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56"/>
  </p:notesMasterIdLst>
  <p:handoutMasterIdLst>
    <p:handoutMasterId r:id="rId57"/>
  </p:handout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306"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Lst>
  <p:sldSz cx="12192000" cy="6858000"/>
  <p:notesSz cx="7315200" cy="96012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56">
          <p15:clr>
            <a:srgbClr val="A4A3A4"/>
          </p15:clr>
        </p15:guide>
        <p15:guide id="2" orient="horz" pos="801">
          <p15:clr>
            <a:srgbClr val="A4A3A4"/>
          </p15:clr>
        </p15:guide>
        <p15:guide id="3" orient="horz" pos="968">
          <p15:clr>
            <a:srgbClr val="A4A3A4"/>
          </p15:clr>
        </p15:guide>
        <p15:guide id="4" orient="horz" pos="1120">
          <p15:clr>
            <a:srgbClr val="A4A3A4"/>
          </p15:clr>
        </p15:guide>
        <p15:guide id="5" orient="horz" pos="4088">
          <p15:clr>
            <a:srgbClr val="A4A3A4"/>
          </p15:clr>
        </p15:guide>
        <p15:guide id="6" pos="565">
          <p15:clr>
            <a:srgbClr val="A4A3A4"/>
          </p15:clr>
        </p15:guide>
        <p15:guide id="7" pos="7093">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76" roundtripDataSignature="AMtx7mjfxMvOsGK9Xg44dxfydq18X7Zs9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303268F-133F-4502-BE6C-812BFF98F7F5}" v="1" dt="2025-11-21T17:50:57.168"/>
  </p1510:revLst>
</p1510:revInfo>
</file>

<file path=ppt/tableStyles.xml><?xml version="1.0" encoding="utf-8"?>
<a:tblStyleLst xmlns:a="http://schemas.openxmlformats.org/drawingml/2006/main" def="{72090CA7-39CE-4A2A-A7DD-FEF3821C6D1B}">
  <a:tblStyle styleId="{72090CA7-39CE-4A2A-A7DD-FEF3821C6D1B}"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4E9062B7-0B85-434D-B274-E6BCEF5303C2}" styleName="Table_1">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BF5"/>
          </a:solidFill>
        </a:fill>
      </a:tcStyle>
    </a:wholeTbl>
    <a:band1H>
      <a:tcTxStyle/>
      <a:tcStyle>
        <a:tcBdr/>
        <a:fill>
          <a:solidFill>
            <a:srgbClr val="CDD4EA"/>
          </a:solidFill>
        </a:fill>
      </a:tcStyle>
    </a:band1H>
    <a:band2H>
      <a:tcTxStyle/>
      <a:tcStyle>
        <a:tcBdr/>
      </a:tcStyle>
    </a:band2H>
    <a:band1V>
      <a:tcTxStyle/>
      <a:tcStyle>
        <a:tcBdr/>
        <a:fill>
          <a:solidFill>
            <a:srgbClr val="CDD4EA"/>
          </a:solidFill>
        </a:fill>
      </a:tcStyle>
    </a:band1V>
    <a:band2V>
      <a:tcTxStyle/>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 styleId="{91494100-AA4A-4407-8B9F-2E5B9C9E3E34}" styleName="Table_2">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BF1E8"/>
          </a:solidFill>
        </a:fill>
      </a:tcStyle>
    </a:wholeTbl>
    <a:band1H>
      <a:tcTxStyle/>
      <a:tcStyle>
        <a:tcBdr/>
        <a:fill>
          <a:solidFill>
            <a:srgbClr val="D4E2CE"/>
          </a:solidFill>
        </a:fill>
      </a:tcStyle>
    </a:band1H>
    <a:band2H>
      <a:tcTxStyle/>
      <a:tcStyle>
        <a:tcBdr/>
      </a:tcStyle>
    </a:band2H>
    <a:band1V>
      <a:tcTxStyle/>
      <a:tcStyle>
        <a:tcBdr/>
        <a:fill>
          <a:solidFill>
            <a:srgbClr val="D4E2CE"/>
          </a:solidFill>
        </a:fill>
      </a:tcStyle>
    </a:band1V>
    <a:band2V>
      <a:tcTxStyle/>
      <a:tcStyle>
        <a:tcBdr/>
      </a:tcStyle>
    </a:band2V>
    <a:lastCol>
      <a:tcTxStyle b="on" i="off">
        <a:font>
          <a:latin typeface="Arial"/>
          <a:ea typeface="Arial"/>
          <a:cs typeface="Arial"/>
        </a:font>
        <a:schemeClr val="lt1"/>
      </a:tcTxStyle>
      <a:tcStyle>
        <a:tcBdr/>
        <a:fill>
          <a:solidFill>
            <a:schemeClr val="accent6"/>
          </a:solidFill>
        </a:fill>
      </a:tcStyle>
    </a:lastCol>
    <a:firstCol>
      <a:tcTxStyle b="on" i="off">
        <a:font>
          <a:latin typeface="Arial"/>
          <a:ea typeface="Arial"/>
          <a:cs typeface="Arial"/>
        </a:font>
        <a:schemeClr val="lt1"/>
      </a:tcTxStyle>
      <a:tcStyle>
        <a:tcBdr/>
        <a:fill>
          <a:solidFill>
            <a:schemeClr val="accent6"/>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6"/>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6"/>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71148" autoAdjust="0"/>
  </p:normalViewPr>
  <p:slideViewPr>
    <p:cSldViewPr snapToGrid="0">
      <p:cViewPr varScale="1">
        <p:scale>
          <a:sx n="58" d="100"/>
          <a:sy n="58" d="100"/>
        </p:scale>
        <p:origin x="78" y="438"/>
      </p:cViewPr>
      <p:guideLst>
        <p:guide orient="horz" pos="256"/>
        <p:guide orient="horz" pos="801"/>
        <p:guide orient="horz" pos="968"/>
        <p:guide orient="horz" pos="1120"/>
        <p:guide orient="horz" pos="4088"/>
        <p:guide pos="565"/>
        <p:guide pos="7093"/>
      </p:guideLst>
    </p:cSldViewPr>
  </p:slideViewPr>
  <p:outlineViewPr>
    <p:cViewPr>
      <p:scale>
        <a:sx n="33" d="100"/>
        <a:sy n="33" d="100"/>
      </p:scale>
      <p:origin x="0" y="-4722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48" d="100"/>
          <a:sy n="48" d="100"/>
        </p:scale>
        <p:origin x="2732" y="3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76" Type="http://customschemas.google.com/relationships/presentationmetadata" Target="metadata"/><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79" Type="http://schemas.openxmlformats.org/officeDocument/2006/relationships/theme" Target="theme/theme1.xml"/><Relationship Id="rId5" Type="http://schemas.openxmlformats.org/officeDocument/2006/relationships/slide" Target="slides/slide1.xml"/><Relationship Id="rId82" Type="http://schemas.microsoft.com/office/2015/10/relationships/revisionInfo" Target="revisionInfo.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notesMaster" Target="notesMasters/notesMaster1.xml"/><Relationship Id="rId77"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80"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handoutMaster" Target="handoutMasters/handoutMaster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78" Type="http://schemas.openxmlformats.org/officeDocument/2006/relationships/viewProps" Target="viewProps.xml"/><Relationship Id="rId8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skerville, Kristin (CDC/GHC/DGHP)" userId="e5846ad4-249e-4a35-baa4-77ba58151c68" providerId="ADAL" clId="{613EFEC5-BEAB-4681-8F18-22D7E4BC25F2}"/>
    <pc:docChg chg="modSld modNotesMaster modHandout">
      <pc:chgData name="Baskerville, Kristin (CDC/GHC/DGHP)" userId="e5846ad4-249e-4a35-baa4-77ba58151c68" providerId="ADAL" clId="{613EFEC5-BEAB-4681-8F18-22D7E4BC25F2}" dt="2025-11-21T17:59:21.705" v="21" actId="207"/>
      <pc:docMkLst>
        <pc:docMk/>
      </pc:docMkLst>
      <pc:sldChg chg="modNotes">
        <pc:chgData name="Baskerville, Kristin (CDC/GHC/DGHP)" userId="e5846ad4-249e-4a35-baa4-77ba58151c68" providerId="ADAL" clId="{613EFEC5-BEAB-4681-8F18-22D7E4BC25F2}" dt="2025-11-21T17:50:57.168" v="0"/>
        <pc:sldMkLst>
          <pc:docMk/>
          <pc:sldMk cId="0" sldId="256"/>
        </pc:sldMkLst>
      </pc:sldChg>
      <pc:sldChg chg="modNotes">
        <pc:chgData name="Baskerville, Kristin (CDC/GHC/DGHP)" userId="e5846ad4-249e-4a35-baa4-77ba58151c68" providerId="ADAL" clId="{613EFEC5-BEAB-4681-8F18-22D7E4BC25F2}" dt="2025-11-21T17:50:57.168" v="0"/>
        <pc:sldMkLst>
          <pc:docMk/>
          <pc:sldMk cId="0" sldId="257"/>
        </pc:sldMkLst>
      </pc:sldChg>
      <pc:sldChg chg="modNotes">
        <pc:chgData name="Baskerville, Kristin (CDC/GHC/DGHP)" userId="e5846ad4-249e-4a35-baa4-77ba58151c68" providerId="ADAL" clId="{613EFEC5-BEAB-4681-8F18-22D7E4BC25F2}" dt="2025-11-21T17:50:57.168" v="0"/>
        <pc:sldMkLst>
          <pc:docMk/>
          <pc:sldMk cId="0" sldId="258"/>
        </pc:sldMkLst>
      </pc:sldChg>
      <pc:sldChg chg="modNotes">
        <pc:chgData name="Baskerville, Kristin (CDC/GHC/DGHP)" userId="e5846ad4-249e-4a35-baa4-77ba58151c68" providerId="ADAL" clId="{613EFEC5-BEAB-4681-8F18-22D7E4BC25F2}" dt="2025-11-21T17:50:57.168" v="0"/>
        <pc:sldMkLst>
          <pc:docMk/>
          <pc:sldMk cId="0" sldId="259"/>
        </pc:sldMkLst>
      </pc:sldChg>
      <pc:sldChg chg="modNotes">
        <pc:chgData name="Baskerville, Kristin (CDC/GHC/DGHP)" userId="e5846ad4-249e-4a35-baa4-77ba58151c68" providerId="ADAL" clId="{613EFEC5-BEAB-4681-8F18-22D7E4BC25F2}" dt="2025-11-21T17:50:57.168" v="0"/>
        <pc:sldMkLst>
          <pc:docMk/>
          <pc:sldMk cId="0" sldId="260"/>
        </pc:sldMkLst>
      </pc:sldChg>
      <pc:sldChg chg="modNotes">
        <pc:chgData name="Baskerville, Kristin (CDC/GHC/DGHP)" userId="e5846ad4-249e-4a35-baa4-77ba58151c68" providerId="ADAL" clId="{613EFEC5-BEAB-4681-8F18-22D7E4BC25F2}" dt="2025-11-21T17:50:57.168" v="0"/>
        <pc:sldMkLst>
          <pc:docMk/>
          <pc:sldMk cId="0" sldId="261"/>
        </pc:sldMkLst>
      </pc:sldChg>
      <pc:sldChg chg="modNotes">
        <pc:chgData name="Baskerville, Kristin (CDC/GHC/DGHP)" userId="e5846ad4-249e-4a35-baa4-77ba58151c68" providerId="ADAL" clId="{613EFEC5-BEAB-4681-8F18-22D7E4BC25F2}" dt="2025-11-21T17:50:57.168" v="0"/>
        <pc:sldMkLst>
          <pc:docMk/>
          <pc:sldMk cId="0" sldId="262"/>
        </pc:sldMkLst>
      </pc:sldChg>
      <pc:sldChg chg="modNotes">
        <pc:chgData name="Baskerville, Kristin (CDC/GHC/DGHP)" userId="e5846ad4-249e-4a35-baa4-77ba58151c68" providerId="ADAL" clId="{613EFEC5-BEAB-4681-8F18-22D7E4BC25F2}" dt="2025-11-21T17:50:57.168" v="0"/>
        <pc:sldMkLst>
          <pc:docMk/>
          <pc:sldMk cId="0" sldId="263"/>
        </pc:sldMkLst>
      </pc:sldChg>
      <pc:sldChg chg="modNotes">
        <pc:chgData name="Baskerville, Kristin (CDC/GHC/DGHP)" userId="e5846ad4-249e-4a35-baa4-77ba58151c68" providerId="ADAL" clId="{613EFEC5-BEAB-4681-8F18-22D7E4BC25F2}" dt="2025-11-21T17:50:57.168" v="0"/>
        <pc:sldMkLst>
          <pc:docMk/>
          <pc:sldMk cId="0" sldId="264"/>
        </pc:sldMkLst>
      </pc:sldChg>
      <pc:sldChg chg="modNotes">
        <pc:chgData name="Baskerville, Kristin (CDC/GHC/DGHP)" userId="e5846ad4-249e-4a35-baa4-77ba58151c68" providerId="ADAL" clId="{613EFEC5-BEAB-4681-8F18-22D7E4BC25F2}" dt="2025-11-21T17:50:57.168" v="0"/>
        <pc:sldMkLst>
          <pc:docMk/>
          <pc:sldMk cId="0" sldId="265"/>
        </pc:sldMkLst>
      </pc:sldChg>
      <pc:sldChg chg="modNotes">
        <pc:chgData name="Baskerville, Kristin (CDC/GHC/DGHP)" userId="e5846ad4-249e-4a35-baa4-77ba58151c68" providerId="ADAL" clId="{613EFEC5-BEAB-4681-8F18-22D7E4BC25F2}" dt="2025-11-21T17:50:57.168" v="0"/>
        <pc:sldMkLst>
          <pc:docMk/>
          <pc:sldMk cId="0" sldId="266"/>
        </pc:sldMkLst>
      </pc:sldChg>
      <pc:sldChg chg="modNotes">
        <pc:chgData name="Baskerville, Kristin (CDC/GHC/DGHP)" userId="e5846ad4-249e-4a35-baa4-77ba58151c68" providerId="ADAL" clId="{613EFEC5-BEAB-4681-8F18-22D7E4BC25F2}" dt="2025-11-21T17:50:57.168" v="0"/>
        <pc:sldMkLst>
          <pc:docMk/>
          <pc:sldMk cId="0" sldId="267"/>
        </pc:sldMkLst>
      </pc:sldChg>
      <pc:sldChg chg="modNotes">
        <pc:chgData name="Baskerville, Kristin (CDC/GHC/DGHP)" userId="e5846ad4-249e-4a35-baa4-77ba58151c68" providerId="ADAL" clId="{613EFEC5-BEAB-4681-8F18-22D7E4BC25F2}" dt="2025-11-21T17:50:57.168" v="0"/>
        <pc:sldMkLst>
          <pc:docMk/>
          <pc:sldMk cId="0" sldId="268"/>
        </pc:sldMkLst>
      </pc:sldChg>
      <pc:sldChg chg="modNotes">
        <pc:chgData name="Baskerville, Kristin (CDC/GHC/DGHP)" userId="e5846ad4-249e-4a35-baa4-77ba58151c68" providerId="ADAL" clId="{613EFEC5-BEAB-4681-8F18-22D7E4BC25F2}" dt="2025-11-21T17:50:57.168" v="0"/>
        <pc:sldMkLst>
          <pc:docMk/>
          <pc:sldMk cId="0" sldId="269"/>
        </pc:sldMkLst>
      </pc:sldChg>
      <pc:sldChg chg="modNotes">
        <pc:chgData name="Baskerville, Kristin (CDC/GHC/DGHP)" userId="e5846ad4-249e-4a35-baa4-77ba58151c68" providerId="ADAL" clId="{613EFEC5-BEAB-4681-8F18-22D7E4BC25F2}" dt="2025-11-21T17:50:57.168" v="0"/>
        <pc:sldMkLst>
          <pc:docMk/>
          <pc:sldMk cId="0" sldId="270"/>
        </pc:sldMkLst>
      </pc:sldChg>
      <pc:sldChg chg="modNotes">
        <pc:chgData name="Baskerville, Kristin (CDC/GHC/DGHP)" userId="e5846ad4-249e-4a35-baa4-77ba58151c68" providerId="ADAL" clId="{613EFEC5-BEAB-4681-8F18-22D7E4BC25F2}" dt="2025-11-21T17:50:57.168" v="0"/>
        <pc:sldMkLst>
          <pc:docMk/>
          <pc:sldMk cId="0" sldId="271"/>
        </pc:sldMkLst>
      </pc:sldChg>
      <pc:sldChg chg="modNotes">
        <pc:chgData name="Baskerville, Kristin (CDC/GHC/DGHP)" userId="e5846ad4-249e-4a35-baa4-77ba58151c68" providerId="ADAL" clId="{613EFEC5-BEAB-4681-8F18-22D7E4BC25F2}" dt="2025-11-21T17:50:57.168" v="0"/>
        <pc:sldMkLst>
          <pc:docMk/>
          <pc:sldMk cId="0" sldId="272"/>
        </pc:sldMkLst>
      </pc:sldChg>
      <pc:sldChg chg="modNotes">
        <pc:chgData name="Baskerville, Kristin (CDC/GHC/DGHP)" userId="e5846ad4-249e-4a35-baa4-77ba58151c68" providerId="ADAL" clId="{613EFEC5-BEAB-4681-8F18-22D7E4BC25F2}" dt="2025-11-21T17:50:57.168" v="0"/>
        <pc:sldMkLst>
          <pc:docMk/>
          <pc:sldMk cId="0" sldId="273"/>
        </pc:sldMkLst>
      </pc:sldChg>
      <pc:sldChg chg="modNotes">
        <pc:chgData name="Baskerville, Kristin (CDC/GHC/DGHP)" userId="e5846ad4-249e-4a35-baa4-77ba58151c68" providerId="ADAL" clId="{613EFEC5-BEAB-4681-8F18-22D7E4BC25F2}" dt="2025-11-21T17:50:57.168" v="0"/>
        <pc:sldMkLst>
          <pc:docMk/>
          <pc:sldMk cId="0" sldId="274"/>
        </pc:sldMkLst>
      </pc:sldChg>
      <pc:sldChg chg="modNotes">
        <pc:chgData name="Baskerville, Kristin (CDC/GHC/DGHP)" userId="e5846ad4-249e-4a35-baa4-77ba58151c68" providerId="ADAL" clId="{613EFEC5-BEAB-4681-8F18-22D7E4BC25F2}" dt="2025-11-21T17:50:57.168" v="0"/>
        <pc:sldMkLst>
          <pc:docMk/>
          <pc:sldMk cId="0" sldId="275"/>
        </pc:sldMkLst>
      </pc:sldChg>
      <pc:sldChg chg="modNotes">
        <pc:chgData name="Baskerville, Kristin (CDC/GHC/DGHP)" userId="e5846ad4-249e-4a35-baa4-77ba58151c68" providerId="ADAL" clId="{613EFEC5-BEAB-4681-8F18-22D7E4BC25F2}" dt="2025-11-21T17:50:57.168" v="0"/>
        <pc:sldMkLst>
          <pc:docMk/>
          <pc:sldMk cId="0" sldId="276"/>
        </pc:sldMkLst>
      </pc:sldChg>
      <pc:sldChg chg="modNotes modNotesTx">
        <pc:chgData name="Baskerville, Kristin (CDC/GHC/DGHP)" userId="e5846ad4-249e-4a35-baa4-77ba58151c68" providerId="ADAL" clId="{613EFEC5-BEAB-4681-8F18-22D7E4BC25F2}" dt="2025-11-21T17:54:50.752" v="2" actId="12"/>
        <pc:sldMkLst>
          <pc:docMk/>
          <pc:sldMk cId="0" sldId="277"/>
        </pc:sldMkLst>
      </pc:sldChg>
      <pc:sldChg chg="modNotes">
        <pc:chgData name="Baskerville, Kristin (CDC/GHC/DGHP)" userId="e5846ad4-249e-4a35-baa4-77ba58151c68" providerId="ADAL" clId="{613EFEC5-BEAB-4681-8F18-22D7E4BC25F2}" dt="2025-11-21T17:50:57.168" v="0"/>
        <pc:sldMkLst>
          <pc:docMk/>
          <pc:sldMk cId="0" sldId="278"/>
        </pc:sldMkLst>
      </pc:sldChg>
      <pc:sldChg chg="modNotes modNotesTx">
        <pc:chgData name="Baskerville, Kristin (CDC/GHC/DGHP)" userId="e5846ad4-249e-4a35-baa4-77ba58151c68" providerId="ADAL" clId="{613EFEC5-BEAB-4681-8F18-22D7E4BC25F2}" dt="2025-11-21T17:56:09.715" v="6" actId="12"/>
        <pc:sldMkLst>
          <pc:docMk/>
          <pc:sldMk cId="0" sldId="279"/>
        </pc:sldMkLst>
      </pc:sldChg>
      <pc:sldChg chg="modNotes modNotesTx">
        <pc:chgData name="Baskerville, Kristin (CDC/GHC/DGHP)" userId="e5846ad4-249e-4a35-baa4-77ba58151c68" providerId="ADAL" clId="{613EFEC5-BEAB-4681-8F18-22D7E4BC25F2}" dt="2025-11-21T17:56:27.236" v="7" actId="12"/>
        <pc:sldMkLst>
          <pc:docMk/>
          <pc:sldMk cId="0" sldId="280"/>
        </pc:sldMkLst>
      </pc:sldChg>
      <pc:sldChg chg="modNotes modNotesTx">
        <pc:chgData name="Baskerville, Kristin (CDC/GHC/DGHP)" userId="e5846ad4-249e-4a35-baa4-77ba58151c68" providerId="ADAL" clId="{613EFEC5-BEAB-4681-8F18-22D7E4BC25F2}" dt="2025-11-21T17:56:53.520" v="9" actId="12"/>
        <pc:sldMkLst>
          <pc:docMk/>
          <pc:sldMk cId="0" sldId="281"/>
        </pc:sldMkLst>
      </pc:sldChg>
      <pc:sldChg chg="modNotes">
        <pc:chgData name="Baskerville, Kristin (CDC/GHC/DGHP)" userId="e5846ad4-249e-4a35-baa4-77ba58151c68" providerId="ADAL" clId="{613EFEC5-BEAB-4681-8F18-22D7E4BC25F2}" dt="2025-11-21T17:50:57.168" v="0"/>
        <pc:sldMkLst>
          <pc:docMk/>
          <pc:sldMk cId="0" sldId="282"/>
        </pc:sldMkLst>
      </pc:sldChg>
      <pc:sldChg chg="modNotes">
        <pc:chgData name="Baskerville, Kristin (CDC/GHC/DGHP)" userId="e5846ad4-249e-4a35-baa4-77ba58151c68" providerId="ADAL" clId="{613EFEC5-BEAB-4681-8F18-22D7E4BC25F2}" dt="2025-11-21T17:50:57.168" v="0"/>
        <pc:sldMkLst>
          <pc:docMk/>
          <pc:sldMk cId="0" sldId="283"/>
        </pc:sldMkLst>
      </pc:sldChg>
      <pc:sldChg chg="modNotes">
        <pc:chgData name="Baskerville, Kristin (CDC/GHC/DGHP)" userId="e5846ad4-249e-4a35-baa4-77ba58151c68" providerId="ADAL" clId="{613EFEC5-BEAB-4681-8F18-22D7E4BC25F2}" dt="2025-11-21T17:50:57.168" v="0"/>
        <pc:sldMkLst>
          <pc:docMk/>
          <pc:sldMk cId="0" sldId="284"/>
        </pc:sldMkLst>
      </pc:sldChg>
      <pc:sldChg chg="modNotes">
        <pc:chgData name="Baskerville, Kristin (CDC/GHC/DGHP)" userId="e5846ad4-249e-4a35-baa4-77ba58151c68" providerId="ADAL" clId="{613EFEC5-BEAB-4681-8F18-22D7E4BC25F2}" dt="2025-11-21T17:50:57.168" v="0"/>
        <pc:sldMkLst>
          <pc:docMk/>
          <pc:sldMk cId="0" sldId="285"/>
        </pc:sldMkLst>
      </pc:sldChg>
      <pc:sldChg chg="modNotes">
        <pc:chgData name="Baskerville, Kristin (CDC/GHC/DGHP)" userId="e5846ad4-249e-4a35-baa4-77ba58151c68" providerId="ADAL" clId="{613EFEC5-BEAB-4681-8F18-22D7E4BC25F2}" dt="2025-11-21T17:50:57.168" v="0"/>
        <pc:sldMkLst>
          <pc:docMk/>
          <pc:sldMk cId="0" sldId="286"/>
        </pc:sldMkLst>
      </pc:sldChg>
      <pc:sldChg chg="modNotes">
        <pc:chgData name="Baskerville, Kristin (CDC/GHC/DGHP)" userId="e5846ad4-249e-4a35-baa4-77ba58151c68" providerId="ADAL" clId="{613EFEC5-BEAB-4681-8F18-22D7E4BC25F2}" dt="2025-11-21T17:50:57.168" v="0"/>
        <pc:sldMkLst>
          <pc:docMk/>
          <pc:sldMk cId="0" sldId="287"/>
        </pc:sldMkLst>
      </pc:sldChg>
      <pc:sldChg chg="modNotes">
        <pc:chgData name="Baskerville, Kristin (CDC/GHC/DGHP)" userId="e5846ad4-249e-4a35-baa4-77ba58151c68" providerId="ADAL" clId="{613EFEC5-BEAB-4681-8F18-22D7E4BC25F2}" dt="2025-11-21T17:50:57.168" v="0"/>
        <pc:sldMkLst>
          <pc:docMk/>
          <pc:sldMk cId="0" sldId="288"/>
        </pc:sldMkLst>
      </pc:sldChg>
      <pc:sldChg chg="modNotes">
        <pc:chgData name="Baskerville, Kristin (CDC/GHC/DGHP)" userId="e5846ad4-249e-4a35-baa4-77ba58151c68" providerId="ADAL" clId="{613EFEC5-BEAB-4681-8F18-22D7E4BC25F2}" dt="2025-11-21T17:50:57.168" v="0"/>
        <pc:sldMkLst>
          <pc:docMk/>
          <pc:sldMk cId="0" sldId="289"/>
        </pc:sldMkLst>
      </pc:sldChg>
      <pc:sldChg chg="modNotes modNotesTx">
        <pc:chgData name="Baskerville, Kristin (CDC/GHC/DGHP)" userId="e5846ad4-249e-4a35-baa4-77ba58151c68" providerId="ADAL" clId="{613EFEC5-BEAB-4681-8F18-22D7E4BC25F2}" dt="2025-11-21T17:57:38.136" v="11" actId="12"/>
        <pc:sldMkLst>
          <pc:docMk/>
          <pc:sldMk cId="0" sldId="290"/>
        </pc:sldMkLst>
      </pc:sldChg>
      <pc:sldChg chg="modNotes">
        <pc:chgData name="Baskerville, Kristin (CDC/GHC/DGHP)" userId="e5846ad4-249e-4a35-baa4-77ba58151c68" providerId="ADAL" clId="{613EFEC5-BEAB-4681-8F18-22D7E4BC25F2}" dt="2025-11-21T17:50:57.168" v="0"/>
        <pc:sldMkLst>
          <pc:docMk/>
          <pc:sldMk cId="0" sldId="291"/>
        </pc:sldMkLst>
      </pc:sldChg>
      <pc:sldChg chg="modNotes">
        <pc:chgData name="Baskerville, Kristin (CDC/GHC/DGHP)" userId="e5846ad4-249e-4a35-baa4-77ba58151c68" providerId="ADAL" clId="{613EFEC5-BEAB-4681-8F18-22D7E4BC25F2}" dt="2025-11-21T17:50:57.168" v="0"/>
        <pc:sldMkLst>
          <pc:docMk/>
          <pc:sldMk cId="0" sldId="292"/>
        </pc:sldMkLst>
      </pc:sldChg>
      <pc:sldChg chg="modNotes">
        <pc:chgData name="Baskerville, Kristin (CDC/GHC/DGHP)" userId="e5846ad4-249e-4a35-baa4-77ba58151c68" providerId="ADAL" clId="{613EFEC5-BEAB-4681-8F18-22D7E4BC25F2}" dt="2025-11-21T17:50:57.168" v="0"/>
        <pc:sldMkLst>
          <pc:docMk/>
          <pc:sldMk cId="0" sldId="293"/>
        </pc:sldMkLst>
      </pc:sldChg>
      <pc:sldChg chg="modNotes">
        <pc:chgData name="Baskerville, Kristin (CDC/GHC/DGHP)" userId="e5846ad4-249e-4a35-baa4-77ba58151c68" providerId="ADAL" clId="{613EFEC5-BEAB-4681-8F18-22D7E4BC25F2}" dt="2025-11-21T17:50:57.168" v="0"/>
        <pc:sldMkLst>
          <pc:docMk/>
          <pc:sldMk cId="0" sldId="294"/>
        </pc:sldMkLst>
      </pc:sldChg>
      <pc:sldChg chg="modNotes">
        <pc:chgData name="Baskerville, Kristin (CDC/GHC/DGHP)" userId="e5846ad4-249e-4a35-baa4-77ba58151c68" providerId="ADAL" clId="{613EFEC5-BEAB-4681-8F18-22D7E4BC25F2}" dt="2025-11-21T17:50:57.168" v="0"/>
        <pc:sldMkLst>
          <pc:docMk/>
          <pc:sldMk cId="0" sldId="295"/>
        </pc:sldMkLst>
      </pc:sldChg>
      <pc:sldChg chg="modNotes modNotesTx">
        <pc:chgData name="Baskerville, Kristin (CDC/GHC/DGHP)" userId="e5846ad4-249e-4a35-baa4-77ba58151c68" providerId="ADAL" clId="{613EFEC5-BEAB-4681-8F18-22D7E4BC25F2}" dt="2025-11-21T17:58:08.315" v="13" actId="207"/>
        <pc:sldMkLst>
          <pc:docMk/>
          <pc:sldMk cId="0" sldId="296"/>
        </pc:sldMkLst>
      </pc:sldChg>
      <pc:sldChg chg="modNotes modNotesTx">
        <pc:chgData name="Baskerville, Kristin (CDC/GHC/DGHP)" userId="e5846ad4-249e-4a35-baa4-77ba58151c68" providerId="ADAL" clId="{613EFEC5-BEAB-4681-8F18-22D7E4BC25F2}" dt="2025-11-21T17:58:23.021" v="14" actId="20577"/>
        <pc:sldMkLst>
          <pc:docMk/>
          <pc:sldMk cId="0" sldId="297"/>
        </pc:sldMkLst>
      </pc:sldChg>
      <pc:sldChg chg="modNotes modNotesTx">
        <pc:chgData name="Baskerville, Kristin (CDC/GHC/DGHP)" userId="e5846ad4-249e-4a35-baa4-77ba58151c68" providerId="ADAL" clId="{613EFEC5-BEAB-4681-8F18-22D7E4BC25F2}" dt="2025-11-21T17:59:03.785" v="20" actId="115"/>
        <pc:sldMkLst>
          <pc:docMk/>
          <pc:sldMk cId="0" sldId="298"/>
        </pc:sldMkLst>
      </pc:sldChg>
      <pc:sldChg chg="modNotes modNotesTx">
        <pc:chgData name="Baskerville, Kristin (CDC/GHC/DGHP)" userId="e5846ad4-249e-4a35-baa4-77ba58151c68" providerId="ADAL" clId="{613EFEC5-BEAB-4681-8F18-22D7E4BC25F2}" dt="2025-11-21T17:59:21.705" v="21" actId="207"/>
        <pc:sldMkLst>
          <pc:docMk/>
          <pc:sldMk cId="0" sldId="299"/>
        </pc:sldMkLst>
      </pc:sldChg>
      <pc:sldChg chg="modNotes">
        <pc:chgData name="Baskerville, Kristin (CDC/GHC/DGHP)" userId="e5846ad4-249e-4a35-baa4-77ba58151c68" providerId="ADAL" clId="{613EFEC5-BEAB-4681-8F18-22D7E4BC25F2}" dt="2025-11-21T17:50:57.168" v="0"/>
        <pc:sldMkLst>
          <pc:docMk/>
          <pc:sldMk cId="0" sldId="300"/>
        </pc:sldMkLst>
      </pc:sldChg>
      <pc:sldChg chg="modNotes">
        <pc:chgData name="Baskerville, Kristin (CDC/GHC/DGHP)" userId="e5846ad4-249e-4a35-baa4-77ba58151c68" providerId="ADAL" clId="{613EFEC5-BEAB-4681-8F18-22D7E4BC25F2}" dt="2025-11-21T17:50:57.168" v="0"/>
        <pc:sldMkLst>
          <pc:docMk/>
          <pc:sldMk cId="0" sldId="301"/>
        </pc:sldMkLst>
      </pc:sldChg>
      <pc:sldChg chg="modNotes">
        <pc:chgData name="Baskerville, Kristin (CDC/GHC/DGHP)" userId="e5846ad4-249e-4a35-baa4-77ba58151c68" providerId="ADAL" clId="{613EFEC5-BEAB-4681-8F18-22D7E4BC25F2}" dt="2025-11-21T17:50:57.168" v="0"/>
        <pc:sldMkLst>
          <pc:docMk/>
          <pc:sldMk cId="0" sldId="302"/>
        </pc:sldMkLst>
      </pc:sldChg>
      <pc:sldChg chg="modNotes">
        <pc:chgData name="Baskerville, Kristin (CDC/GHC/DGHP)" userId="e5846ad4-249e-4a35-baa4-77ba58151c68" providerId="ADAL" clId="{613EFEC5-BEAB-4681-8F18-22D7E4BC25F2}" dt="2025-11-21T17:50:57.168" v="0"/>
        <pc:sldMkLst>
          <pc:docMk/>
          <pc:sldMk cId="0" sldId="303"/>
        </pc:sldMkLst>
      </pc:sldChg>
      <pc:sldChg chg="modNotes">
        <pc:chgData name="Baskerville, Kristin (CDC/GHC/DGHP)" userId="e5846ad4-249e-4a35-baa4-77ba58151c68" providerId="ADAL" clId="{613EFEC5-BEAB-4681-8F18-22D7E4BC25F2}" dt="2025-11-21T17:50:57.168" v="0"/>
        <pc:sldMkLst>
          <pc:docMk/>
          <pc:sldMk cId="0" sldId="304"/>
        </pc:sldMkLst>
      </pc:sldChg>
      <pc:sldChg chg="modNotes">
        <pc:chgData name="Baskerville, Kristin (CDC/GHC/DGHP)" userId="e5846ad4-249e-4a35-baa4-77ba58151c68" providerId="ADAL" clId="{613EFEC5-BEAB-4681-8F18-22D7E4BC25F2}" dt="2025-11-21T17:50:57.168" v="0"/>
        <pc:sldMkLst>
          <pc:docMk/>
          <pc:sldMk cId="0" sldId="305"/>
        </pc:sldMkLst>
      </pc:sldChg>
      <pc:sldChg chg="modNotes">
        <pc:chgData name="Baskerville, Kristin (CDC/GHC/DGHP)" userId="e5846ad4-249e-4a35-baa4-77ba58151c68" providerId="ADAL" clId="{613EFEC5-BEAB-4681-8F18-22D7E4BC25F2}" dt="2025-11-21T17:50:57.168" v="0"/>
        <pc:sldMkLst>
          <pc:docMk/>
          <pc:sldMk cId="0" sldId="306"/>
        </pc:sldMkLst>
      </pc:sldChg>
    </pc:docChg>
  </pc:docChgLst>
  <pc:docChgLst>
    <pc:chgData name="Baskerville, Kristin (CDC/GHC/DGHP)" userId="e5846ad4-249e-4a35-baa4-77ba58151c68" providerId="ADAL" clId="{78914826-A0FE-49DD-A6F7-94AA5FD8CB75}"/>
    <pc:docChg chg="undo custSel modSld modMainMaster">
      <pc:chgData name="Baskerville, Kristin (CDC/GHC/DGHP)" userId="e5846ad4-249e-4a35-baa4-77ba58151c68" providerId="ADAL" clId="{78914826-A0FE-49DD-A6F7-94AA5FD8CB75}" dt="2025-02-19T21:08:32.089" v="142"/>
      <pc:docMkLst>
        <pc:docMk/>
      </pc:docMkLst>
      <pc:sldChg chg="modSp mod modNotesTx">
        <pc:chgData name="Baskerville, Kristin (CDC/GHC/DGHP)" userId="e5846ad4-249e-4a35-baa4-77ba58151c68" providerId="ADAL" clId="{78914826-A0FE-49DD-A6F7-94AA5FD8CB75}" dt="2025-02-19T19:53:25.305" v="14" actId="114"/>
        <pc:sldMkLst>
          <pc:docMk/>
          <pc:sldMk cId="0" sldId="258"/>
        </pc:sldMkLst>
      </pc:sldChg>
      <pc:sldChg chg="modAnim modNotesTx">
        <pc:chgData name="Baskerville, Kristin (CDC/GHC/DGHP)" userId="e5846ad4-249e-4a35-baa4-77ba58151c68" providerId="ADAL" clId="{78914826-A0FE-49DD-A6F7-94AA5FD8CB75}" dt="2025-02-19T21:02:05.305" v="125"/>
        <pc:sldMkLst>
          <pc:docMk/>
          <pc:sldMk cId="0" sldId="260"/>
        </pc:sldMkLst>
      </pc:sldChg>
      <pc:sldChg chg="modNotesTx">
        <pc:chgData name="Baskerville, Kristin (CDC/GHC/DGHP)" userId="e5846ad4-249e-4a35-baa4-77ba58151c68" providerId="ADAL" clId="{78914826-A0FE-49DD-A6F7-94AA5FD8CB75}" dt="2025-02-19T19:53:41.971" v="17" actId="115"/>
        <pc:sldMkLst>
          <pc:docMk/>
          <pc:sldMk cId="0" sldId="261"/>
        </pc:sldMkLst>
      </pc:sldChg>
      <pc:sldChg chg="modNotesTx">
        <pc:chgData name="Baskerville, Kristin (CDC/GHC/DGHP)" userId="e5846ad4-249e-4a35-baa4-77ba58151c68" providerId="ADAL" clId="{78914826-A0FE-49DD-A6F7-94AA5FD8CB75}" dt="2025-02-19T20:17:40.271" v="23" actId="6549"/>
        <pc:sldMkLst>
          <pc:docMk/>
          <pc:sldMk cId="0" sldId="271"/>
        </pc:sldMkLst>
      </pc:sldChg>
      <pc:sldChg chg="modSp mod">
        <pc:chgData name="Baskerville, Kristin (CDC/GHC/DGHP)" userId="e5846ad4-249e-4a35-baa4-77ba58151c68" providerId="ADAL" clId="{78914826-A0FE-49DD-A6F7-94AA5FD8CB75}" dt="2025-02-19T20:19:19.800" v="36" actId="1076"/>
        <pc:sldMkLst>
          <pc:docMk/>
          <pc:sldMk cId="0" sldId="272"/>
        </pc:sldMkLst>
      </pc:sldChg>
      <pc:sldChg chg="modAnim">
        <pc:chgData name="Baskerville, Kristin (CDC/GHC/DGHP)" userId="e5846ad4-249e-4a35-baa4-77ba58151c68" providerId="ADAL" clId="{78914826-A0FE-49DD-A6F7-94AA5FD8CB75}" dt="2025-02-19T21:03:14.707" v="126"/>
        <pc:sldMkLst>
          <pc:docMk/>
          <pc:sldMk cId="0" sldId="276"/>
        </pc:sldMkLst>
      </pc:sldChg>
      <pc:sldChg chg="modNotesTx">
        <pc:chgData name="Baskerville, Kristin (CDC/GHC/DGHP)" userId="e5846ad4-249e-4a35-baa4-77ba58151c68" providerId="ADAL" clId="{78914826-A0FE-49DD-A6F7-94AA5FD8CB75}" dt="2025-02-19T20:24:07.406" v="38" actId="113"/>
        <pc:sldMkLst>
          <pc:docMk/>
          <pc:sldMk cId="0" sldId="277"/>
        </pc:sldMkLst>
      </pc:sldChg>
      <pc:sldChg chg="modNotesTx">
        <pc:chgData name="Baskerville, Kristin (CDC/GHC/DGHP)" userId="e5846ad4-249e-4a35-baa4-77ba58151c68" providerId="ADAL" clId="{78914826-A0FE-49DD-A6F7-94AA5FD8CB75}" dt="2025-02-19T20:27:52.433" v="40" actId="12"/>
        <pc:sldMkLst>
          <pc:docMk/>
          <pc:sldMk cId="0" sldId="279"/>
        </pc:sldMkLst>
      </pc:sldChg>
      <pc:sldChg chg="modNotesTx">
        <pc:chgData name="Baskerville, Kristin (CDC/GHC/DGHP)" userId="e5846ad4-249e-4a35-baa4-77ba58151c68" providerId="ADAL" clId="{78914826-A0FE-49DD-A6F7-94AA5FD8CB75}" dt="2025-02-19T20:30:59.760" v="52" actId="115"/>
        <pc:sldMkLst>
          <pc:docMk/>
          <pc:sldMk cId="0" sldId="281"/>
        </pc:sldMkLst>
      </pc:sldChg>
      <pc:sldChg chg="modNotesTx">
        <pc:chgData name="Baskerville, Kristin (CDC/GHC/DGHP)" userId="e5846ad4-249e-4a35-baa4-77ba58151c68" providerId="ADAL" clId="{78914826-A0FE-49DD-A6F7-94AA5FD8CB75}" dt="2025-02-19T20:35:20.757" v="60" actId="2711"/>
        <pc:sldMkLst>
          <pc:docMk/>
          <pc:sldMk cId="0" sldId="283"/>
        </pc:sldMkLst>
      </pc:sldChg>
      <pc:sldChg chg="modSp mod modNotesTx">
        <pc:chgData name="Baskerville, Kristin (CDC/GHC/DGHP)" userId="e5846ad4-249e-4a35-baa4-77ba58151c68" providerId="ADAL" clId="{78914826-A0FE-49DD-A6F7-94AA5FD8CB75}" dt="2025-02-19T20:40:48.140" v="67" actId="255"/>
        <pc:sldMkLst>
          <pc:docMk/>
          <pc:sldMk cId="0" sldId="285"/>
        </pc:sldMkLst>
      </pc:sldChg>
      <pc:sldChg chg="modAnim">
        <pc:chgData name="Baskerville, Kristin (CDC/GHC/DGHP)" userId="e5846ad4-249e-4a35-baa4-77ba58151c68" providerId="ADAL" clId="{78914826-A0FE-49DD-A6F7-94AA5FD8CB75}" dt="2025-02-19T21:04:06.820" v="129"/>
        <pc:sldMkLst>
          <pc:docMk/>
          <pc:sldMk cId="0" sldId="286"/>
        </pc:sldMkLst>
      </pc:sldChg>
      <pc:sldChg chg="modSp mod modAnim">
        <pc:chgData name="Baskerville, Kristin (CDC/GHC/DGHP)" userId="e5846ad4-249e-4a35-baa4-77ba58151c68" providerId="ADAL" clId="{78914826-A0FE-49DD-A6F7-94AA5FD8CB75}" dt="2025-02-19T21:04:20.544" v="130"/>
        <pc:sldMkLst>
          <pc:docMk/>
          <pc:sldMk cId="0" sldId="287"/>
        </pc:sldMkLst>
      </pc:sldChg>
      <pc:sldChg chg="modAnim modNotesTx">
        <pc:chgData name="Baskerville, Kristin (CDC/GHC/DGHP)" userId="e5846ad4-249e-4a35-baa4-77ba58151c68" providerId="ADAL" clId="{78914826-A0FE-49DD-A6F7-94AA5FD8CB75}" dt="2025-02-19T21:04:54.355" v="134"/>
        <pc:sldMkLst>
          <pc:docMk/>
          <pc:sldMk cId="0" sldId="288"/>
        </pc:sldMkLst>
      </pc:sldChg>
      <pc:sldChg chg="modNotesTx">
        <pc:chgData name="Baskerville, Kristin (CDC/GHC/DGHP)" userId="e5846ad4-249e-4a35-baa4-77ba58151c68" providerId="ADAL" clId="{78914826-A0FE-49DD-A6F7-94AA5FD8CB75}" dt="2025-02-19T20:45:49.725" v="87" actId="12"/>
        <pc:sldMkLst>
          <pc:docMk/>
          <pc:sldMk cId="0" sldId="289"/>
        </pc:sldMkLst>
      </pc:sldChg>
      <pc:sldChg chg="modSp mod">
        <pc:chgData name="Baskerville, Kristin (CDC/GHC/DGHP)" userId="e5846ad4-249e-4a35-baa4-77ba58151c68" providerId="ADAL" clId="{78914826-A0FE-49DD-A6F7-94AA5FD8CB75}" dt="2025-02-19T20:49:30.876" v="93" actId="1076"/>
        <pc:sldMkLst>
          <pc:docMk/>
          <pc:sldMk cId="0" sldId="291"/>
        </pc:sldMkLst>
      </pc:sldChg>
      <pc:sldChg chg="modAnim">
        <pc:chgData name="Baskerville, Kristin (CDC/GHC/DGHP)" userId="e5846ad4-249e-4a35-baa4-77ba58151c68" providerId="ADAL" clId="{78914826-A0FE-49DD-A6F7-94AA5FD8CB75}" dt="2025-02-19T21:06:32.779" v="135"/>
        <pc:sldMkLst>
          <pc:docMk/>
          <pc:sldMk cId="0" sldId="294"/>
        </pc:sldMkLst>
      </pc:sldChg>
      <pc:sldChg chg="modSp mod">
        <pc:chgData name="Baskerville, Kristin (CDC/GHC/DGHP)" userId="e5846ad4-249e-4a35-baa4-77ba58151c68" providerId="ADAL" clId="{78914826-A0FE-49DD-A6F7-94AA5FD8CB75}" dt="2025-02-19T20:51:56.906" v="94" actId="14100"/>
        <pc:sldMkLst>
          <pc:docMk/>
          <pc:sldMk cId="0" sldId="296"/>
        </pc:sldMkLst>
      </pc:sldChg>
      <pc:sldChg chg="addSp delSp modSp mod">
        <pc:chgData name="Baskerville, Kristin (CDC/GHC/DGHP)" userId="e5846ad4-249e-4a35-baa4-77ba58151c68" providerId="ADAL" clId="{78914826-A0FE-49DD-A6F7-94AA5FD8CB75}" dt="2025-02-19T19:43:37.359" v="12" actId="14100"/>
        <pc:sldMkLst>
          <pc:docMk/>
          <pc:sldMk cId="0" sldId="297"/>
        </pc:sldMkLst>
      </pc:sldChg>
      <pc:sldChg chg="modAnim modNotesTx">
        <pc:chgData name="Baskerville, Kristin (CDC/GHC/DGHP)" userId="e5846ad4-249e-4a35-baa4-77ba58151c68" providerId="ADAL" clId="{78914826-A0FE-49DD-A6F7-94AA5FD8CB75}" dt="2025-02-19T21:07:08.755" v="138"/>
        <pc:sldMkLst>
          <pc:docMk/>
          <pc:sldMk cId="0" sldId="298"/>
        </pc:sldMkLst>
      </pc:sldChg>
      <pc:sldChg chg="modNotesTx">
        <pc:chgData name="Baskerville, Kristin (CDC/GHC/DGHP)" userId="e5846ad4-249e-4a35-baa4-77ba58151c68" providerId="ADAL" clId="{78914826-A0FE-49DD-A6F7-94AA5FD8CB75}" dt="2025-02-19T20:57:25.068" v="120" actId="2711"/>
        <pc:sldMkLst>
          <pc:docMk/>
          <pc:sldMk cId="0" sldId="300"/>
        </pc:sldMkLst>
      </pc:sldChg>
      <pc:sldChg chg="modAnim">
        <pc:chgData name="Baskerville, Kristin (CDC/GHC/DGHP)" userId="e5846ad4-249e-4a35-baa4-77ba58151c68" providerId="ADAL" clId="{78914826-A0FE-49DD-A6F7-94AA5FD8CB75}" dt="2025-02-19T21:07:55.888" v="140"/>
        <pc:sldMkLst>
          <pc:docMk/>
          <pc:sldMk cId="0" sldId="301"/>
        </pc:sldMkLst>
      </pc:sldChg>
      <pc:sldChg chg="modAnim">
        <pc:chgData name="Baskerville, Kristin (CDC/GHC/DGHP)" userId="e5846ad4-249e-4a35-baa4-77ba58151c68" providerId="ADAL" clId="{78914826-A0FE-49DD-A6F7-94AA5FD8CB75}" dt="2025-02-19T21:08:32.089" v="142"/>
        <pc:sldMkLst>
          <pc:docMk/>
          <pc:sldMk cId="0" sldId="302"/>
        </pc:sldMkLst>
      </pc:sldChg>
      <pc:sldMasterChg chg="modSldLayout">
        <pc:chgData name="Baskerville, Kristin (CDC/GHC/DGHP)" userId="e5846ad4-249e-4a35-baa4-77ba58151c68" providerId="ADAL" clId="{78914826-A0FE-49DD-A6F7-94AA5FD8CB75}" dt="2025-02-19T19:43:01.401" v="5" actId="1076"/>
        <pc:sldMasterMkLst>
          <pc:docMk/>
          <pc:sldMasterMk cId="0" sldId="2147483648"/>
        </pc:sldMasterMkLst>
        <pc:sldLayoutChg chg="modSp mod">
          <pc:chgData name="Baskerville, Kristin (CDC/GHC/DGHP)" userId="e5846ad4-249e-4a35-baa4-77ba58151c68" providerId="ADAL" clId="{78914826-A0FE-49DD-A6F7-94AA5FD8CB75}" dt="2025-02-19T19:41:14.796" v="1" actId="2711"/>
          <pc:sldLayoutMkLst>
            <pc:docMk/>
            <pc:sldMasterMk cId="0" sldId="2147483648"/>
            <pc:sldLayoutMk cId="0" sldId="2147483649"/>
          </pc:sldLayoutMkLst>
        </pc:sldLayoutChg>
        <pc:sldLayoutChg chg="modSp mod">
          <pc:chgData name="Baskerville, Kristin (CDC/GHC/DGHP)" userId="e5846ad4-249e-4a35-baa4-77ba58151c68" providerId="ADAL" clId="{78914826-A0FE-49DD-A6F7-94AA5FD8CB75}" dt="2025-02-19T19:43:01.401" v="5" actId="1076"/>
          <pc:sldLayoutMkLst>
            <pc:docMk/>
            <pc:sldMasterMk cId="0" sldId="2147483648"/>
            <pc:sldLayoutMk cId="0" sldId="2147483652"/>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fr-FR" sz="2800" b="1" noProof="0" dirty="0">
              <a:solidFill>
                <a:schemeClr val="tx1"/>
              </a:solidFill>
              <a:latin typeface="+mn-lt"/>
            </a:rPr>
            <a:t>Détecter, diagnostique</a:t>
          </a:r>
        </a:p>
      </dgm:t>
    </dgm:pt>
    <dgm:pt modelId="{FB260FCA-968B-4532-B7C0-C7E4458DAA50}" type="parTrans" cxnId="{03E7EA8F-C6C9-4D96-85BC-5402EDBD62F6}">
      <dgm:prSet/>
      <dgm:spPr/>
      <dgm:t>
        <a:bodyPr/>
        <a:lstStyle/>
        <a:p>
          <a:endParaRPr lang="fr-FR" noProof="0" dirty="0"/>
        </a:p>
      </dgm:t>
    </dgm:pt>
    <dgm:pt modelId="{9EFDDFF1-2279-486B-9F12-EA5F590C8C00}" type="sibTrans" cxnId="{03E7EA8F-C6C9-4D96-85BC-5402EDBD62F6}">
      <dgm:prSet/>
      <dgm:spPr>
        <a:solidFill>
          <a:srgbClr val="00943B"/>
        </a:solidFill>
        <a:ln>
          <a:noFill/>
        </a:ln>
      </dgm:spPr>
      <dgm:t>
        <a:bodyPr/>
        <a:lstStyle/>
        <a:p>
          <a:endParaRPr lang="fr-FR" noProof="0" dirty="0"/>
        </a:p>
      </dgm:t>
    </dgm:pt>
    <dgm:pt modelId="{C93BFA43-C0F0-4D8C-8530-4A21A2D3204E}">
      <dgm:prSet phldrT="[Text]" custT="1"/>
      <dgm:spPr>
        <a:solidFill>
          <a:schemeClr val="bg1"/>
        </a:solidFill>
        <a:ln w="28575">
          <a:solidFill>
            <a:schemeClr val="tx1"/>
          </a:solidFill>
        </a:ln>
      </dgm:spPr>
      <dgm:t>
        <a:bodyPr/>
        <a:lstStyle/>
        <a:p>
          <a:r>
            <a:rPr lang="fr-FR" sz="2800" b="1" noProof="0" dirty="0">
              <a:solidFill>
                <a:schemeClr val="tx1"/>
              </a:solidFill>
              <a:latin typeface="+mn-lt"/>
            </a:rPr>
            <a:t>Collecter</a:t>
          </a:r>
        </a:p>
      </dgm:t>
    </dgm:pt>
    <dgm:pt modelId="{9765D9CD-EF3A-452D-9EA9-5487042B2018}" type="parTrans" cxnId="{7AE24D85-6EBC-4169-9E2B-3D31F5DD533C}">
      <dgm:prSet/>
      <dgm:spPr/>
      <dgm:t>
        <a:bodyPr/>
        <a:lstStyle/>
        <a:p>
          <a:endParaRPr lang="fr-FR" noProof="0" dirty="0"/>
        </a:p>
      </dgm:t>
    </dgm:pt>
    <dgm:pt modelId="{14C6ACC0-9A20-4A31-9323-11A5312A8790}" type="sibTrans" cxnId="{7AE24D85-6EBC-4169-9E2B-3D31F5DD533C}">
      <dgm:prSet/>
      <dgm:spPr/>
      <dgm:t>
        <a:bodyPr/>
        <a:lstStyle/>
        <a:p>
          <a:endParaRPr lang="fr-FR" noProof="0" dirty="0"/>
        </a:p>
      </dgm:t>
    </dgm:pt>
    <dgm:pt modelId="{FA237A2E-C526-4388-8C57-CACFFBE14482}">
      <dgm:prSet phldrT="[Text]" custT="1"/>
      <dgm:spPr>
        <a:solidFill>
          <a:schemeClr val="bg1"/>
        </a:solidFill>
        <a:ln w="28575">
          <a:solidFill>
            <a:schemeClr val="tx1"/>
          </a:solidFill>
        </a:ln>
      </dgm:spPr>
      <dgm:t>
        <a:bodyPr/>
        <a:lstStyle/>
        <a:p>
          <a:r>
            <a:rPr lang="fr-FR" sz="2800" b="1" noProof="0" dirty="0">
              <a:solidFill>
                <a:schemeClr val="tx1"/>
              </a:solidFill>
              <a:latin typeface="+mn-lt"/>
            </a:rPr>
            <a:t>Compiler, analyser</a:t>
          </a:r>
        </a:p>
      </dgm:t>
    </dgm:pt>
    <dgm:pt modelId="{BE914DF7-8329-4ABF-A71E-F5D40D6578C3}" type="parTrans" cxnId="{BC2F50EA-991E-4C55-A67A-F74585DC2A48}">
      <dgm:prSet/>
      <dgm:spPr/>
      <dgm:t>
        <a:bodyPr/>
        <a:lstStyle/>
        <a:p>
          <a:endParaRPr lang="fr-FR" noProof="0" dirty="0"/>
        </a:p>
      </dgm:t>
    </dgm:pt>
    <dgm:pt modelId="{CF168877-46ED-4EF8-A595-769BD9638DF0}" type="sibTrans" cxnId="{BC2F50EA-991E-4C55-A67A-F74585DC2A48}">
      <dgm:prSet/>
      <dgm:spPr/>
      <dgm:t>
        <a:bodyPr/>
        <a:lstStyle/>
        <a:p>
          <a:endParaRPr lang="fr-FR" noProof="0" dirty="0"/>
        </a:p>
      </dgm:t>
    </dgm:pt>
    <dgm:pt modelId="{E92DDBA3-7A28-46DA-913C-765734FDD153}">
      <dgm:prSet phldrT="[Text]" custT="1"/>
      <dgm:spPr>
        <a:solidFill>
          <a:schemeClr val="bg1"/>
        </a:solidFill>
        <a:ln w="28575">
          <a:solidFill>
            <a:schemeClr val="tx1"/>
          </a:solidFill>
        </a:ln>
      </dgm:spPr>
      <dgm:t>
        <a:bodyPr/>
        <a:lstStyle/>
        <a:p>
          <a:r>
            <a:rPr lang="fr-FR" sz="2800" b="1" noProof="0" dirty="0">
              <a:solidFill>
                <a:schemeClr val="tx1"/>
              </a:solidFill>
              <a:latin typeface="+mn-lt"/>
            </a:rPr>
            <a:t>Interpréter</a:t>
          </a:r>
        </a:p>
      </dgm:t>
    </dgm:pt>
    <dgm:pt modelId="{2B45E9E5-D7FF-4F92-8BFA-4D32B0F2927B}" type="parTrans" cxnId="{C950ED09-DF7C-4709-9E02-15921BEDBFF3}">
      <dgm:prSet/>
      <dgm:spPr/>
      <dgm:t>
        <a:bodyPr/>
        <a:lstStyle/>
        <a:p>
          <a:endParaRPr lang="fr-FR" noProof="0" dirty="0"/>
        </a:p>
      </dgm:t>
    </dgm:pt>
    <dgm:pt modelId="{6068EEB7-7E6E-427F-9467-3C9735AE205D}" type="sibTrans" cxnId="{C950ED09-DF7C-4709-9E02-15921BEDBFF3}">
      <dgm:prSet/>
      <dgm:spPr/>
      <dgm:t>
        <a:bodyPr/>
        <a:lstStyle/>
        <a:p>
          <a:endParaRPr lang="fr-FR" noProof="0" dirty="0"/>
        </a:p>
      </dgm:t>
    </dgm:pt>
    <dgm:pt modelId="{C7EE9216-F411-4BAB-897B-D2E3D4AA3C70}">
      <dgm:prSet phldrT="[Text]" custT="1"/>
      <dgm:spPr>
        <a:solidFill>
          <a:schemeClr val="bg1"/>
        </a:solidFill>
        <a:ln w="28575">
          <a:solidFill>
            <a:schemeClr val="tx1"/>
          </a:solidFill>
        </a:ln>
      </dgm:spPr>
      <dgm:t>
        <a:bodyPr/>
        <a:lstStyle/>
        <a:p>
          <a:r>
            <a:rPr lang="fr-FR" sz="2800" b="1" noProof="0" dirty="0">
              <a:solidFill>
                <a:schemeClr val="tx1"/>
              </a:solidFill>
              <a:latin typeface="+mn-lt"/>
            </a:rPr>
            <a:t>Agir</a:t>
          </a:r>
        </a:p>
      </dgm:t>
    </dgm:pt>
    <dgm:pt modelId="{FA231D2B-1989-4D30-A8FE-ABEC0F278957}" type="parTrans" cxnId="{963EB135-48FB-451D-BE53-FAEEEF4F717B}">
      <dgm:prSet/>
      <dgm:spPr/>
      <dgm:t>
        <a:bodyPr/>
        <a:lstStyle/>
        <a:p>
          <a:endParaRPr lang="fr-FR" noProof="0" dirty="0"/>
        </a:p>
      </dgm:t>
    </dgm:pt>
    <dgm:pt modelId="{BE80A37D-3C75-4FC8-9768-AAD4ADC8664A}" type="sibTrans" cxnId="{963EB135-48FB-451D-BE53-FAEEEF4F717B}">
      <dgm:prSet/>
      <dgm:spPr/>
      <dgm:t>
        <a:bodyPr/>
        <a:lstStyle/>
        <a:p>
          <a:endParaRPr lang="fr-FR" noProof="0" dirty="0"/>
        </a:p>
      </dgm:t>
    </dgm:pt>
    <dgm:pt modelId="{26DB14CD-EFE5-45C5-BA9B-0741D9AB0491}">
      <dgm:prSet phldrT="[Text]" custT="1"/>
      <dgm:spPr>
        <a:solidFill>
          <a:schemeClr val="bg1"/>
        </a:solidFill>
        <a:ln w="28575">
          <a:solidFill>
            <a:schemeClr val="tx1"/>
          </a:solidFill>
        </a:ln>
      </dgm:spPr>
      <dgm:t>
        <a:bodyPr/>
        <a:lstStyle/>
        <a:p>
          <a:r>
            <a:rPr lang="fr-FR" sz="2800" b="1" noProof="0" dirty="0">
              <a:solidFill>
                <a:schemeClr val="tx1"/>
              </a:solidFill>
              <a:latin typeface="+mn-lt"/>
            </a:rPr>
            <a:t>Communiquer</a:t>
          </a:r>
        </a:p>
      </dgm:t>
    </dgm:pt>
    <dgm:pt modelId="{12DAC2CD-BDDF-46C6-B789-4ADD0ABFB623}" type="parTrans" cxnId="{CAE0F8CE-9B0D-443D-A2DE-F50A01F0FBEC}">
      <dgm:prSet/>
      <dgm:spPr/>
      <dgm:t>
        <a:bodyPr/>
        <a:lstStyle/>
        <a:p>
          <a:endParaRPr lang="fr-FR" noProof="0" dirty="0"/>
        </a:p>
      </dgm:t>
    </dgm:pt>
    <dgm:pt modelId="{D2B9AB04-9D0E-4FE8-BD3C-D4052D46AA6F}" type="sibTrans" cxnId="{CAE0F8CE-9B0D-443D-A2DE-F50A01F0FBEC}">
      <dgm:prSet/>
      <dgm:spPr/>
      <dgm:t>
        <a:bodyPr/>
        <a:lstStyle/>
        <a:p>
          <a:endParaRPr lang="fr-FR" noProof="0" dirty="0"/>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34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700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07898" y="-214617"/>
          <a:ext cx="7267426" cy="4909295"/>
        </a:xfrm>
        <a:prstGeom prst="circularArrow">
          <a:avLst>
            <a:gd name="adj1" fmla="val 5274"/>
            <a:gd name="adj2" fmla="val 312630"/>
            <a:gd name="adj3" fmla="val 13509548"/>
            <a:gd name="adj4" fmla="val 17561606"/>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746410" y="1619"/>
          <a:ext cx="2590402" cy="943048"/>
        </a:xfrm>
        <a:prstGeom prst="roundRect">
          <a:avLst/>
        </a:prstGeom>
        <a:solidFill>
          <a:schemeClr val="bg1"/>
        </a:solidFill>
        <a:ln w="285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dirty="0">
              <a:solidFill>
                <a:schemeClr val="tx1"/>
              </a:solidFill>
              <a:latin typeface="+mn-lt"/>
            </a:rPr>
            <a:t>Détecter, diagnostique</a:t>
          </a:r>
        </a:p>
      </dsp:txBody>
      <dsp:txXfrm>
        <a:off x="3792446" y="47655"/>
        <a:ext cx="2498330" cy="850976"/>
      </dsp:txXfrm>
    </dsp:sp>
    <dsp:sp modelId="{1695DC22-9A36-4B48-AEFF-7E4FDFC1713F}">
      <dsp:nvSpPr>
        <dsp:cNvPr id="0" name=""/>
        <dsp:cNvSpPr/>
      </dsp:nvSpPr>
      <dsp:spPr>
        <a:xfrm>
          <a:off x="6968160" y="928908"/>
          <a:ext cx="1886096" cy="943048"/>
        </a:xfrm>
        <a:prstGeom prst="roundRect">
          <a:avLst/>
        </a:prstGeom>
        <a:solidFill>
          <a:schemeClr val="bg1"/>
        </a:solidFill>
        <a:ln w="285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dirty="0">
              <a:solidFill>
                <a:schemeClr val="tx1"/>
              </a:solidFill>
              <a:latin typeface="+mn-lt"/>
            </a:rPr>
            <a:t>Collecter</a:t>
          </a:r>
        </a:p>
      </dsp:txBody>
      <dsp:txXfrm>
        <a:off x="7014196" y="974944"/>
        <a:ext cx="1794024" cy="850976"/>
      </dsp:txXfrm>
    </dsp:sp>
    <dsp:sp modelId="{07166AA7-B419-46BE-8707-58768C01B0F0}">
      <dsp:nvSpPr>
        <dsp:cNvPr id="0" name=""/>
        <dsp:cNvSpPr/>
      </dsp:nvSpPr>
      <dsp:spPr>
        <a:xfrm>
          <a:off x="6841342" y="2986004"/>
          <a:ext cx="2018236" cy="943048"/>
        </a:xfrm>
        <a:prstGeom prst="roundRect">
          <a:avLst/>
        </a:prstGeom>
        <a:solidFill>
          <a:schemeClr val="bg1"/>
        </a:solidFill>
        <a:ln w="285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dirty="0">
              <a:solidFill>
                <a:schemeClr val="tx1"/>
              </a:solidFill>
              <a:latin typeface="+mn-lt"/>
            </a:rPr>
            <a:t>Compiler, analyser</a:t>
          </a:r>
        </a:p>
      </dsp:txBody>
      <dsp:txXfrm>
        <a:off x="6887378" y="3032040"/>
        <a:ext cx="1926164" cy="850976"/>
      </dsp:txXfrm>
    </dsp:sp>
    <dsp:sp modelId="{03ED3239-7976-43C1-9470-0A426C83A8ED}">
      <dsp:nvSpPr>
        <dsp:cNvPr id="0" name=""/>
        <dsp:cNvSpPr/>
      </dsp:nvSpPr>
      <dsp:spPr>
        <a:xfrm>
          <a:off x="4042386" y="3986440"/>
          <a:ext cx="2131515" cy="943048"/>
        </a:xfrm>
        <a:prstGeom prst="roundRect">
          <a:avLst/>
        </a:prstGeom>
        <a:solidFill>
          <a:schemeClr val="bg1"/>
        </a:solidFill>
        <a:ln w="285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dirty="0">
              <a:solidFill>
                <a:schemeClr val="tx1"/>
              </a:solidFill>
              <a:latin typeface="+mn-lt"/>
            </a:rPr>
            <a:t>Interpréter</a:t>
          </a:r>
        </a:p>
      </dsp:txBody>
      <dsp:txXfrm>
        <a:off x="4088422" y="4032476"/>
        <a:ext cx="2039443" cy="850976"/>
      </dsp:txXfrm>
    </dsp:sp>
    <dsp:sp modelId="{CB7BE2BC-AC16-42C7-9D95-B7BD321D88D7}">
      <dsp:nvSpPr>
        <dsp:cNvPr id="0" name=""/>
        <dsp:cNvSpPr/>
      </dsp:nvSpPr>
      <dsp:spPr>
        <a:xfrm>
          <a:off x="700521" y="3028598"/>
          <a:ext cx="2725107" cy="943048"/>
        </a:xfrm>
        <a:prstGeom prst="roundRect">
          <a:avLst/>
        </a:prstGeom>
        <a:solidFill>
          <a:schemeClr val="bg1"/>
        </a:solidFill>
        <a:ln w="285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dirty="0">
              <a:solidFill>
                <a:schemeClr val="tx1"/>
              </a:solidFill>
              <a:latin typeface="+mn-lt"/>
            </a:rPr>
            <a:t>Communiquer</a:t>
          </a:r>
        </a:p>
      </dsp:txBody>
      <dsp:txXfrm>
        <a:off x="746557" y="3074634"/>
        <a:ext cx="2633035" cy="850976"/>
      </dsp:txXfrm>
    </dsp:sp>
    <dsp:sp modelId="{74BED3F0-1F3F-4B93-9710-4F13C5417E70}">
      <dsp:nvSpPr>
        <dsp:cNvPr id="0" name=""/>
        <dsp:cNvSpPr/>
      </dsp:nvSpPr>
      <dsp:spPr>
        <a:xfrm>
          <a:off x="638161" y="928910"/>
          <a:ext cx="2219558" cy="943048"/>
        </a:xfrm>
        <a:prstGeom prst="roundRect">
          <a:avLst/>
        </a:prstGeom>
        <a:solidFill>
          <a:schemeClr val="bg1"/>
        </a:solidFill>
        <a:ln w="285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dirty="0">
              <a:solidFill>
                <a:schemeClr val="tx1"/>
              </a:solidFill>
              <a:latin typeface="+mn-lt"/>
            </a:rPr>
            <a:t>Agir</a:t>
          </a:r>
        </a:p>
      </dsp:txBody>
      <dsp:txXfrm>
        <a:off x="684197" y="974946"/>
        <a:ext cx="2127486" cy="850976"/>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C44C0DA-C198-20BE-5C6A-80D8692BAD40}"/>
              </a:ext>
            </a:extLst>
          </p:cNvPr>
          <p:cNvSpPr>
            <a:spLocks noGrp="1"/>
          </p:cNvSpPr>
          <p:nvPr>
            <p:ph type="hdr" sz="quarter"/>
          </p:nvPr>
        </p:nvSpPr>
        <p:spPr>
          <a:xfrm>
            <a:off x="0" y="1"/>
            <a:ext cx="3170583" cy="482027"/>
          </a:xfrm>
          <a:prstGeom prst="rect">
            <a:avLst/>
          </a:prstGeom>
        </p:spPr>
        <p:txBody>
          <a:bodyPr vert="horz" lIns="94851" tIns="47425" rIns="94851" bIns="47425" rtlCol="0"/>
          <a:lstStyle>
            <a:lvl1pPr algn="l">
              <a:defRPr sz="1200"/>
            </a:lvl1pPr>
          </a:lstStyle>
          <a:p>
            <a:endParaRPr lang="fr-FR"/>
          </a:p>
        </p:txBody>
      </p:sp>
      <p:sp>
        <p:nvSpPr>
          <p:cNvPr id="3" name="Date Placeholder 2">
            <a:extLst>
              <a:ext uri="{FF2B5EF4-FFF2-40B4-BE49-F238E27FC236}">
                <a16:creationId xmlns:a16="http://schemas.microsoft.com/office/drawing/2014/main" id="{8628AB5B-70B4-5DFC-9725-2DEA7E3CAB66}"/>
              </a:ext>
            </a:extLst>
          </p:cNvPr>
          <p:cNvSpPr>
            <a:spLocks noGrp="1"/>
          </p:cNvSpPr>
          <p:nvPr>
            <p:ph type="dt" sz="quarter" idx="1"/>
          </p:nvPr>
        </p:nvSpPr>
        <p:spPr>
          <a:xfrm>
            <a:off x="4142962" y="1"/>
            <a:ext cx="3170583" cy="482027"/>
          </a:xfrm>
          <a:prstGeom prst="rect">
            <a:avLst/>
          </a:prstGeom>
        </p:spPr>
        <p:txBody>
          <a:bodyPr vert="horz" lIns="94851" tIns="47425" rIns="94851" bIns="47425" rtlCol="0"/>
          <a:lstStyle>
            <a:lvl1pPr algn="r">
              <a:defRPr sz="1200"/>
            </a:lvl1pPr>
          </a:lstStyle>
          <a:p>
            <a:fld id="{0383C9F4-1739-4C99-85F5-3EDCF3430BFD}" type="datetimeFigureOut">
              <a:rPr lang="fr-FR" smtClean="0"/>
              <a:t>21/11/2025</a:t>
            </a:fld>
            <a:endParaRPr lang="fr-FR"/>
          </a:p>
        </p:txBody>
      </p:sp>
      <p:sp>
        <p:nvSpPr>
          <p:cNvPr id="4" name="Footer Placeholder 3">
            <a:extLst>
              <a:ext uri="{FF2B5EF4-FFF2-40B4-BE49-F238E27FC236}">
                <a16:creationId xmlns:a16="http://schemas.microsoft.com/office/drawing/2014/main" id="{375DE99E-4C4D-3D85-3C4D-C9DCA276EA7B}"/>
              </a:ext>
            </a:extLst>
          </p:cNvPr>
          <p:cNvSpPr>
            <a:spLocks noGrp="1"/>
          </p:cNvSpPr>
          <p:nvPr>
            <p:ph type="ftr" sz="quarter" idx="2"/>
          </p:nvPr>
        </p:nvSpPr>
        <p:spPr>
          <a:xfrm>
            <a:off x="0" y="9119173"/>
            <a:ext cx="3170583" cy="482027"/>
          </a:xfrm>
          <a:prstGeom prst="rect">
            <a:avLst/>
          </a:prstGeom>
        </p:spPr>
        <p:txBody>
          <a:bodyPr vert="horz" lIns="94851" tIns="47425" rIns="94851" bIns="47425" rtlCol="0" anchor="b"/>
          <a:lstStyle>
            <a:lvl1pPr algn="l">
              <a:defRPr sz="1200"/>
            </a:lvl1pPr>
          </a:lstStyle>
          <a:p>
            <a:endParaRPr lang="fr-FR"/>
          </a:p>
        </p:txBody>
      </p:sp>
      <p:sp>
        <p:nvSpPr>
          <p:cNvPr id="5" name="Slide Number Placeholder 4">
            <a:extLst>
              <a:ext uri="{FF2B5EF4-FFF2-40B4-BE49-F238E27FC236}">
                <a16:creationId xmlns:a16="http://schemas.microsoft.com/office/drawing/2014/main" id="{12EB4FC0-7E3B-6BBF-8BAC-36191527A42F}"/>
              </a:ext>
            </a:extLst>
          </p:cNvPr>
          <p:cNvSpPr>
            <a:spLocks noGrp="1"/>
          </p:cNvSpPr>
          <p:nvPr>
            <p:ph type="sldNum" sz="quarter" idx="3"/>
          </p:nvPr>
        </p:nvSpPr>
        <p:spPr>
          <a:xfrm>
            <a:off x="4142962" y="9119173"/>
            <a:ext cx="3170583" cy="482027"/>
          </a:xfrm>
          <a:prstGeom prst="rect">
            <a:avLst/>
          </a:prstGeom>
        </p:spPr>
        <p:txBody>
          <a:bodyPr vert="horz" lIns="94851" tIns="47425" rIns="94851" bIns="47425" rtlCol="0" anchor="b"/>
          <a:lstStyle>
            <a:lvl1pPr algn="r">
              <a:defRPr sz="1200"/>
            </a:lvl1pPr>
          </a:lstStyle>
          <a:p>
            <a:fld id="{ACE3959D-D83D-4A08-AA06-A885D6443ECD}" type="slidenum">
              <a:rPr lang="fr-FR" smtClean="0"/>
              <a:t>‹#›</a:t>
            </a:fld>
            <a:endParaRPr lang="fr-FR"/>
          </a:p>
        </p:txBody>
      </p:sp>
    </p:spTree>
    <p:extLst>
      <p:ext uri="{BB962C8B-B14F-4D97-AF65-F5344CB8AC3E}">
        <p14:creationId xmlns:p14="http://schemas.microsoft.com/office/powerpoint/2010/main" val="11692120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169920" cy="480060"/>
          </a:xfrm>
          <a:prstGeom prst="rect">
            <a:avLst/>
          </a:prstGeom>
          <a:noFill/>
          <a:ln>
            <a:noFill/>
          </a:ln>
        </p:spPr>
        <p:txBody>
          <a:bodyPr spcFirstLastPara="1" wrap="square" lIns="96650" tIns="48312" rIns="96650" bIns="48312"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4143587" y="0"/>
            <a:ext cx="3169920" cy="480060"/>
          </a:xfrm>
          <a:prstGeom prst="rect">
            <a:avLst/>
          </a:prstGeom>
          <a:noFill/>
          <a:ln>
            <a:noFill/>
          </a:ln>
        </p:spPr>
        <p:txBody>
          <a:bodyPr spcFirstLastPara="1" wrap="square" lIns="96650" tIns="48312" rIns="96650" bIns="48312"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119474"/>
            <a:ext cx="3169920" cy="480060"/>
          </a:xfrm>
          <a:prstGeom prst="rect">
            <a:avLst/>
          </a:prstGeom>
          <a:noFill/>
          <a:ln>
            <a:noFill/>
          </a:ln>
        </p:spPr>
        <p:txBody>
          <a:bodyPr spcFirstLastPara="1" wrap="square" lIns="96650" tIns="48312" rIns="96650" bIns="48312"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sz="1200" smtClean="0">
                <a:solidFill>
                  <a:schemeClr val="dk1"/>
                </a:solidFill>
                <a:latin typeface="Calibri"/>
                <a:ea typeface="Calibri"/>
                <a:cs typeface="Calibri"/>
                <a:sym typeface="Calibri"/>
              </a:rPr>
              <a:pPr algn="r"/>
              <a:t>‹#›</a:t>
            </a:fld>
            <a:endParaRPr lang="en-US" sz="120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s://www.cdc.gov/habs/about-ohhabs.html"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1: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6" name="Google Shape;286;p1: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buClr>
                <a:schemeClr val="dk1"/>
              </a:buClr>
              <a:buSzPts val="1200"/>
            </a:pPr>
            <a:r>
              <a:rPr lang="fr-FR" b="1" dirty="0">
                <a:latin typeface="+mn-lt"/>
                <a:ea typeface="Arial"/>
                <a:cs typeface="Arial"/>
                <a:sym typeface="Arial"/>
              </a:rPr>
              <a:t>Notes de l'instructeur :</a:t>
            </a:r>
          </a:p>
          <a:p>
            <a:pPr marL="0" indent="0">
              <a:buClr>
                <a:schemeClr val="dk1"/>
              </a:buClr>
              <a:buSzPts val="1200"/>
            </a:pPr>
            <a:endParaRPr lang="fr-FR" b="1" dirty="0">
              <a:latin typeface="+mn-lt"/>
              <a:ea typeface="Arial"/>
              <a:cs typeface="Arial"/>
              <a:sym typeface="Arial"/>
            </a:endParaRPr>
          </a:p>
          <a:p>
            <a:pPr marL="177845" indent="-177845" defTabSz="948507">
              <a:buClr>
                <a:schemeClr val="dk1"/>
              </a:buClr>
              <a:buSzPts val="1200"/>
              <a:buFont typeface="Wingdings" panose="05000000000000000000" pitchFamily="2" charset="2"/>
              <a:buChar char="v"/>
              <a:defRPr/>
            </a:pPr>
            <a:r>
              <a:rPr lang="fr-FR" i="1" dirty="0">
                <a:latin typeface="+mn-lt"/>
                <a:ea typeface="Aptos" panose="020B0004020202020204" pitchFamily="34" charset="0"/>
              </a:rPr>
              <a:t>N'hésitez pas à modifier cette présentation pour l'adapter à votre contexte local.  Si des modifications sont apportées, veuillez l'indiquer : </a:t>
            </a:r>
            <a:r>
              <a:rPr lang="fr-FR" b="1" i="1" dirty="0">
                <a:latin typeface="+mn-lt"/>
                <a:ea typeface="Aptos" panose="020B0004020202020204" pitchFamily="34" charset="0"/>
              </a:rPr>
              <a:t>« Cette présentation a été partiellement modifiée par rapport à la version originale du CDC » </a:t>
            </a:r>
            <a:r>
              <a:rPr lang="fr-FR" i="1" dirty="0">
                <a:latin typeface="+mn-lt"/>
                <a:ea typeface="Aptos" panose="020B0004020202020204" pitchFamily="34" charset="0"/>
              </a:rPr>
              <a:t>sur cette diapositive.</a:t>
            </a:r>
            <a:endParaRPr lang="fr-FR" i="1" dirty="0">
              <a:latin typeface="+mn-lt"/>
            </a:endParaRPr>
          </a:p>
          <a:p>
            <a:pPr marL="0" indent="0">
              <a:buClr>
                <a:schemeClr val="dk1"/>
              </a:buClr>
              <a:buSzPts val="1200"/>
            </a:pPr>
            <a:endParaRPr lang="fr-FR" b="1" dirty="0">
              <a:latin typeface="+mn-lt"/>
              <a:ea typeface="Arial"/>
              <a:cs typeface="Arial"/>
              <a:sym typeface="Arial"/>
            </a:endParaRPr>
          </a:p>
          <a:p>
            <a:pPr marL="0" indent="0">
              <a:buClr>
                <a:schemeClr val="dk1"/>
              </a:buClr>
              <a:buSzPts val="1200"/>
            </a:pPr>
            <a:endParaRPr lang="fr-FR" dirty="0">
              <a:latin typeface="+mn-lt"/>
              <a:ea typeface="Arial"/>
              <a:cs typeface="Arial"/>
              <a:sym typeface="Arial"/>
            </a:endParaRPr>
          </a:p>
          <a:p>
            <a:pPr marL="177845" indent="-177845">
              <a:buClr>
                <a:schemeClr val="dk1"/>
              </a:buClr>
              <a:buSzPts val="1200"/>
              <a:buFont typeface="Noto Sans Symbols"/>
              <a:buChar char="▪"/>
            </a:pPr>
            <a:r>
              <a:rPr lang="fr-FR" b="1" u="sng" dirty="0">
                <a:latin typeface="+mn-lt"/>
                <a:ea typeface="Arial"/>
                <a:cs typeface="Arial"/>
                <a:sym typeface="Arial"/>
              </a:rPr>
              <a:t>Dites</a:t>
            </a:r>
            <a:r>
              <a:rPr lang="fr-FR" b="1" dirty="0">
                <a:latin typeface="+mn-lt"/>
                <a:ea typeface="Arial"/>
                <a:cs typeface="Arial"/>
                <a:sym typeface="Arial"/>
              </a:rPr>
              <a:t> : </a:t>
            </a:r>
            <a:r>
              <a:rPr lang="fr-FR" dirty="0">
                <a:latin typeface="+mn-lt"/>
                <a:ea typeface="Arial"/>
                <a:cs typeface="Arial"/>
                <a:sym typeface="Arial"/>
              </a:rPr>
              <a:t>Cette leçon porte sur la notification des maladies et la collecte de données de surveillance. </a:t>
            </a:r>
            <a:endParaRPr lang="fr-FR" noProof="0" dirty="0">
              <a:latin typeface="+mn-lt"/>
            </a:endParaRPr>
          </a:p>
          <a:p>
            <a:pPr marL="0" indent="0"/>
            <a:endParaRPr dirty="0">
              <a:latin typeface="Arial"/>
              <a:ea typeface="Arial"/>
              <a:cs typeface="Arial"/>
              <a:sym typeface="Arial"/>
            </a:endParaRPr>
          </a:p>
        </p:txBody>
      </p:sp>
      <p:sp>
        <p:nvSpPr>
          <p:cNvPr id="287" name="Google Shape;287;p1: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1</a:t>
            </a:fld>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p10: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0" name="Google Shape;360;p10: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r>
              <a:rPr lang="fr-FR" b="1" dirty="0">
                <a:latin typeface="Arial"/>
                <a:ea typeface="Arial"/>
                <a:cs typeface="Arial"/>
                <a:sym typeface="Arial"/>
              </a:rPr>
              <a:t>Notes de l'instructeur :</a:t>
            </a:r>
            <a:endParaRPr lang="fr-FR" noProof="0" dirty="0"/>
          </a:p>
          <a:p>
            <a:pPr marL="0" indent="0">
              <a:lnSpc>
                <a:spcPct val="115000"/>
              </a:lnSpc>
              <a:spcBef>
                <a:spcPts val="622"/>
              </a:spcBef>
            </a:pPr>
            <a:endParaRPr lang="fr-FR" b="1" u="sng" dirty="0">
              <a:latin typeface="Arial"/>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u="sng" dirty="0">
                <a:latin typeface="Arial"/>
                <a:ea typeface="Arial"/>
                <a:cs typeface="Arial"/>
                <a:sym typeface="Arial"/>
              </a:rPr>
              <a:t>Dites</a:t>
            </a:r>
            <a:r>
              <a:rPr lang="fr-FR" b="1" dirty="0">
                <a:latin typeface="Arial"/>
                <a:ea typeface="Arial"/>
                <a:cs typeface="Arial"/>
                <a:sym typeface="Arial"/>
              </a:rPr>
              <a:t> :</a:t>
            </a:r>
            <a:r>
              <a:rPr lang="fr-FR" b="1" i="1" dirty="0">
                <a:latin typeface="Arial"/>
                <a:ea typeface="Arial"/>
                <a:cs typeface="Arial"/>
                <a:sym typeface="Arial"/>
              </a:rPr>
              <a:t> </a:t>
            </a:r>
            <a:r>
              <a:rPr lang="fr-FR" dirty="0">
                <a:latin typeface="Arial"/>
                <a:ea typeface="Arial"/>
                <a:cs typeface="Arial"/>
                <a:sym typeface="Arial"/>
              </a:rPr>
              <a:t>Le RSI comprend un instrument de décision permettant de déterminer si un événement détecté par un système de surveillance national doit être signalé à l'OMS.  Tous les événements susceptibles de poser un problème de santé publique au niveau international, par exemple le virus Zika, doivent être évalués à l'aide de l'instrument de décision du RSI.</a:t>
            </a:r>
            <a:endParaRPr lang="fr-FR" noProof="0" dirty="0"/>
          </a:p>
          <a:p>
            <a:pPr marL="177845" indent="-98803">
              <a:lnSpc>
                <a:spcPct val="115000"/>
              </a:lnSpc>
              <a:spcBef>
                <a:spcPts val="1245"/>
              </a:spcBef>
              <a:buClr>
                <a:schemeClr val="dk1"/>
              </a:buClr>
              <a:buSzPts val="1200"/>
            </a:pPr>
            <a:endParaRPr lang="fr-FR" dirty="0">
              <a:latin typeface="Arial"/>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u="sng" dirty="0">
                <a:latin typeface="Arial"/>
                <a:ea typeface="Arial"/>
                <a:cs typeface="Arial"/>
                <a:sym typeface="Arial"/>
              </a:rPr>
              <a:t>Demandez</a:t>
            </a:r>
            <a:r>
              <a:rPr lang="fr-FR" b="1" dirty="0">
                <a:latin typeface="Arial"/>
                <a:ea typeface="Arial"/>
                <a:cs typeface="Arial"/>
                <a:sym typeface="Arial"/>
              </a:rPr>
              <a:t> :</a:t>
            </a:r>
            <a:r>
              <a:rPr lang="fr-FR" b="1" i="1" dirty="0">
                <a:latin typeface="Arial"/>
                <a:ea typeface="Arial"/>
                <a:cs typeface="Arial"/>
                <a:sym typeface="Arial"/>
              </a:rPr>
              <a:t> </a:t>
            </a:r>
            <a:r>
              <a:rPr lang="fr-FR" dirty="0">
                <a:latin typeface="Arial"/>
                <a:ea typeface="Arial"/>
                <a:cs typeface="Arial"/>
                <a:sym typeface="Arial"/>
              </a:rPr>
              <a:t>Avez-vous déjà eu à signaler un événement inhabituel ou un groupe d'événements dont la cause est inconnue ? </a:t>
            </a:r>
            <a:endParaRPr lang="fr-FR" noProof="0" dirty="0"/>
          </a:p>
          <a:p>
            <a:pPr marL="296408" indent="-217366">
              <a:lnSpc>
                <a:spcPct val="115000"/>
              </a:lnSpc>
              <a:spcBef>
                <a:spcPts val="1245"/>
              </a:spcBef>
              <a:buClr>
                <a:schemeClr val="dk1"/>
              </a:buClr>
              <a:buSzPts val="1200"/>
            </a:pPr>
            <a:endParaRPr lang="fr-FR" dirty="0">
              <a:latin typeface="Arial"/>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i="1" dirty="0">
                <a:latin typeface="Arial"/>
                <a:ea typeface="Arial"/>
                <a:cs typeface="Arial"/>
                <a:sym typeface="Arial"/>
              </a:rPr>
              <a:t>Utilisez des questions de suivi ouvertes pour en savoir plus sur ce qui a été rapporté.</a:t>
            </a:r>
            <a:endParaRPr lang="fr-FR" b="1" dirty="0">
              <a:latin typeface="Arial"/>
              <a:ea typeface="Arial"/>
              <a:cs typeface="Arial"/>
              <a:sym typeface="Arial"/>
            </a:endParaRPr>
          </a:p>
          <a:p>
            <a:pPr marL="0" indent="0">
              <a:lnSpc>
                <a:spcPct val="115000"/>
              </a:lnSpc>
              <a:spcBef>
                <a:spcPts val="1245"/>
              </a:spcBef>
              <a:buClr>
                <a:schemeClr val="dk1"/>
              </a:buClr>
              <a:buSzPts val="1200"/>
            </a:pPr>
            <a:endParaRPr dirty="0">
              <a:latin typeface="Arial"/>
              <a:ea typeface="Arial"/>
              <a:cs typeface="Arial"/>
              <a:sym typeface="Arial"/>
            </a:endParaRPr>
          </a:p>
          <a:p>
            <a:pPr marL="0" indent="0">
              <a:lnSpc>
                <a:spcPct val="115000"/>
              </a:lnSpc>
              <a:spcBef>
                <a:spcPts val="1245"/>
              </a:spcBef>
              <a:buClr>
                <a:schemeClr val="dk1"/>
              </a:buClr>
              <a:buSzPts val="1800"/>
            </a:pPr>
            <a:endParaRPr sz="1900" dirty="0">
              <a:latin typeface="Arial"/>
              <a:ea typeface="Arial"/>
              <a:cs typeface="Arial"/>
              <a:sym typeface="Arial"/>
            </a:endParaRPr>
          </a:p>
          <a:p>
            <a:pPr marL="0" indent="0">
              <a:lnSpc>
                <a:spcPct val="115000"/>
              </a:lnSpc>
              <a:spcBef>
                <a:spcPts val="1245"/>
              </a:spcBef>
              <a:buClr>
                <a:schemeClr val="dk1"/>
              </a:buClr>
              <a:buSzPts val="1800"/>
            </a:pPr>
            <a:endParaRPr sz="1900" dirty="0">
              <a:latin typeface="Arial"/>
              <a:ea typeface="Arial"/>
              <a:cs typeface="Arial"/>
              <a:sym typeface="Arial"/>
            </a:endParaRPr>
          </a:p>
          <a:p>
            <a:pPr marL="0" indent="0">
              <a:spcBef>
                <a:spcPts val="2490"/>
              </a:spcBef>
            </a:pPr>
            <a:endParaRPr sz="1900" b="1" dirty="0">
              <a:latin typeface="Arial"/>
              <a:ea typeface="Arial"/>
              <a:cs typeface="Arial"/>
              <a:sym typeface="Arial"/>
            </a:endParaRPr>
          </a:p>
          <a:p>
            <a:pPr marL="0" indent="0">
              <a:lnSpc>
                <a:spcPct val="115000"/>
              </a:lnSpc>
              <a:spcBef>
                <a:spcPts val="622"/>
              </a:spcBef>
            </a:pPr>
            <a:endParaRPr sz="1900" b="1" dirty="0">
              <a:latin typeface="Arial"/>
              <a:ea typeface="Arial"/>
              <a:cs typeface="Arial"/>
              <a:sym typeface="Arial"/>
            </a:endParaRPr>
          </a:p>
          <a:p>
            <a:pPr marL="0" indent="0">
              <a:spcBef>
                <a:spcPts val="1245"/>
              </a:spcBef>
            </a:pPr>
            <a:endParaRPr dirty="0"/>
          </a:p>
        </p:txBody>
      </p:sp>
      <p:sp>
        <p:nvSpPr>
          <p:cNvPr id="361" name="Google Shape;361;p10: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11: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0" name="Google Shape;370;p11: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lnSpc>
                <a:spcPct val="115000"/>
              </a:lnSpc>
            </a:pPr>
            <a:r>
              <a:rPr lang="fr-FR" b="1" dirty="0">
                <a:latin typeface="Arial"/>
                <a:ea typeface="Arial"/>
                <a:cs typeface="Arial"/>
                <a:sym typeface="Arial"/>
              </a:rPr>
              <a:t>Notes de l'instructeur : </a:t>
            </a:r>
            <a:endParaRPr lang="fr-FR" noProof="0" dirty="0"/>
          </a:p>
          <a:p>
            <a:pPr marL="0" indent="0">
              <a:lnSpc>
                <a:spcPct val="115000"/>
              </a:lnSpc>
              <a:spcBef>
                <a:spcPts val="1245"/>
              </a:spcBef>
            </a:pPr>
            <a:endParaRPr lang="fr-FR" b="1" dirty="0">
              <a:latin typeface="Arial"/>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u="sng" dirty="0">
                <a:latin typeface="Arial"/>
                <a:ea typeface="Arial"/>
                <a:cs typeface="Arial"/>
                <a:sym typeface="Arial"/>
              </a:rPr>
              <a:t>Dites</a:t>
            </a:r>
            <a:r>
              <a:rPr lang="fr-FR" b="1" dirty="0">
                <a:latin typeface="Arial"/>
                <a:ea typeface="Arial"/>
                <a:cs typeface="Arial"/>
                <a:sym typeface="Arial"/>
              </a:rPr>
              <a:t> : </a:t>
            </a:r>
            <a:r>
              <a:rPr lang="fr-FR" dirty="0">
                <a:latin typeface="Arial"/>
                <a:ea typeface="Arial"/>
                <a:cs typeface="Arial"/>
                <a:sym typeface="Arial"/>
              </a:rPr>
              <a:t>Les codes de santé des animaux terrestres et aquatiques contribuent à mieux faire connaître l'apparition, l'évolution et la répartition des maladies animales, y compris les zoonoses, dans le monde entier, en ce qui concerne les lignes directrices relatives à l'établissement de rapports sur la santé animale. Les pays membres qui font partie de l'OMSA (Organisation Mondiale de la Santé Animale) sont tenus de signaler les maladies qui répondent aux quatre critères de notification qui signifie que la maladie :</a:t>
            </a:r>
            <a:endParaRPr lang="fr-FR" noProof="0" dirty="0"/>
          </a:p>
          <a:p>
            <a:pPr marL="652099" lvl="1" indent="-177845">
              <a:lnSpc>
                <a:spcPct val="115000"/>
              </a:lnSpc>
              <a:spcBef>
                <a:spcPts val="1245"/>
              </a:spcBef>
              <a:buClr>
                <a:schemeClr val="dk1"/>
              </a:buClr>
              <a:buSzPts val="1200"/>
              <a:buFont typeface="Courier New"/>
              <a:buChar char="o"/>
            </a:pPr>
            <a:r>
              <a:rPr lang="fr-FR" dirty="0">
                <a:latin typeface="Arial"/>
                <a:ea typeface="Arial"/>
                <a:cs typeface="Arial"/>
                <a:sym typeface="Arial"/>
              </a:rPr>
              <a:t>Est capable de se propager à l'échelle internationale</a:t>
            </a:r>
            <a:endParaRPr lang="fr-FR" noProof="0" dirty="0"/>
          </a:p>
          <a:p>
            <a:pPr marL="652099" lvl="1" indent="-177845">
              <a:lnSpc>
                <a:spcPct val="115000"/>
              </a:lnSpc>
              <a:spcBef>
                <a:spcPts val="1245"/>
              </a:spcBef>
              <a:buClr>
                <a:schemeClr val="dk1"/>
              </a:buClr>
              <a:buSzPts val="1200"/>
              <a:buFont typeface="Courier New"/>
              <a:buChar char="o"/>
            </a:pPr>
            <a:r>
              <a:rPr lang="fr-FR" dirty="0">
                <a:latin typeface="Arial"/>
                <a:ea typeface="Arial"/>
                <a:cs typeface="Arial"/>
                <a:sym typeface="Arial"/>
              </a:rPr>
              <a:t>N'est pas présente dans tous les pays</a:t>
            </a:r>
            <a:endParaRPr lang="fr-FR" noProof="0" dirty="0"/>
          </a:p>
          <a:p>
            <a:pPr marL="652099" lvl="1" indent="-177845">
              <a:lnSpc>
                <a:spcPct val="115000"/>
              </a:lnSpc>
              <a:spcBef>
                <a:spcPts val="1245"/>
              </a:spcBef>
              <a:buClr>
                <a:schemeClr val="dk1"/>
              </a:buClr>
              <a:buSzPts val="1200"/>
              <a:buFont typeface="Courier New"/>
              <a:buChar char="o"/>
            </a:pPr>
            <a:r>
              <a:rPr lang="fr-FR" dirty="0">
                <a:latin typeface="Arial"/>
                <a:ea typeface="Arial"/>
                <a:cs typeface="Arial"/>
                <a:sym typeface="Arial"/>
              </a:rPr>
              <a:t>Dispose d'un moyen fiable de détection/diagnostic et d'une définition de cas</a:t>
            </a:r>
            <a:endParaRPr lang="fr-FR" noProof="0" dirty="0"/>
          </a:p>
          <a:p>
            <a:pPr marL="652099" lvl="1" indent="-177845">
              <a:lnSpc>
                <a:spcPct val="115000"/>
              </a:lnSpc>
              <a:spcBef>
                <a:spcPts val="1245"/>
              </a:spcBef>
              <a:buClr>
                <a:schemeClr val="dk1"/>
              </a:buClr>
              <a:buSzPts val="1200"/>
              <a:buFont typeface="Courier New"/>
              <a:buChar char="o"/>
            </a:pPr>
            <a:r>
              <a:rPr lang="fr-FR" dirty="0">
                <a:latin typeface="Arial"/>
                <a:ea typeface="Arial"/>
                <a:cs typeface="Arial"/>
                <a:sym typeface="Arial"/>
              </a:rPr>
              <a:t>Et est soit transmissible à l'homme, soit susceptible d'avoir un impact significatif sur les animaux domestiques ou la faune sauvage. </a:t>
            </a:r>
            <a:endParaRPr lang="fr-FR" noProof="0" dirty="0"/>
          </a:p>
        </p:txBody>
      </p:sp>
      <p:sp>
        <p:nvSpPr>
          <p:cNvPr id="371" name="Google Shape;371;p11: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p12: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8" name="Google Shape;378;p12: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lnSpc>
                <a:spcPct val="115000"/>
              </a:lnSpc>
            </a:pPr>
            <a:r>
              <a:rPr lang="fr-FR" b="1" dirty="0">
                <a:latin typeface="Arial"/>
                <a:ea typeface="Arial"/>
                <a:cs typeface="Arial"/>
                <a:sym typeface="Arial"/>
              </a:rPr>
              <a:t>Notes de l'instructeur : </a:t>
            </a:r>
            <a:endParaRPr lang="fr-FR" noProof="0" dirty="0"/>
          </a:p>
          <a:p>
            <a:pPr marL="0" indent="0">
              <a:lnSpc>
                <a:spcPct val="115000"/>
              </a:lnSpc>
              <a:spcBef>
                <a:spcPts val="1245"/>
              </a:spcBef>
            </a:pPr>
            <a:endParaRPr lang="fr-FR" b="1" i="1" dirty="0">
              <a:latin typeface="Arial"/>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i="1" dirty="0">
                <a:latin typeface="Arial"/>
                <a:ea typeface="Arial"/>
                <a:cs typeface="Arial"/>
                <a:sym typeface="Arial"/>
              </a:rPr>
              <a:t>Remplacez cette diapositive par une autre qui énumère les maladies à déclaration obligatoire dans votre pays. Les maladies et conditions à déclaration obligatoire de l'IDS énumérées sur cette diapositive sont fournies à titre d'exemple. Selon l'endroit où vous vous trouvez, vous pouvez choisir de vous référer ou non à la liste d</a:t>
            </a:r>
            <a:r>
              <a:rPr lang="fr-FR" b="1" i="1" noProof="0" dirty="0">
                <a:latin typeface="Arial"/>
                <a:ea typeface="Arial"/>
                <a:cs typeface="Arial"/>
                <a:sym typeface="Arial"/>
              </a:rPr>
              <a:t>u Système Intégré des Maladies et Riposte (SIMR)</a:t>
            </a:r>
            <a:endParaRPr lang="fr-FR" b="1" dirty="0">
              <a:latin typeface="Arial"/>
              <a:ea typeface="Arial"/>
              <a:cs typeface="Arial"/>
              <a:sym typeface="Arial"/>
            </a:endParaRPr>
          </a:p>
          <a:p>
            <a:pPr marL="0" indent="0">
              <a:lnSpc>
                <a:spcPct val="115000"/>
              </a:lnSpc>
              <a:spcBef>
                <a:spcPts val="1245"/>
              </a:spcBef>
            </a:pPr>
            <a:endParaRPr lang="fr-FR" dirty="0">
              <a:latin typeface="Arial"/>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u="sng" dirty="0">
                <a:latin typeface="Arial"/>
                <a:ea typeface="Arial"/>
                <a:cs typeface="Arial"/>
                <a:sym typeface="Arial"/>
              </a:rPr>
              <a:t>Dites</a:t>
            </a:r>
            <a:r>
              <a:rPr lang="fr-FR" b="1" dirty="0">
                <a:latin typeface="Arial"/>
                <a:ea typeface="Arial"/>
                <a:cs typeface="Arial"/>
                <a:sym typeface="Arial"/>
              </a:rPr>
              <a:t> : </a:t>
            </a:r>
            <a:r>
              <a:rPr lang="fr-FR" dirty="0">
                <a:latin typeface="Arial"/>
                <a:ea typeface="Arial"/>
                <a:cs typeface="Arial"/>
                <a:sym typeface="Arial"/>
              </a:rPr>
              <a:t>Comme vous vous en souviendrez de la dernière leçon, la surveillance intégrée des maladies ou (</a:t>
            </a:r>
            <a:r>
              <a:rPr lang="fr-FR" noProof="0" dirty="0">
                <a:latin typeface="Arial"/>
                <a:ea typeface="Arial"/>
                <a:cs typeface="Arial"/>
                <a:sym typeface="Arial"/>
              </a:rPr>
              <a:t>S</a:t>
            </a:r>
            <a:r>
              <a:rPr lang="fr-FR" dirty="0">
                <a:latin typeface="Arial"/>
                <a:ea typeface="Arial"/>
                <a:cs typeface="Arial"/>
                <a:sym typeface="Arial"/>
              </a:rPr>
              <a:t>IM) (IDS en anglais) est un programme mondial de l'OMS. Les bureaux régionaux de l'OMS élaborent des lignes directrices pour leurs propres régions en matière de systèmes de surveillance des maladies. Chaque bureau régional de l'OMS soutient un cadre pour les systèmes de surveillance des maladies et ceux-ci peuvent différer d'une région à l'autre.  Par conséquent, chaque pays peut adapter cette liste à son propre contexte.</a:t>
            </a:r>
            <a:endParaRPr lang="fr-FR" noProof="0" dirty="0"/>
          </a:p>
          <a:p>
            <a:pPr marL="177845" indent="-98803">
              <a:lnSpc>
                <a:spcPct val="115000"/>
              </a:lnSpc>
              <a:spcBef>
                <a:spcPts val="1245"/>
              </a:spcBef>
              <a:buClr>
                <a:schemeClr val="dk1"/>
              </a:buClr>
              <a:buSzPts val="1200"/>
            </a:pPr>
            <a:endParaRPr lang="fr-FR" dirty="0">
              <a:latin typeface="Arial"/>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u="sng" dirty="0">
                <a:latin typeface="Arial"/>
                <a:ea typeface="Arial"/>
                <a:cs typeface="Arial"/>
                <a:sym typeface="Arial"/>
              </a:rPr>
              <a:t>Dites</a:t>
            </a:r>
            <a:r>
              <a:rPr lang="fr-FR" b="1" dirty="0">
                <a:latin typeface="Arial"/>
                <a:ea typeface="Arial"/>
                <a:cs typeface="Arial"/>
                <a:sym typeface="Arial"/>
              </a:rPr>
              <a:t> : </a:t>
            </a:r>
            <a:r>
              <a:rPr lang="fr-FR" dirty="0">
                <a:latin typeface="Arial"/>
                <a:ea typeface="Arial"/>
                <a:cs typeface="Arial"/>
                <a:sym typeface="Arial"/>
              </a:rPr>
              <a:t>Dans certains pays au moins, la liste des maladies et conditions à déclarer comprend à la fois des maladies infectieuses et certaines conditions et événements liés aux maladies non transmissibles (</a:t>
            </a:r>
            <a:r>
              <a:rPr lang="fr-FR" i="1" dirty="0">
                <a:latin typeface="Arial"/>
                <a:ea typeface="Arial"/>
                <a:cs typeface="Arial"/>
                <a:sym typeface="Arial"/>
              </a:rPr>
              <a:t>colonne de droite</a:t>
            </a:r>
            <a:r>
              <a:rPr lang="fr-FR" dirty="0">
                <a:latin typeface="Arial"/>
                <a:ea typeface="Arial"/>
                <a:cs typeface="Arial"/>
                <a:sym typeface="Arial"/>
              </a:rPr>
              <a:t>), tels que le diabète, l'hypertension, les traumatismes et les décès maternels.</a:t>
            </a:r>
            <a:endParaRPr lang="fr-FR" noProof="0" dirty="0"/>
          </a:p>
          <a:p>
            <a:pPr marL="177845" indent="-98803">
              <a:lnSpc>
                <a:spcPct val="115000"/>
              </a:lnSpc>
              <a:spcBef>
                <a:spcPts val="1245"/>
              </a:spcBef>
              <a:buClr>
                <a:schemeClr val="dk1"/>
              </a:buClr>
              <a:buSzPts val="1200"/>
            </a:pPr>
            <a:endParaRPr dirty="0"/>
          </a:p>
          <a:p>
            <a:pPr marL="0" indent="0">
              <a:lnSpc>
                <a:spcPct val="115000"/>
              </a:lnSpc>
              <a:spcBef>
                <a:spcPts val="1245"/>
              </a:spcBef>
              <a:buClr>
                <a:schemeClr val="dk1"/>
              </a:buClr>
              <a:buSzPts val="1200"/>
            </a:pPr>
            <a:endParaRPr i="1" dirty="0"/>
          </a:p>
          <a:p>
            <a:pPr marL="0" indent="0">
              <a:spcBef>
                <a:spcPts val="1245"/>
              </a:spcBef>
            </a:pPr>
            <a:endParaRPr dirty="0"/>
          </a:p>
        </p:txBody>
      </p:sp>
      <p:sp>
        <p:nvSpPr>
          <p:cNvPr id="379" name="Google Shape;379;p12: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p13: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7" name="Google Shape;387;p13: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r>
              <a:rPr lang="fr-FR" b="1" dirty="0">
                <a:latin typeface="Arial"/>
                <a:ea typeface="Arial"/>
                <a:cs typeface="Arial"/>
                <a:sym typeface="Arial"/>
              </a:rPr>
              <a:t>Notes de l'instructeur :</a:t>
            </a:r>
          </a:p>
          <a:p>
            <a:pPr marL="0" indent="0">
              <a:spcBef>
                <a:spcPts val="1867"/>
              </a:spcBef>
            </a:pPr>
            <a:endParaRPr lang="fr-FR" b="1" dirty="0">
              <a:latin typeface="Arial"/>
              <a:ea typeface="Arial"/>
              <a:cs typeface="Arial"/>
              <a:sym typeface="Arial"/>
            </a:endParaRPr>
          </a:p>
          <a:p>
            <a:pPr marL="177845" indent="-177845">
              <a:spcBef>
                <a:spcPts val="1867"/>
              </a:spcBef>
              <a:buClr>
                <a:schemeClr val="dk1"/>
              </a:buClr>
              <a:buSzPts val="1200"/>
              <a:buFont typeface="Noto Sans Symbols"/>
              <a:buChar char="▪"/>
            </a:pPr>
            <a:r>
              <a:rPr lang="fr-FR" b="1" u="sng" noProof="0" dirty="0">
                <a:latin typeface="Arial"/>
                <a:ea typeface="Arial"/>
                <a:cs typeface="Arial"/>
                <a:sym typeface="Arial"/>
              </a:rPr>
              <a:t>Dites</a:t>
            </a:r>
            <a:r>
              <a:rPr lang="fr-FR" b="1" u="none" noProof="0" dirty="0">
                <a:latin typeface="Arial"/>
                <a:ea typeface="Arial"/>
                <a:cs typeface="Arial"/>
                <a:sym typeface="Arial"/>
              </a:rPr>
              <a:t> </a:t>
            </a:r>
            <a:r>
              <a:rPr lang="fr-FR" b="1" dirty="0">
                <a:latin typeface="Arial"/>
                <a:ea typeface="Arial"/>
                <a:cs typeface="Arial"/>
                <a:sym typeface="Arial"/>
              </a:rPr>
              <a:t>:</a:t>
            </a:r>
            <a:r>
              <a:rPr lang="fr-FR" b="1" i="1" dirty="0">
                <a:latin typeface="Arial"/>
                <a:ea typeface="Arial"/>
                <a:cs typeface="Arial"/>
                <a:sym typeface="Arial"/>
              </a:rPr>
              <a:t> </a:t>
            </a:r>
            <a:r>
              <a:rPr lang="fr-FR" dirty="0">
                <a:latin typeface="Arial"/>
                <a:ea typeface="Arial"/>
                <a:cs typeface="Arial"/>
                <a:sym typeface="Arial"/>
              </a:rPr>
              <a:t>Dans le domaine de la surveillance et de la notification, certains termes sont souvent confondus. L'</a:t>
            </a:r>
            <a:r>
              <a:rPr lang="fr-FR" b="1" dirty="0">
                <a:latin typeface="Arial"/>
                <a:ea typeface="Arial"/>
                <a:cs typeface="Arial"/>
                <a:sym typeface="Arial"/>
              </a:rPr>
              <a:t>élimination </a:t>
            </a:r>
            <a:r>
              <a:rPr lang="fr-FR" dirty="0">
                <a:latin typeface="Arial"/>
                <a:ea typeface="Arial"/>
                <a:cs typeface="Arial"/>
                <a:sym typeface="Arial"/>
              </a:rPr>
              <a:t>est la réduction à zéro du nombre de cas d'une maladie dans une zone géographique donnée. Lorsqu'un pays ne compte aucun cas d'une maladie pendant une période donnée, il déclare que la maladie a été éliminée. </a:t>
            </a:r>
            <a:endParaRPr lang="fr-FR" noProof="0" dirty="0"/>
          </a:p>
          <a:p>
            <a:pPr marL="177845" indent="-98803">
              <a:spcBef>
                <a:spcPts val="1867"/>
              </a:spcBef>
              <a:buClr>
                <a:schemeClr val="dk1"/>
              </a:buClr>
              <a:buSzPts val="1200"/>
            </a:pPr>
            <a:endParaRPr lang="fr-FR" dirty="0">
              <a:latin typeface="Arial"/>
              <a:ea typeface="Arial"/>
              <a:cs typeface="Arial"/>
              <a:sym typeface="Arial"/>
            </a:endParaRPr>
          </a:p>
          <a:p>
            <a:pPr marL="177845" indent="-177845">
              <a:spcBef>
                <a:spcPts val="1867"/>
              </a:spcBef>
              <a:buClr>
                <a:schemeClr val="dk1"/>
              </a:buClr>
              <a:buSzPts val="1200"/>
              <a:buFont typeface="Noto Sans Symbols"/>
              <a:buChar char="▪"/>
            </a:pPr>
            <a:r>
              <a:rPr lang="fr-FR" b="1" u="sng" dirty="0">
                <a:latin typeface="Arial"/>
                <a:ea typeface="Arial"/>
                <a:cs typeface="Arial"/>
                <a:sym typeface="Arial"/>
              </a:rPr>
              <a:t>Di</a:t>
            </a:r>
            <a:r>
              <a:rPr lang="fr-FR" b="1" u="sng" noProof="0" dirty="0">
                <a:latin typeface="Arial"/>
                <a:ea typeface="Arial"/>
                <a:cs typeface="Arial"/>
                <a:sym typeface="Arial"/>
              </a:rPr>
              <a:t>tes</a:t>
            </a:r>
            <a:r>
              <a:rPr lang="fr-FR" b="1" dirty="0">
                <a:latin typeface="Arial"/>
                <a:ea typeface="Arial"/>
                <a:cs typeface="Arial"/>
                <a:sym typeface="Arial"/>
              </a:rPr>
              <a:t> : </a:t>
            </a:r>
            <a:r>
              <a:rPr lang="fr-FR" dirty="0">
                <a:latin typeface="Arial"/>
                <a:ea typeface="Arial"/>
                <a:cs typeface="Arial"/>
                <a:sym typeface="Arial"/>
              </a:rPr>
              <a:t>Lorsqu'il n'y a plus aucun cas de maladie dans le monde, on peut dire qu'elle a été</a:t>
            </a:r>
            <a:r>
              <a:rPr lang="fr-FR" b="1" dirty="0">
                <a:latin typeface="Arial"/>
                <a:ea typeface="Arial"/>
                <a:cs typeface="Arial"/>
                <a:sym typeface="Arial"/>
              </a:rPr>
              <a:t> éradiquée</a:t>
            </a:r>
            <a:r>
              <a:rPr lang="fr-FR" dirty="0">
                <a:latin typeface="Arial"/>
                <a:ea typeface="Arial"/>
                <a:cs typeface="Arial"/>
                <a:sym typeface="Arial"/>
              </a:rPr>
              <a:t>. La variole est un exemple de maladie humaine éradiquée.  Un exemple animal est l'éradication de la peste bovine, causée par un virus apparenté à celui de la rougeole. </a:t>
            </a:r>
            <a:endParaRPr lang="fr-FR" noProof="0" dirty="0"/>
          </a:p>
          <a:p>
            <a:pPr marL="177845" indent="-98803">
              <a:spcBef>
                <a:spcPts val="1867"/>
              </a:spcBef>
              <a:buClr>
                <a:schemeClr val="dk1"/>
              </a:buClr>
              <a:buSzPts val="1200"/>
            </a:pPr>
            <a:endParaRPr lang="fr-FR" dirty="0">
              <a:latin typeface="Arial"/>
              <a:ea typeface="Arial"/>
              <a:cs typeface="Arial"/>
              <a:sym typeface="Arial"/>
            </a:endParaRPr>
          </a:p>
          <a:p>
            <a:pPr marL="177845" indent="-177845">
              <a:spcBef>
                <a:spcPts val="1867"/>
              </a:spcBef>
              <a:buClr>
                <a:schemeClr val="dk1"/>
              </a:buClr>
              <a:buSzPts val="1200"/>
              <a:buFont typeface="Noto Sans Symbols"/>
              <a:buChar char="▪"/>
            </a:pPr>
            <a:r>
              <a:rPr lang="fr-FR" b="1" u="sng" dirty="0">
                <a:latin typeface="Arial"/>
                <a:ea typeface="Arial"/>
                <a:cs typeface="Arial"/>
                <a:sym typeface="Arial"/>
              </a:rPr>
              <a:t>Dites</a:t>
            </a:r>
            <a:r>
              <a:rPr lang="fr-FR" b="1" dirty="0">
                <a:latin typeface="Arial"/>
                <a:ea typeface="Arial"/>
                <a:cs typeface="Arial"/>
                <a:sym typeface="Arial"/>
              </a:rPr>
              <a:t> : </a:t>
            </a:r>
            <a:r>
              <a:rPr lang="fr-FR" dirty="0">
                <a:latin typeface="Arial"/>
                <a:ea typeface="Arial"/>
                <a:cs typeface="Arial"/>
                <a:sym typeface="Arial"/>
              </a:rPr>
              <a:t>Un autre terme fréquemment utilisé est celui de </a:t>
            </a:r>
            <a:r>
              <a:rPr lang="fr-FR" b="1" dirty="0">
                <a:latin typeface="Arial"/>
                <a:ea typeface="Arial"/>
                <a:cs typeface="Arial"/>
                <a:sym typeface="Arial"/>
              </a:rPr>
              <a:t>maladie animale transfrontalière</a:t>
            </a:r>
            <a:r>
              <a:rPr lang="fr-FR" dirty="0">
                <a:latin typeface="Arial"/>
                <a:ea typeface="Arial"/>
                <a:cs typeface="Arial"/>
                <a:sym typeface="Arial"/>
              </a:rPr>
              <a:t>, qui fait référence à des maladies hautement contagieuses présentant un potentiel accru d'épidémies. Les maladies animales transfrontalières peuvent être des maladies infectieuses émergentes, des maladies transmises par les aliments ou des zoonoses.</a:t>
            </a:r>
            <a:endParaRPr lang="fr-FR" noProof="0" dirty="0"/>
          </a:p>
          <a:p>
            <a:pPr marL="0" indent="0">
              <a:spcBef>
                <a:spcPts val="1867"/>
              </a:spcBef>
            </a:pPr>
            <a:endParaRPr lang="fr-FR" dirty="0">
              <a:latin typeface="Arial"/>
              <a:ea typeface="Arial"/>
              <a:cs typeface="Arial"/>
              <a:sym typeface="Arial"/>
            </a:endParaRPr>
          </a:p>
          <a:p>
            <a:pPr marL="177845" indent="-177845">
              <a:spcBef>
                <a:spcPts val="1867"/>
              </a:spcBef>
              <a:buClr>
                <a:schemeClr val="dk1"/>
              </a:buClr>
              <a:buSzPts val="1200"/>
              <a:buFont typeface="Noto Sans Symbols"/>
              <a:buChar char="▪"/>
            </a:pPr>
            <a:r>
              <a:rPr lang="fr-FR" b="1" u="sng" dirty="0">
                <a:latin typeface="Arial"/>
                <a:ea typeface="Arial"/>
                <a:cs typeface="Arial"/>
                <a:sym typeface="Arial"/>
              </a:rPr>
              <a:t>Dites</a:t>
            </a:r>
            <a:r>
              <a:rPr lang="fr-FR" b="1" dirty="0">
                <a:latin typeface="Arial"/>
                <a:ea typeface="Arial"/>
                <a:cs typeface="Arial"/>
                <a:sym typeface="Arial"/>
              </a:rPr>
              <a:t> : </a:t>
            </a:r>
            <a:r>
              <a:rPr lang="fr-FR" dirty="0">
                <a:latin typeface="Arial"/>
                <a:ea typeface="Arial"/>
                <a:cs typeface="Arial"/>
                <a:sym typeface="Arial"/>
              </a:rPr>
              <a:t>Nous allons revoir ces termes au cours de l'exercice suivant.</a:t>
            </a:r>
            <a:endParaRPr lang="fr-FR" noProof="0" dirty="0"/>
          </a:p>
          <a:p>
            <a:pPr marL="0" indent="0">
              <a:spcBef>
                <a:spcPts val="622"/>
              </a:spcBef>
            </a:pPr>
            <a:endParaRPr b="0" dirty="0"/>
          </a:p>
        </p:txBody>
      </p:sp>
      <p:sp>
        <p:nvSpPr>
          <p:cNvPr id="388" name="Google Shape;388;p13: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3"/>
        <p:cNvGrpSpPr/>
        <p:nvPr/>
      </p:nvGrpSpPr>
      <p:grpSpPr>
        <a:xfrm>
          <a:off x="0" y="0"/>
          <a:ext cx="0" cy="0"/>
          <a:chOff x="0" y="0"/>
          <a:chExt cx="0" cy="0"/>
        </a:xfrm>
      </p:grpSpPr>
      <p:sp>
        <p:nvSpPr>
          <p:cNvPr id="394" name="Google Shape;394;p14: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5" name="Google Shape;395;p14: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r>
              <a:rPr lang="fr-FR" b="1" dirty="0">
                <a:solidFill>
                  <a:srgbClr val="000000"/>
                </a:solidFill>
                <a:latin typeface="Arial"/>
                <a:ea typeface="Arial"/>
                <a:cs typeface="Arial"/>
                <a:sym typeface="Arial"/>
              </a:rPr>
              <a:t>Notes de l'instructeur :</a:t>
            </a:r>
            <a:endParaRPr lang="fr-FR" dirty="0">
              <a:solidFill>
                <a:srgbClr val="000000"/>
              </a:solidFill>
              <a:latin typeface="Arial"/>
              <a:ea typeface="Arial"/>
              <a:cs typeface="Arial"/>
              <a:sym typeface="Arial"/>
            </a:endParaRPr>
          </a:p>
          <a:p>
            <a:pPr marL="177845" indent="-98803">
              <a:buClr>
                <a:schemeClr val="dk1"/>
              </a:buClr>
              <a:buSzPts val="1200"/>
            </a:pPr>
            <a:endParaRPr lang="fr-FR" b="1" u="sng" dirty="0">
              <a:latin typeface="Arial"/>
              <a:ea typeface="Arial"/>
              <a:cs typeface="Arial"/>
              <a:sym typeface="Arial"/>
            </a:endParaRPr>
          </a:p>
          <a:p>
            <a:pPr marL="177845" indent="-177845">
              <a:buClr>
                <a:schemeClr val="dk1"/>
              </a:buClr>
              <a:buSzPts val="1200"/>
              <a:buFont typeface="Noto Sans Symbols"/>
              <a:buChar char="▪"/>
            </a:pPr>
            <a:r>
              <a:rPr lang="fr-FR" b="1" u="sng" dirty="0">
                <a:latin typeface="Arial"/>
                <a:ea typeface="Arial"/>
                <a:cs typeface="Arial"/>
                <a:sym typeface="Arial"/>
              </a:rPr>
              <a:t>Dites</a:t>
            </a:r>
            <a:r>
              <a:rPr lang="fr-FR" b="1" dirty="0">
                <a:latin typeface="Arial"/>
                <a:ea typeface="Arial"/>
                <a:cs typeface="Arial"/>
                <a:sym typeface="Arial"/>
              </a:rPr>
              <a:t> : </a:t>
            </a:r>
            <a:r>
              <a:rPr lang="fr-FR" dirty="0">
                <a:solidFill>
                  <a:srgbClr val="000000"/>
                </a:solidFill>
                <a:latin typeface="Arial"/>
                <a:ea typeface="Arial"/>
                <a:cs typeface="Arial"/>
                <a:sym typeface="Arial"/>
              </a:rPr>
              <a:t>L'objectif de cette activité est de comparer les maladies à déclaration obligatoire entre les différents secteurs ; dressez la liste des maladies à tendance épidémique, des maladies à éliminer ou à éradiquer, et des maladies ou conditions d'intérêt international.  À l'aide de la liste des maladies humaines et animales à déclaration obligatoire de votre pays, remplissez ce modèle pour classer les différents types de maladies à déclaration obligatoire.  Nous aurons ensuite une discussion de groupe.</a:t>
            </a:r>
            <a:endParaRPr lang="fr-FR" noProof="0" dirty="0"/>
          </a:p>
          <a:p>
            <a:pPr marL="0" indent="0"/>
            <a:endParaRPr lang="fr-FR" dirty="0">
              <a:solidFill>
                <a:srgbClr val="000000"/>
              </a:solidFill>
              <a:latin typeface="Arial"/>
              <a:ea typeface="Arial"/>
              <a:cs typeface="Arial"/>
              <a:sym typeface="Arial"/>
            </a:endParaRPr>
          </a:p>
          <a:p>
            <a:pPr marL="177845" indent="-177845">
              <a:buSzPts val="1200"/>
              <a:buFont typeface="Noto Sans Symbols"/>
              <a:buChar char="❖"/>
            </a:pPr>
            <a:r>
              <a:rPr lang="fr-FR" b="1" i="1" dirty="0">
                <a:solidFill>
                  <a:srgbClr val="000000"/>
                </a:solidFill>
                <a:latin typeface="Arial"/>
                <a:ea typeface="Arial"/>
                <a:cs typeface="Arial"/>
                <a:sym typeface="Arial"/>
              </a:rPr>
              <a:t>Durée totale : 35-55 minutes (le temps varie en fonction du nombre de groupes formés)</a:t>
            </a:r>
            <a:endParaRPr lang="fr-FR" b="1" i="1" dirty="0">
              <a:latin typeface="Arial"/>
              <a:ea typeface="Arial"/>
              <a:cs typeface="Arial"/>
              <a:sym typeface="Arial"/>
            </a:endParaRPr>
          </a:p>
          <a:p>
            <a:pPr marL="711380" lvl="1" indent="-237127">
              <a:buSzPts val="1200"/>
              <a:buFont typeface="Calibri"/>
              <a:buAutoNum type="arabicPeriod"/>
            </a:pPr>
            <a:r>
              <a:rPr lang="fr-FR" b="1" i="1" dirty="0">
                <a:solidFill>
                  <a:srgbClr val="000000"/>
                </a:solidFill>
                <a:latin typeface="Arial"/>
                <a:ea typeface="Arial"/>
                <a:cs typeface="Arial"/>
                <a:sym typeface="Arial"/>
              </a:rPr>
              <a:t>Répartissez les participants en 2 à 4 groupes multisectoriels. Demandez à chaque groupe de remplir le tableau sur une feuille ou un tableau blanc. </a:t>
            </a:r>
            <a:endParaRPr lang="fr-FR" b="1" i="1" dirty="0">
              <a:latin typeface="Arial"/>
              <a:ea typeface="Arial"/>
              <a:cs typeface="Arial"/>
              <a:sym typeface="Arial"/>
            </a:endParaRPr>
          </a:p>
          <a:p>
            <a:pPr marL="711380" lvl="1" indent="-237127">
              <a:lnSpc>
                <a:spcPct val="107000"/>
              </a:lnSpc>
              <a:buSzPts val="1200"/>
              <a:buFont typeface="Calibri"/>
              <a:buAutoNum type="arabicPeriod"/>
            </a:pPr>
            <a:r>
              <a:rPr lang="fr-FR" b="1" i="1" dirty="0">
                <a:solidFill>
                  <a:srgbClr val="000000"/>
                </a:solidFill>
                <a:latin typeface="Arial"/>
                <a:ea typeface="Arial"/>
                <a:cs typeface="Arial"/>
                <a:sym typeface="Arial"/>
              </a:rPr>
              <a:t>Accorder à tous les groupes 15 minutes pour l'exercice</a:t>
            </a:r>
            <a:endParaRPr lang="fr-FR" noProof="0" dirty="0"/>
          </a:p>
          <a:p>
            <a:pPr marL="711380" lvl="1" indent="-237127">
              <a:lnSpc>
                <a:spcPct val="107000"/>
              </a:lnSpc>
              <a:buSzPts val="1200"/>
              <a:buFont typeface="Calibri"/>
              <a:buAutoNum type="arabicPeriod"/>
            </a:pPr>
            <a:r>
              <a:rPr lang="fr-FR" b="1" i="1" dirty="0">
                <a:solidFill>
                  <a:srgbClr val="000000"/>
                </a:solidFill>
                <a:latin typeface="Arial"/>
                <a:ea typeface="Arial"/>
                <a:cs typeface="Arial"/>
                <a:sym typeface="Arial"/>
              </a:rPr>
              <a:t>Chaque groupe présente sa liste et souligne les similitudes entre les listes (maladies zoonotiques).</a:t>
            </a:r>
            <a:endParaRPr lang="fr-FR" b="1" i="1" dirty="0">
              <a:latin typeface="Arial"/>
              <a:ea typeface="Arial"/>
              <a:cs typeface="Arial"/>
              <a:sym typeface="Arial"/>
            </a:endParaRPr>
          </a:p>
          <a:p>
            <a:pPr marL="0" indent="0">
              <a:lnSpc>
                <a:spcPct val="115000"/>
              </a:lnSpc>
            </a:pPr>
            <a:r>
              <a:rPr lang="fr-FR" i="1" dirty="0">
                <a:latin typeface="Arial"/>
                <a:ea typeface="Arial"/>
                <a:cs typeface="Arial"/>
                <a:sym typeface="Arial"/>
              </a:rPr>
              <a:t> </a:t>
            </a:r>
          </a:p>
          <a:p>
            <a:pPr marL="177845" indent="-177845">
              <a:buSzPts val="1200"/>
              <a:buFont typeface="Noto Sans Symbols"/>
              <a:buChar char="❖"/>
            </a:pPr>
            <a:r>
              <a:rPr lang="fr-FR" b="1" i="1" dirty="0">
                <a:solidFill>
                  <a:srgbClr val="000000"/>
                </a:solidFill>
                <a:latin typeface="Arial"/>
                <a:ea typeface="Arial"/>
                <a:cs typeface="Arial"/>
                <a:sym typeface="Arial"/>
              </a:rPr>
              <a:t>Passez à la diapositive suivante pour plus d'instructions sur cet exercice. </a:t>
            </a:r>
            <a:endParaRPr lang="fr-FR" noProof="0" dirty="0"/>
          </a:p>
          <a:p>
            <a:pPr marL="0" indent="0">
              <a:lnSpc>
                <a:spcPct val="115000"/>
              </a:lnSpc>
            </a:pPr>
            <a:r>
              <a:rPr lang="en-US" dirty="0">
                <a:latin typeface="Arial"/>
                <a:ea typeface="Arial"/>
                <a:cs typeface="Arial"/>
                <a:sym typeface="Arial"/>
              </a:rPr>
              <a:t> </a:t>
            </a:r>
            <a:endParaRPr dirty="0">
              <a:latin typeface="Arial"/>
              <a:ea typeface="Arial"/>
              <a:cs typeface="Arial"/>
              <a:sym typeface="Arial"/>
            </a:endParaRPr>
          </a:p>
        </p:txBody>
      </p:sp>
      <p:sp>
        <p:nvSpPr>
          <p:cNvPr id="396" name="Google Shape;396;p14: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p15: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1" name="Google Shape;401;p15: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r>
              <a:rPr lang="fr-FR" b="1" dirty="0">
                <a:solidFill>
                  <a:srgbClr val="000000"/>
                </a:solidFill>
                <a:latin typeface="Arial"/>
                <a:ea typeface="Arial"/>
                <a:cs typeface="Arial"/>
                <a:sym typeface="Arial"/>
              </a:rPr>
              <a:t>Notes de l'instructeur :</a:t>
            </a:r>
            <a:endParaRPr lang="fr-FR" noProof="0" dirty="0"/>
          </a:p>
          <a:p>
            <a:pPr marL="0" indent="0"/>
            <a:endParaRPr lang="fr-FR" b="1" dirty="0">
              <a:solidFill>
                <a:srgbClr val="000000"/>
              </a:solidFill>
              <a:latin typeface="Arial"/>
              <a:ea typeface="Arial"/>
              <a:cs typeface="Arial"/>
              <a:sym typeface="Arial"/>
            </a:endParaRPr>
          </a:p>
          <a:p>
            <a:pPr marL="177845" indent="-177845">
              <a:buSzPts val="1800"/>
              <a:buFont typeface="Noto Sans Symbols"/>
              <a:buChar char="▪"/>
            </a:pPr>
            <a:r>
              <a:rPr lang="fr-FR" b="1" u="sng" dirty="0">
                <a:latin typeface="Arial"/>
                <a:ea typeface="Arial"/>
                <a:cs typeface="Arial"/>
                <a:sym typeface="Arial"/>
              </a:rPr>
              <a:t>Dites</a:t>
            </a:r>
            <a:r>
              <a:rPr lang="fr-FR" b="1" dirty="0">
                <a:latin typeface="Arial"/>
                <a:ea typeface="Arial"/>
                <a:cs typeface="Arial"/>
                <a:sym typeface="Arial"/>
              </a:rPr>
              <a:t> </a:t>
            </a:r>
            <a:r>
              <a:rPr lang="fr-FR" dirty="0">
                <a:latin typeface="Arial"/>
                <a:ea typeface="Arial"/>
                <a:cs typeface="Arial"/>
                <a:sym typeface="Arial"/>
              </a:rPr>
              <a:t>: </a:t>
            </a:r>
            <a:r>
              <a:rPr lang="fr-FR" dirty="0">
                <a:solidFill>
                  <a:srgbClr val="000000"/>
                </a:solidFill>
                <a:latin typeface="Arial"/>
                <a:ea typeface="Arial"/>
                <a:cs typeface="Arial"/>
                <a:sym typeface="Arial"/>
              </a:rPr>
              <a:t>Une maladie peut être ajoutée à toutes les cases où elle est appropriée. La grippe est un exemple de zoonose qui est une maladie d'intérêt international. La liste des maladies n'a pas besoin d'être zoonotique.</a:t>
            </a:r>
            <a:endParaRPr lang="fr-FR" noProof="0" dirty="0"/>
          </a:p>
          <a:p>
            <a:pPr marL="177845" indent="-59282">
              <a:buSzPts val="1800"/>
            </a:pPr>
            <a:endParaRPr lang="fr-FR" dirty="0">
              <a:solidFill>
                <a:srgbClr val="000000"/>
              </a:solidFill>
              <a:latin typeface="Arial"/>
              <a:ea typeface="Arial"/>
              <a:cs typeface="Arial"/>
              <a:sym typeface="Arial"/>
            </a:endParaRPr>
          </a:p>
          <a:p>
            <a:pPr marL="177845" indent="-177845">
              <a:buSzPts val="1800"/>
              <a:buFont typeface="Noto Sans Symbols"/>
              <a:buChar char="▪"/>
            </a:pPr>
            <a:r>
              <a:rPr lang="fr-FR" b="1" u="sng" dirty="0">
                <a:latin typeface="Arial"/>
                <a:ea typeface="Arial"/>
                <a:cs typeface="Arial"/>
                <a:sym typeface="Arial"/>
              </a:rPr>
              <a:t>Dites</a:t>
            </a:r>
            <a:r>
              <a:rPr lang="fr-FR" b="1" dirty="0">
                <a:latin typeface="Arial"/>
                <a:ea typeface="Arial"/>
                <a:cs typeface="Arial"/>
                <a:sym typeface="Arial"/>
              </a:rPr>
              <a:t> : </a:t>
            </a:r>
            <a:r>
              <a:rPr lang="fr-FR" dirty="0">
                <a:solidFill>
                  <a:srgbClr val="000000"/>
                </a:solidFill>
                <a:latin typeface="Arial"/>
                <a:ea typeface="Arial"/>
                <a:cs typeface="Arial"/>
                <a:sym typeface="Arial"/>
              </a:rPr>
              <a:t>Vous aurez 10 minutes pour cette activité.</a:t>
            </a:r>
            <a:endParaRPr lang="fr-FR" dirty="0">
              <a:latin typeface="Arial"/>
              <a:ea typeface="Arial"/>
              <a:cs typeface="Arial"/>
              <a:sym typeface="Arial"/>
            </a:endParaRPr>
          </a:p>
          <a:p>
            <a:pPr marL="0" indent="0">
              <a:buClr>
                <a:schemeClr val="dk1"/>
              </a:buClr>
              <a:buSzPts val="1200"/>
            </a:pPr>
            <a:endParaRPr lang="fr-FR" b="1" dirty="0">
              <a:solidFill>
                <a:srgbClr val="000000"/>
              </a:solidFill>
              <a:latin typeface="Arial"/>
              <a:ea typeface="Arial"/>
              <a:cs typeface="Arial"/>
              <a:sym typeface="Arial"/>
            </a:endParaRPr>
          </a:p>
          <a:p>
            <a:pPr marL="177845" indent="-177845">
              <a:buSzPts val="1200"/>
              <a:buFont typeface="Noto Sans Symbols"/>
              <a:buChar char="❖"/>
            </a:pPr>
            <a:r>
              <a:rPr lang="fr-FR" b="1" i="1" dirty="0">
                <a:solidFill>
                  <a:srgbClr val="000000"/>
                </a:solidFill>
                <a:latin typeface="Arial"/>
                <a:ea typeface="Arial"/>
                <a:cs typeface="Arial"/>
                <a:sym typeface="Arial"/>
              </a:rPr>
              <a:t>Durée totale : 30 minutes </a:t>
            </a:r>
            <a:endParaRPr lang="fr-FR" noProof="0" dirty="0"/>
          </a:p>
          <a:p>
            <a:pPr marL="0" indent="0">
              <a:buClr>
                <a:schemeClr val="dk1"/>
              </a:buClr>
              <a:buSzPts val="1200"/>
            </a:pPr>
            <a:endParaRPr lang="fr-FR" b="1" dirty="0">
              <a:solidFill>
                <a:srgbClr val="000000"/>
              </a:solidFill>
              <a:latin typeface="Arial"/>
              <a:ea typeface="Arial"/>
              <a:cs typeface="Arial"/>
              <a:sym typeface="Arial"/>
            </a:endParaRPr>
          </a:p>
          <a:p>
            <a:pPr marL="474254" lvl="1" indent="0">
              <a:buSzPts val="1200"/>
            </a:pPr>
            <a:r>
              <a:rPr lang="fr-FR" b="1" i="1" u="sng" dirty="0">
                <a:solidFill>
                  <a:srgbClr val="000000"/>
                </a:solidFill>
                <a:latin typeface="Arial"/>
                <a:ea typeface="Arial"/>
                <a:cs typeface="Arial"/>
                <a:sym typeface="Arial"/>
              </a:rPr>
              <a:t>Partie 1</a:t>
            </a:r>
            <a:r>
              <a:rPr lang="fr-FR" b="1" i="1" dirty="0">
                <a:solidFill>
                  <a:srgbClr val="000000"/>
                </a:solidFill>
                <a:latin typeface="Arial"/>
                <a:ea typeface="Arial"/>
                <a:cs typeface="Arial"/>
                <a:sym typeface="Arial"/>
              </a:rPr>
              <a:t> - Remplir le tableau (10 minutes) </a:t>
            </a:r>
            <a:endParaRPr lang="fr-FR" noProof="0" dirty="0"/>
          </a:p>
          <a:p>
            <a:pPr marL="711380" lvl="1" indent="-237127">
              <a:buSzPts val="1200"/>
              <a:buFont typeface="Calibri"/>
              <a:buAutoNum type="arabicPeriod"/>
            </a:pPr>
            <a:r>
              <a:rPr lang="fr-FR" b="1" i="1" dirty="0">
                <a:solidFill>
                  <a:srgbClr val="000000"/>
                </a:solidFill>
                <a:latin typeface="Arial"/>
                <a:ea typeface="Arial"/>
                <a:cs typeface="Arial"/>
                <a:sym typeface="Arial"/>
              </a:rPr>
              <a:t>Répartissez les participants en </a:t>
            </a:r>
            <a:r>
              <a:rPr lang="fr-FR" b="1" i="1" noProof="0" dirty="0">
                <a:solidFill>
                  <a:srgbClr val="000000"/>
                </a:solidFill>
                <a:latin typeface="Arial"/>
                <a:ea typeface="Arial"/>
                <a:cs typeface="Arial"/>
                <a:sym typeface="Arial"/>
              </a:rPr>
              <a:t>3-4 </a:t>
            </a:r>
            <a:r>
              <a:rPr lang="fr-FR" b="1" i="1" dirty="0">
                <a:solidFill>
                  <a:srgbClr val="000000"/>
                </a:solidFill>
                <a:latin typeface="Arial"/>
                <a:ea typeface="Arial"/>
                <a:cs typeface="Arial"/>
                <a:sym typeface="Arial"/>
              </a:rPr>
              <a:t>groupes </a:t>
            </a:r>
            <a:r>
              <a:rPr lang="fr-FR" b="1" i="1" noProof="0" dirty="0">
                <a:solidFill>
                  <a:srgbClr val="000000"/>
                </a:solidFill>
                <a:latin typeface="Arial"/>
                <a:ea typeface="Arial"/>
                <a:cs typeface="Arial"/>
                <a:sym typeface="Arial"/>
              </a:rPr>
              <a:t>multisectoriels. </a:t>
            </a:r>
            <a:endParaRPr lang="fr-FR" b="1" i="1" dirty="0">
              <a:solidFill>
                <a:srgbClr val="000000"/>
              </a:solidFill>
              <a:latin typeface="Arial"/>
              <a:ea typeface="Arial"/>
              <a:cs typeface="Arial"/>
              <a:sym typeface="Arial"/>
            </a:endParaRPr>
          </a:p>
          <a:p>
            <a:pPr marL="711380" lvl="1" indent="-237127">
              <a:buSzPts val="1200"/>
              <a:buFont typeface="Calibri"/>
              <a:buAutoNum type="arabicPeriod"/>
            </a:pPr>
            <a:r>
              <a:rPr lang="fr-FR" b="1" i="1" dirty="0">
                <a:solidFill>
                  <a:srgbClr val="000000"/>
                </a:solidFill>
                <a:latin typeface="Arial"/>
                <a:ea typeface="Arial"/>
                <a:cs typeface="Arial"/>
                <a:sym typeface="Arial"/>
              </a:rPr>
              <a:t>Demandez à chaque groupe de remplir le tableau sur une feuille de papier ou un tableau blanc. L'animateur peut dessiner le tableau à l'avance. </a:t>
            </a:r>
            <a:endParaRPr lang="fr-FR" noProof="0" dirty="0"/>
          </a:p>
          <a:p>
            <a:pPr marL="474254" lvl="1" indent="0">
              <a:lnSpc>
                <a:spcPct val="107000"/>
              </a:lnSpc>
              <a:buClr>
                <a:schemeClr val="dk1"/>
              </a:buClr>
              <a:buSzPts val="1200"/>
            </a:pPr>
            <a:endParaRPr lang="fr-FR" b="1" i="1" dirty="0">
              <a:solidFill>
                <a:srgbClr val="000000"/>
              </a:solidFill>
              <a:latin typeface="Arial"/>
              <a:ea typeface="Arial"/>
              <a:cs typeface="Arial"/>
              <a:sym typeface="Arial"/>
            </a:endParaRPr>
          </a:p>
          <a:p>
            <a:pPr marL="474254" lvl="1" indent="0">
              <a:lnSpc>
                <a:spcPct val="107000"/>
              </a:lnSpc>
              <a:buSzPts val="1200"/>
            </a:pPr>
            <a:r>
              <a:rPr lang="fr-FR" b="1" i="1" u="sng" dirty="0">
                <a:solidFill>
                  <a:srgbClr val="000000"/>
                </a:solidFill>
                <a:latin typeface="Arial"/>
                <a:ea typeface="Arial"/>
                <a:cs typeface="Arial"/>
                <a:sym typeface="Arial"/>
              </a:rPr>
              <a:t>Partie 2</a:t>
            </a:r>
            <a:r>
              <a:rPr lang="fr-FR" b="1" i="1" dirty="0">
                <a:solidFill>
                  <a:srgbClr val="000000"/>
                </a:solidFill>
                <a:latin typeface="Arial"/>
                <a:ea typeface="Arial"/>
                <a:cs typeface="Arial"/>
                <a:sym typeface="Arial"/>
              </a:rPr>
              <a:t> - Présentation et discussion (20 minutes)</a:t>
            </a:r>
            <a:endParaRPr lang="fr-FR" b="1" i="1" dirty="0">
              <a:latin typeface="Arial"/>
              <a:ea typeface="Arial"/>
              <a:cs typeface="Arial"/>
              <a:sym typeface="Arial"/>
            </a:endParaRPr>
          </a:p>
          <a:p>
            <a:pPr marL="711380" lvl="1" indent="-237127">
              <a:lnSpc>
                <a:spcPct val="107000"/>
              </a:lnSpc>
              <a:buSzPts val="1200"/>
              <a:buFont typeface="Calibri"/>
              <a:buAutoNum type="arabicPeriod"/>
            </a:pPr>
            <a:r>
              <a:rPr lang="fr-FR" b="1" i="1" dirty="0">
                <a:solidFill>
                  <a:srgbClr val="000000"/>
                </a:solidFill>
                <a:latin typeface="Arial"/>
                <a:ea typeface="Arial"/>
                <a:cs typeface="Arial"/>
                <a:sym typeface="Arial"/>
              </a:rPr>
              <a:t>Chaque groupe présente sa liste. </a:t>
            </a:r>
            <a:endParaRPr lang="fr-FR" noProof="0" dirty="0"/>
          </a:p>
          <a:p>
            <a:pPr marL="711380" lvl="1" indent="-237127">
              <a:lnSpc>
                <a:spcPct val="115000"/>
              </a:lnSpc>
              <a:buClr>
                <a:schemeClr val="dk1"/>
              </a:buClr>
              <a:buSzPts val="1200"/>
              <a:buFont typeface="Arial"/>
              <a:buAutoNum type="arabicPeriod"/>
            </a:pPr>
            <a:r>
              <a:rPr lang="fr-FR" b="1" i="1" dirty="0">
                <a:latin typeface="Arial"/>
                <a:ea typeface="Arial"/>
                <a:cs typeface="Arial"/>
                <a:sym typeface="Arial"/>
              </a:rPr>
              <a:t>Animez une discussion à l'aide des questions ci-dessous :</a:t>
            </a:r>
          </a:p>
          <a:p>
            <a:pPr marL="948507" lvl="2" indent="-177845">
              <a:buClr>
                <a:schemeClr val="dk1"/>
              </a:buClr>
              <a:buSzPts val="1100"/>
              <a:buFont typeface="Arial"/>
              <a:buChar char="•"/>
            </a:pPr>
            <a:r>
              <a:rPr lang="fr-FR" b="1" i="1" dirty="0">
                <a:latin typeface="Arial"/>
                <a:ea typeface="Arial"/>
                <a:cs typeface="Arial"/>
                <a:sym typeface="Arial"/>
              </a:rPr>
              <a:t>Quelles sont les similitudes et les différences entre les listes ?</a:t>
            </a:r>
            <a:endParaRPr lang="fr-FR" noProof="0" dirty="0"/>
          </a:p>
          <a:p>
            <a:pPr marL="948507" lvl="2" indent="-177845">
              <a:buClr>
                <a:schemeClr val="dk1"/>
              </a:buClr>
              <a:buSzPts val="1100"/>
              <a:buFont typeface="Arial"/>
              <a:buChar char="•"/>
            </a:pPr>
            <a:r>
              <a:rPr lang="fr-FR" b="1" i="1" dirty="0">
                <a:latin typeface="Arial"/>
                <a:ea typeface="Arial"/>
                <a:cs typeface="Arial"/>
                <a:sym typeface="Arial"/>
              </a:rPr>
              <a:t>Quelles sont les maladies zoonotiques ?</a:t>
            </a:r>
            <a:r>
              <a:rPr lang="fr-FR" b="1" i="1" noProof="0" dirty="0">
                <a:latin typeface="Arial"/>
                <a:ea typeface="Arial"/>
                <a:cs typeface="Arial"/>
                <a:sym typeface="Arial"/>
              </a:rPr>
              <a:t> Lesquelles ont une composante environnementale ?</a:t>
            </a:r>
            <a:endParaRPr lang="fr-FR" b="1" i="1" dirty="0">
              <a:latin typeface="Arial"/>
              <a:ea typeface="Arial"/>
              <a:cs typeface="Arial"/>
              <a:sym typeface="Arial"/>
            </a:endParaRPr>
          </a:p>
          <a:p>
            <a:pPr marL="948507" lvl="2" indent="-177845">
              <a:buClr>
                <a:schemeClr val="dk1"/>
              </a:buClr>
              <a:buSzPts val="1100"/>
              <a:buFont typeface="Arial"/>
              <a:buChar char="•"/>
            </a:pPr>
            <a:r>
              <a:rPr lang="fr-FR" b="1" i="1" dirty="0">
                <a:latin typeface="Arial"/>
                <a:ea typeface="Arial"/>
                <a:cs typeface="Arial"/>
                <a:sym typeface="Arial"/>
              </a:rPr>
              <a:t>Les mêmes maladies font-elles l'objet d'une éradication ou d'une élimination pour chaque secteur ? Dans l'affirmative, la surveillance </a:t>
            </a:r>
            <a:r>
              <a:rPr lang="fr-FR" b="1" i="1" dirty="0" err="1">
                <a:latin typeface="Arial"/>
                <a:ea typeface="Arial"/>
                <a:cs typeface="Arial"/>
                <a:sym typeface="Arial"/>
              </a:rPr>
              <a:t>fait-elle</a:t>
            </a:r>
            <a:r>
              <a:rPr lang="fr-FR" b="1" i="1" dirty="0">
                <a:latin typeface="Arial"/>
                <a:ea typeface="Arial"/>
                <a:cs typeface="Arial"/>
                <a:sym typeface="Arial"/>
              </a:rPr>
              <a:t> l'objet d'une communication entre les secteurs ?</a:t>
            </a:r>
            <a:endParaRPr lang="fr-FR" noProof="0" dirty="0"/>
          </a:p>
          <a:p>
            <a:pPr marL="948507" lvl="2" indent="-177845">
              <a:buClr>
                <a:schemeClr val="dk1"/>
              </a:buClr>
              <a:buSzPts val="1100"/>
              <a:buFont typeface="Arial"/>
              <a:buChar char="•"/>
            </a:pPr>
            <a:r>
              <a:rPr lang="fr-FR" b="1" i="1" dirty="0">
                <a:latin typeface="Arial"/>
                <a:ea typeface="Arial"/>
                <a:cs typeface="Arial"/>
                <a:sym typeface="Arial"/>
              </a:rPr>
              <a:t>Quelles sont les </a:t>
            </a:r>
            <a:r>
              <a:rPr lang="fr-FR" b="1" i="1" noProof="0" dirty="0">
                <a:latin typeface="Arial"/>
                <a:ea typeface="Arial"/>
                <a:cs typeface="Arial"/>
                <a:sym typeface="Arial"/>
              </a:rPr>
              <a:t>maladies animales transfrontalières </a:t>
            </a:r>
            <a:r>
              <a:rPr lang="fr-FR" b="1" i="1" dirty="0">
                <a:latin typeface="Arial"/>
                <a:ea typeface="Arial"/>
                <a:cs typeface="Arial"/>
                <a:sym typeface="Arial"/>
              </a:rPr>
              <a:t>?</a:t>
            </a:r>
          </a:p>
          <a:p>
            <a:pPr marL="948507" lvl="2" indent="-177845">
              <a:buClr>
                <a:schemeClr val="dk1"/>
              </a:buClr>
              <a:buSzPts val="1100"/>
              <a:buFont typeface="Arial"/>
              <a:buChar char="•"/>
            </a:pPr>
            <a:r>
              <a:rPr lang="fr-FR" b="1" i="1" dirty="0">
                <a:latin typeface="Arial"/>
                <a:ea typeface="Arial"/>
                <a:cs typeface="Arial"/>
                <a:sym typeface="Arial"/>
              </a:rPr>
              <a:t>Les postes sanitaires frontaliers humains et animaux exercent-ils une surveillance sur l'une ou l'autre de ces maladies ?</a:t>
            </a:r>
          </a:p>
          <a:p>
            <a:pPr marL="0" indent="0">
              <a:lnSpc>
                <a:spcPct val="115000"/>
              </a:lnSpc>
              <a:buClr>
                <a:schemeClr val="dk1"/>
              </a:buClr>
              <a:buSzPts val="1200"/>
            </a:pPr>
            <a:r>
              <a:rPr lang="fr-FR" i="1" dirty="0">
                <a:latin typeface="Arial"/>
                <a:ea typeface="Arial"/>
                <a:cs typeface="Arial"/>
                <a:sym typeface="Arial"/>
              </a:rPr>
              <a:t> </a:t>
            </a:r>
          </a:p>
          <a:p>
            <a:pPr marL="177845" indent="-177845">
              <a:lnSpc>
                <a:spcPct val="115000"/>
              </a:lnSpc>
              <a:buClr>
                <a:schemeClr val="dk1"/>
              </a:buClr>
              <a:buSzPts val="1200"/>
              <a:buFont typeface="Noto Sans Symbols"/>
              <a:buChar char="❖"/>
            </a:pPr>
            <a:r>
              <a:rPr lang="fr-FR" b="1" i="1" dirty="0">
                <a:latin typeface="Arial"/>
                <a:ea typeface="Arial"/>
                <a:cs typeface="Arial"/>
                <a:sym typeface="Arial"/>
              </a:rPr>
              <a:t>Source : OMS-AFRO : OMS-AFRO, CDC. Directives techniques pour l</a:t>
            </a:r>
            <a:r>
              <a:rPr lang="fr-FR" b="1" i="1" noProof="0" dirty="0">
                <a:latin typeface="Arial"/>
                <a:ea typeface="Arial"/>
                <a:cs typeface="Arial"/>
                <a:sym typeface="Arial"/>
              </a:rPr>
              <a:t>e SIMR</a:t>
            </a:r>
            <a:r>
              <a:rPr lang="fr-FR" b="1" i="1" dirty="0">
                <a:latin typeface="Arial"/>
                <a:ea typeface="Arial"/>
                <a:cs typeface="Arial"/>
                <a:sym typeface="Arial"/>
              </a:rPr>
              <a:t> dans la région africaine, 2</a:t>
            </a:r>
            <a:r>
              <a:rPr lang="fr-FR" b="1" i="1" baseline="30000" dirty="0">
                <a:latin typeface="Arial"/>
                <a:ea typeface="Arial"/>
                <a:cs typeface="Arial"/>
                <a:sym typeface="Arial"/>
              </a:rPr>
              <a:t>nd</a:t>
            </a:r>
            <a:r>
              <a:rPr lang="fr-FR" b="1" i="1" dirty="0">
                <a:latin typeface="Arial"/>
                <a:ea typeface="Arial"/>
                <a:cs typeface="Arial"/>
                <a:sym typeface="Arial"/>
              </a:rPr>
              <a:t> édition 2010.</a:t>
            </a:r>
          </a:p>
        </p:txBody>
      </p:sp>
      <p:sp>
        <p:nvSpPr>
          <p:cNvPr id="402" name="Google Shape;402;p15: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buClr>
                <a:schemeClr val="dk1"/>
              </a:buClr>
              <a:buSzPts val="1200"/>
            </a:pPr>
            <a:fld id="{00000000-1234-1234-1234-123412341234}" type="slidenum">
              <a:rPr lang="en-US"/>
              <a:pPr algn="r">
                <a:buClr>
                  <a:schemeClr val="dk1"/>
                </a:buClr>
                <a:buSzPts val="1200"/>
              </a:pPr>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Google Shape;407;p16: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8" name="Google Shape;408;p16: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r>
              <a:rPr lang="fr-FR" b="1" dirty="0">
                <a:latin typeface="Arial"/>
                <a:ea typeface="Arial"/>
                <a:cs typeface="Arial"/>
                <a:sym typeface="Arial"/>
              </a:rPr>
              <a:t>Notes de l'instructeur :</a:t>
            </a:r>
            <a:endParaRPr lang="fr-FR" noProof="0" dirty="0"/>
          </a:p>
          <a:p>
            <a:pPr marL="177845" indent="-98803">
              <a:lnSpc>
                <a:spcPct val="115000"/>
              </a:lnSpc>
              <a:spcBef>
                <a:spcPts val="622"/>
              </a:spcBef>
              <a:buClr>
                <a:schemeClr val="dk1"/>
              </a:buClr>
              <a:buSzPts val="1200"/>
            </a:pPr>
            <a:endParaRPr lang="fr-FR" b="1" dirty="0">
              <a:latin typeface="Arial"/>
              <a:ea typeface="Arial"/>
              <a:cs typeface="Arial"/>
              <a:sym typeface="Arial"/>
            </a:endParaRPr>
          </a:p>
          <a:p>
            <a:pPr marL="177845" indent="-177845">
              <a:lnSpc>
                <a:spcPct val="115000"/>
              </a:lnSpc>
              <a:spcBef>
                <a:spcPts val="622"/>
              </a:spcBef>
              <a:buClr>
                <a:schemeClr val="dk1"/>
              </a:buClr>
              <a:buSzPts val="1200"/>
              <a:buFont typeface="Noto Sans Symbols"/>
              <a:buChar char="▪"/>
            </a:pPr>
            <a:r>
              <a:rPr lang="fr-FR" b="1" u="sng" dirty="0">
                <a:latin typeface="Arial"/>
                <a:ea typeface="Arial"/>
                <a:cs typeface="Arial"/>
                <a:sym typeface="Arial"/>
              </a:rPr>
              <a:t>Dites</a:t>
            </a:r>
            <a:r>
              <a:rPr lang="fr-FR" b="1" dirty="0">
                <a:latin typeface="Arial"/>
                <a:ea typeface="Arial"/>
                <a:cs typeface="Arial"/>
                <a:sym typeface="Arial"/>
              </a:rPr>
              <a:t> : </a:t>
            </a:r>
            <a:r>
              <a:rPr lang="fr-FR" dirty="0">
                <a:latin typeface="Arial"/>
                <a:ea typeface="Arial"/>
                <a:cs typeface="Arial"/>
                <a:sym typeface="Arial"/>
              </a:rPr>
              <a:t>Nous avons parlé de ce </a:t>
            </a:r>
            <a:r>
              <a:rPr lang="fr-FR" dirty="0">
                <a:solidFill>
                  <a:schemeClr val="tx1"/>
                </a:solidFill>
                <a:latin typeface="Arial"/>
                <a:ea typeface="Arial"/>
                <a:cs typeface="Arial"/>
                <a:sym typeface="Arial"/>
              </a:rPr>
              <a:t>qui doit faire </a:t>
            </a:r>
            <a:r>
              <a:rPr lang="fr-FR" dirty="0">
                <a:latin typeface="Arial"/>
                <a:ea typeface="Arial"/>
                <a:cs typeface="Arial"/>
                <a:sym typeface="Arial"/>
              </a:rPr>
              <a:t>l'objet d'un rapport. Passons maintenant à la manière dont les rapports passent au niveau suivant.  La surveillance peut être menée de nombreuses façons. L'une des principales façons de classer la collecte de données est de la qualifier de « passive » ou d’ « active. » Les mots « passif » et « actif » renvoient au point de vue de l'agence de santé. En d'autres termes, l'agence de santé se contente-t-elle de rester passive et de compter sur les autres - généralement le prestataire de soins de santé, l'agent de santé animale ou la clinique - pour soumettre des rapports, ou bien l'agence de santé s'efforce-t-il activement d'obtenir des informations sur les cas ? </a:t>
            </a:r>
            <a:endParaRPr lang="fr-FR" noProof="0" dirty="0"/>
          </a:p>
          <a:p>
            <a:pPr marL="177845" indent="-98803">
              <a:lnSpc>
                <a:spcPct val="115000"/>
              </a:lnSpc>
              <a:spcBef>
                <a:spcPts val="622"/>
              </a:spcBef>
              <a:buClr>
                <a:schemeClr val="dk1"/>
              </a:buClr>
              <a:buSzPts val="1200"/>
            </a:pPr>
            <a:endParaRPr lang="fr-FR" b="1" u="sng" dirty="0">
              <a:latin typeface="Arial"/>
              <a:ea typeface="Arial"/>
              <a:cs typeface="Arial"/>
              <a:sym typeface="Arial"/>
            </a:endParaRPr>
          </a:p>
          <a:p>
            <a:pPr marL="177845" indent="-177845">
              <a:lnSpc>
                <a:spcPct val="115000"/>
              </a:lnSpc>
              <a:spcBef>
                <a:spcPts val="622"/>
              </a:spcBef>
              <a:buClr>
                <a:schemeClr val="dk1"/>
              </a:buClr>
              <a:buSzPts val="1200"/>
              <a:buFont typeface="Noto Sans Symbols"/>
              <a:buChar char="▪"/>
            </a:pPr>
            <a:r>
              <a:rPr lang="fr-FR" b="1" u="sng" dirty="0">
                <a:latin typeface="Arial"/>
                <a:ea typeface="Arial"/>
                <a:cs typeface="Arial"/>
                <a:sym typeface="Arial"/>
              </a:rPr>
              <a:t>Dites</a:t>
            </a:r>
            <a:r>
              <a:rPr lang="fr-FR" b="1" dirty="0">
                <a:latin typeface="Arial"/>
                <a:ea typeface="Arial"/>
                <a:cs typeface="Arial"/>
                <a:sym typeface="Arial"/>
              </a:rPr>
              <a:t> : </a:t>
            </a:r>
            <a:r>
              <a:rPr lang="fr-FR" dirty="0">
                <a:latin typeface="Arial"/>
                <a:ea typeface="Arial"/>
                <a:cs typeface="Arial"/>
                <a:sym typeface="Arial"/>
              </a:rPr>
              <a:t>Dans le cadre de la surveillance passive, c'est généralement le prestataire de soins de santé ou le vétérinaire qui prend l'initiative du signalement. La surveillance passive est utilisée pour suivre les tendances par personnes, temps, et lieu. </a:t>
            </a:r>
            <a:r>
              <a:rPr lang="fr-FR" b="1" dirty="0">
                <a:latin typeface="Arial"/>
                <a:ea typeface="Arial"/>
                <a:cs typeface="Arial"/>
                <a:sym typeface="Arial"/>
              </a:rPr>
              <a:t>&lt;</a:t>
            </a:r>
            <a:r>
              <a:rPr lang="fr-FR" b="1" i="1" dirty="0">
                <a:latin typeface="Arial"/>
                <a:ea typeface="Arial"/>
                <a:cs typeface="Arial"/>
                <a:sym typeface="Arial"/>
              </a:rPr>
              <a:t>CLIQUER</a:t>
            </a:r>
            <a:r>
              <a:rPr lang="fr-FR" b="1" dirty="0">
                <a:latin typeface="Arial"/>
                <a:ea typeface="Arial"/>
                <a:cs typeface="Arial"/>
                <a:sym typeface="Arial"/>
              </a:rPr>
              <a:t>&gt; </a:t>
            </a:r>
            <a:r>
              <a:rPr lang="fr-FR" dirty="0">
                <a:latin typeface="Arial"/>
                <a:ea typeface="Arial"/>
                <a:cs typeface="Arial"/>
                <a:sym typeface="Arial"/>
              </a:rPr>
              <a:t>En revanche, la surveillance « active » nécessite une approche proactive.  </a:t>
            </a:r>
            <a:endParaRPr lang="fr-FR" noProof="0" dirty="0"/>
          </a:p>
          <a:p>
            <a:pPr marL="177845" indent="-98803">
              <a:lnSpc>
                <a:spcPct val="115000"/>
              </a:lnSpc>
              <a:spcBef>
                <a:spcPts val="622"/>
              </a:spcBef>
              <a:buClr>
                <a:schemeClr val="dk1"/>
              </a:buClr>
              <a:buSzPts val="1200"/>
            </a:pPr>
            <a:endParaRPr lang="fr-FR" b="1" u="sng" dirty="0">
              <a:latin typeface="Arial"/>
              <a:ea typeface="Arial"/>
              <a:cs typeface="Arial"/>
              <a:sym typeface="Arial"/>
            </a:endParaRPr>
          </a:p>
          <a:p>
            <a:pPr marL="177845" indent="-177845">
              <a:lnSpc>
                <a:spcPct val="115000"/>
              </a:lnSpc>
              <a:spcBef>
                <a:spcPts val="622"/>
              </a:spcBef>
              <a:buClr>
                <a:schemeClr val="dk1"/>
              </a:buClr>
              <a:buSzPts val="1200"/>
              <a:buFont typeface="Noto Sans Symbols"/>
              <a:buChar char="▪"/>
            </a:pPr>
            <a:r>
              <a:rPr lang="fr-FR" b="1" u="sng" dirty="0">
                <a:latin typeface="Arial"/>
                <a:ea typeface="Arial"/>
                <a:cs typeface="Arial"/>
                <a:sym typeface="Arial"/>
              </a:rPr>
              <a:t>Dites</a:t>
            </a:r>
            <a:r>
              <a:rPr lang="fr-FR" b="1" dirty="0">
                <a:latin typeface="Arial"/>
                <a:ea typeface="Arial"/>
                <a:cs typeface="Arial"/>
                <a:sym typeface="Arial"/>
              </a:rPr>
              <a:t> : </a:t>
            </a:r>
            <a:r>
              <a:rPr lang="fr-FR" dirty="0">
                <a:latin typeface="Arial"/>
                <a:ea typeface="Arial"/>
                <a:cs typeface="Arial"/>
                <a:sym typeface="Arial"/>
              </a:rPr>
              <a:t>Le département de la santé cherche à obtenir des rapports des prestataires de soins de santé en appelant ou en visitant les hôpitaux et les cliniques une fois par semaine pour leur demander s'ils ont vu des cas de la maladie X, ou pour examiner eux-mêmes les registres. Les agents de surveillance vétérinaire peuvent se rendre périodiquement dans les fermes ou les ranchs pour s'enquérir des maladies ou des décès d'animaux. </a:t>
            </a:r>
            <a:endParaRPr lang="fr-FR" noProof="0" dirty="0"/>
          </a:p>
          <a:p>
            <a:pPr marL="177845" indent="-98803">
              <a:lnSpc>
                <a:spcPct val="115000"/>
              </a:lnSpc>
              <a:spcBef>
                <a:spcPts val="622"/>
              </a:spcBef>
              <a:buClr>
                <a:schemeClr val="dk1"/>
              </a:buClr>
              <a:buSzPts val="1200"/>
            </a:pPr>
            <a:endParaRPr lang="fr-FR" b="1" u="sng" dirty="0">
              <a:latin typeface="Arial"/>
              <a:ea typeface="Arial"/>
              <a:cs typeface="Arial"/>
              <a:sym typeface="Arial"/>
            </a:endParaRPr>
          </a:p>
          <a:p>
            <a:pPr marL="177845" indent="-177845">
              <a:lnSpc>
                <a:spcPct val="115000"/>
              </a:lnSpc>
              <a:spcBef>
                <a:spcPts val="622"/>
              </a:spcBef>
              <a:buClr>
                <a:schemeClr val="dk1"/>
              </a:buClr>
              <a:buSzPts val="1200"/>
              <a:buFont typeface="Noto Sans Symbols"/>
              <a:buChar char="▪"/>
            </a:pPr>
            <a:r>
              <a:rPr lang="fr-FR" b="1" u="sng" dirty="0">
                <a:latin typeface="Arial"/>
                <a:ea typeface="Arial"/>
                <a:cs typeface="Arial"/>
                <a:sym typeface="Arial"/>
              </a:rPr>
              <a:t>Dites</a:t>
            </a:r>
            <a:r>
              <a:rPr lang="fr-FR" b="1" dirty="0">
                <a:latin typeface="Arial"/>
                <a:ea typeface="Arial"/>
                <a:cs typeface="Arial"/>
                <a:sym typeface="Arial"/>
              </a:rPr>
              <a:t> : </a:t>
            </a:r>
            <a:r>
              <a:rPr lang="fr-FR" dirty="0">
                <a:latin typeface="Arial"/>
                <a:ea typeface="Arial"/>
                <a:cs typeface="Arial"/>
                <a:sym typeface="Arial"/>
              </a:rPr>
              <a:t>Étant donné que la surveillance active nécessite davantage de ressources et qu'elle est plus longue et plus coûteuse pour les systèmes de santé publique, la plupart des agences sanitaires n'y ont recours que pendant de brèves périodes, par exemple lors d'une épidémie où il est important de trouver tous les cas (</a:t>
            </a:r>
            <a:r>
              <a:rPr lang="fr-FR" i="1" dirty="0">
                <a:latin typeface="Arial"/>
                <a:ea typeface="Arial"/>
                <a:cs typeface="Arial"/>
                <a:sym typeface="Arial"/>
              </a:rPr>
              <a:t>p. ex. Ebola</a:t>
            </a:r>
            <a:r>
              <a:rPr lang="fr-FR" dirty="0">
                <a:latin typeface="Arial"/>
                <a:ea typeface="Arial"/>
                <a:cs typeface="Arial"/>
                <a:sym typeface="Arial"/>
              </a:rPr>
              <a:t>) ou lorsqu'un financement spécial est disponible.</a:t>
            </a:r>
            <a:endParaRPr lang="fr-FR" noProof="0" dirty="0"/>
          </a:p>
          <a:p>
            <a:pPr marL="177845" indent="-98803">
              <a:lnSpc>
                <a:spcPct val="115000"/>
              </a:lnSpc>
              <a:spcBef>
                <a:spcPts val="622"/>
              </a:spcBef>
              <a:buClr>
                <a:schemeClr val="dk1"/>
              </a:buClr>
              <a:buSzPts val="1200"/>
            </a:pPr>
            <a:endParaRPr lang="fr-FR" dirty="0">
              <a:latin typeface="Arial"/>
              <a:ea typeface="Arial"/>
              <a:cs typeface="Arial"/>
              <a:sym typeface="Arial"/>
            </a:endParaRPr>
          </a:p>
          <a:p>
            <a:pPr marL="177845" indent="-177845">
              <a:lnSpc>
                <a:spcPct val="115000"/>
              </a:lnSpc>
              <a:spcBef>
                <a:spcPts val="622"/>
              </a:spcBef>
              <a:buClr>
                <a:schemeClr val="dk1"/>
              </a:buClr>
              <a:buSzPts val="1200"/>
              <a:buFont typeface="Noto Sans Symbols"/>
              <a:buChar char="▪"/>
            </a:pPr>
            <a:r>
              <a:rPr lang="fr-FR" b="1" u="sng" dirty="0">
                <a:latin typeface="Arial"/>
                <a:ea typeface="Arial"/>
                <a:cs typeface="Arial"/>
                <a:sym typeface="Arial"/>
              </a:rPr>
              <a:t>Animez</a:t>
            </a:r>
            <a:r>
              <a:rPr lang="fr-FR" b="1" dirty="0">
                <a:latin typeface="Arial"/>
                <a:ea typeface="Arial"/>
                <a:cs typeface="Arial"/>
                <a:sym typeface="Arial"/>
              </a:rPr>
              <a:t> </a:t>
            </a:r>
            <a:r>
              <a:rPr lang="fr-FR" dirty="0">
                <a:latin typeface="Arial"/>
                <a:ea typeface="Arial"/>
                <a:cs typeface="Arial"/>
                <a:sym typeface="Arial"/>
              </a:rPr>
              <a:t>une brève discussion à partir de ces questions :</a:t>
            </a:r>
            <a:endParaRPr lang="fr-FR" noProof="0" dirty="0"/>
          </a:p>
          <a:p>
            <a:pPr marL="711380" lvl="1" indent="-237127">
              <a:lnSpc>
                <a:spcPct val="115000"/>
              </a:lnSpc>
              <a:spcBef>
                <a:spcPts val="622"/>
              </a:spcBef>
              <a:buClr>
                <a:schemeClr val="dk1"/>
              </a:buClr>
              <a:buSzPts val="1200"/>
              <a:buFont typeface="+mj-lt"/>
              <a:buAutoNum type="arabicPeriod"/>
            </a:pPr>
            <a:r>
              <a:rPr lang="fr-FR" dirty="0">
                <a:latin typeface="Arial"/>
                <a:ea typeface="Arial"/>
                <a:cs typeface="Arial"/>
                <a:sym typeface="Arial"/>
              </a:rPr>
              <a:t>Quels niveaux de votre système de santé publique (</a:t>
            </a:r>
            <a:r>
              <a:rPr lang="fr-FR" i="1" dirty="0">
                <a:latin typeface="Arial"/>
                <a:ea typeface="Arial"/>
                <a:cs typeface="Arial"/>
                <a:sym typeface="Arial"/>
              </a:rPr>
              <a:t>national, régional, district, province, local, communauté</a:t>
            </a:r>
            <a:r>
              <a:rPr lang="fr-FR" dirty="0">
                <a:latin typeface="Arial"/>
                <a:ea typeface="Arial"/>
                <a:cs typeface="Arial"/>
                <a:sym typeface="Arial"/>
              </a:rPr>
              <a:t>) ont le plus souvent recours à la surveillance active ? </a:t>
            </a:r>
            <a:endParaRPr lang="fr-FR" noProof="0" dirty="0"/>
          </a:p>
          <a:p>
            <a:pPr marL="1185634" lvl="2" indent="-237127">
              <a:lnSpc>
                <a:spcPct val="115000"/>
              </a:lnSpc>
              <a:spcBef>
                <a:spcPts val="622"/>
              </a:spcBef>
              <a:buClr>
                <a:schemeClr val="dk1"/>
              </a:buClr>
              <a:buSzPts val="1200"/>
              <a:buFont typeface="Calibri"/>
              <a:buAutoNum type="alphaLcPeriod"/>
            </a:pPr>
            <a:r>
              <a:rPr lang="fr-FR" dirty="0">
                <a:latin typeface="Arial"/>
                <a:ea typeface="Arial"/>
                <a:cs typeface="Arial"/>
                <a:sym typeface="Arial"/>
              </a:rPr>
              <a:t>Pourquoi pensez-vous qu'il en est ainsi ?</a:t>
            </a:r>
            <a:endParaRPr lang="fr-FR" noProof="0" dirty="0"/>
          </a:p>
          <a:p>
            <a:pPr marL="711380" lvl="1" indent="-237127">
              <a:lnSpc>
                <a:spcPct val="115000"/>
              </a:lnSpc>
              <a:spcBef>
                <a:spcPts val="622"/>
              </a:spcBef>
              <a:buClr>
                <a:schemeClr val="dk1"/>
              </a:buClr>
              <a:buSzPts val="1200"/>
              <a:buFont typeface="Calibri"/>
              <a:buAutoNum type="arabicPeriod"/>
            </a:pPr>
            <a:r>
              <a:rPr lang="fr-FR" dirty="0">
                <a:latin typeface="Arial"/>
                <a:ea typeface="Arial"/>
                <a:cs typeface="Arial"/>
                <a:sym typeface="Arial"/>
              </a:rPr>
              <a:t>Quels sont les niveaux de votre système de santé publique qui reposent principalement ou totalement sur la surveillance passive ?</a:t>
            </a:r>
            <a:endParaRPr lang="fr-FR" noProof="0" dirty="0"/>
          </a:p>
          <a:p>
            <a:pPr marL="0" indent="0">
              <a:lnSpc>
                <a:spcPct val="115000"/>
              </a:lnSpc>
              <a:spcBef>
                <a:spcPts val="1245"/>
              </a:spcBef>
              <a:buClr>
                <a:schemeClr val="dk1"/>
              </a:buClr>
              <a:buSzPts val="1200"/>
            </a:pPr>
            <a:endParaRPr lang="fr-FR" dirty="0">
              <a:latin typeface="Arial"/>
              <a:ea typeface="Arial"/>
              <a:cs typeface="Arial"/>
              <a:sym typeface="Arial"/>
            </a:endParaRPr>
          </a:p>
          <a:p>
            <a:pPr marL="177845" indent="-177845" defTabSz="948507">
              <a:lnSpc>
                <a:spcPct val="115000"/>
              </a:lnSpc>
              <a:spcBef>
                <a:spcPts val="622"/>
              </a:spcBef>
              <a:buClr>
                <a:schemeClr val="dk1"/>
              </a:buClr>
              <a:buSzPts val="1200"/>
              <a:buFont typeface="Noto Sans Symbols"/>
              <a:buChar char="❖"/>
              <a:defRPr/>
            </a:pPr>
            <a:r>
              <a:rPr lang="fr-FR" b="1" i="1" dirty="0">
                <a:latin typeface="Arial"/>
                <a:ea typeface="Arial"/>
                <a:cs typeface="Arial"/>
                <a:sym typeface="Arial"/>
              </a:rPr>
              <a:t>Pour déterminer s'il s'agit d'une surveillance active ou passive, </a:t>
            </a:r>
            <a:r>
              <a:rPr lang="fr-FR" b="1" i="1" dirty="0" err="1">
                <a:latin typeface="Arial"/>
                <a:ea typeface="Arial"/>
                <a:cs typeface="Arial"/>
                <a:sym typeface="Arial"/>
              </a:rPr>
              <a:t>posez-vous</a:t>
            </a:r>
            <a:r>
              <a:rPr lang="fr-FR" b="1" i="1" dirty="0">
                <a:latin typeface="Arial"/>
                <a:ea typeface="Arial"/>
                <a:cs typeface="Arial"/>
                <a:sym typeface="Arial"/>
              </a:rPr>
              <a:t> la question suivante : Le service ou l'agence de santé compte-t-il sur d'autres personnes - généralement le prestataire de soins de santé, l'agent de santé animale ou la clinique - pour soumettre des rapports ou le service ou l'agence de santé s'adresse-t-il activement à d'autres personnes et s'informe-t-il ? Dans le cadre de la surveillance passive, c'est généralement le prestataire de soins ou le vétérinaire qui est à l'origine de la déclaration. Elle est considérée comme passive parce que le service ou l'agence de santé n'entreprend aucune action pour collecter des données et se contente de recevoir les données fournies. La surveillance passive est la plus courante et la moins coûteuse. La surveillance passive est utilisée pour suivre les tendances en temps, lieu et personne.</a:t>
            </a:r>
            <a:endParaRPr lang="fr-FR" noProof="0" dirty="0"/>
          </a:p>
          <a:p>
            <a:pPr marL="177845" indent="-177845">
              <a:lnSpc>
                <a:spcPct val="115000"/>
              </a:lnSpc>
              <a:spcBef>
                <a:spcPts val="622"/>
              </a:spcBef>
              <a:buClr>
                <a:schemeClr val="dk1"/>
              </a:buClr>
              <a:buSzPts val="1200"/>
              <a:buFont typeface="Noto Sans Symbols"/>
              <a:buChar char="❖"/>
            </a:pPr>
            <a:endParaRPr dirty="0">
              <a:latin typeface="Arial"/>
              <a:ea typeface="Arial"/>
              <a:cs typeface="Arial"/>
              <a:sym typeface="Arial"/>
            </a:endParaRPr>
          </a:p>
          <a:p>
            <a:pPr marL="0" indent="0">
              <a:lnSpc>
                <a:spcPct val="115000"/>
              </a:lnSpc>
              <a:spcBef>
                <a:spcPts val="622"/>
              </a:spcBef>
              <a:buClr>
                <a:schemeClr val="dk1"/>
              </a:buClr>
              <a:buSzPts val="1200"/>
            </a:pPr>
            <a:endParaRPr dirty="0">
              <a:latin typeface="Arial"/>
              <a:ea typeface="Arial"/>
              <a:cs typeface="Arial"/>
              <a:sym typeface="Arial"/>
            </a:endParaRPr>
          </a:p>
          <a:p>
            <a:pPr marL="0" indent="0">
              <a:lnSpc>
                <a:spcPct val="115000"/>
              </a:lnSpc>
              <a:spcBef>
                <a:spcPts val="622"/>
              </a:spcBef>
              <a:buClr>
                <a:schemeClr val="dk1"/>
              </a:buClr>
              <a:buSzPts val="1200"/>
            </a:pPr>
            <a:endParaRPr dirty="0">
              <a:latin typeface="Arial"/>
              <a:ea typeface="Arial"/>
              <a:cs typeface="Arial"/>
              <a:sym typeface="Arial"/>
            </a:endParaRPr>
          </a:p>
          <a:p>
            <a:pPr marL="0" indent="0">
              <a:lnSpc>
                <a:spcPct val="115000"/>
              </a:lnSpc>
              <a:spcBef>
                <a:spcPts val="622"/>
              </a:spcBef>
              <a:buClr>
                <a:schemeClr val="dk1"/>
              </a:buClr>
              <a:buSzPts val="1200"/>
            </a:pPr>
            <a:endParaRPr dirty="0">
              <a:latin typeface="Arial"/>
              <a:ea typeface="Arial"/>
              <a:cs typeface="Arial"/>
              <a:sym typeface="Arial"/>
            </a:endParaRPr>
          </a:p>
          <a:p>
            <a:pPr marL="0" indent="0">
              <a:lnSpc>
                <a:spcPct val="115000"/>
              </a:lnSpc>
              <a:spcBef>
                <a:spcPts val="622"/>
              </a:spcBef>
              <a:buClr>
                <a:schemeClr val="dk1"/>
              </a:buClr>
              <a:buSzPts val="1200"/>
            </a:pPr>
            <a:endParaRPr dirty="0">
              <a:latin typeface="Arial"/>
              <a:ea typeface="Arial"/>
              <a:cs typeface="Arial"/>
              <a:sym typeface="Arial"/>
            </a:endParaRPr>
          </a:p>
          <a:p>
            <a:pPr marL="0" indent="0">
              <a:spcBef>
                <a:spcPts val="622"/>
              </a:spcBef>
            </a:pPr>
            <a:endParaRPr b="1" dirty="0">
              <a:solidFill>
                <a:srgbClr val="FF0000"/>
              </a:solidFill>
            </a:endParaRPr>
          </a:p>
        </p:txBody>
      </p:sp>
      <p:sp>
        <p:nvSpPr>
          <p:cNvPr id="409" name="Google Shape;409;p16: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p17: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8" name="Google Shape;418;p17: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r>
              <a:rPr lang="fr-FR" b="1" dirty="0">
                <a:latin typeface="Arial"/>
                <a:ea typeface="Arial"/>
                <a:cs typeface="Arial"/>
                <a:sym typeface="Arial"/>
              </a:rPr>
              <a:t>Notes de l'instructeur :</a:t>
            </a:r>
            <a:endParaRPr lang="fr-FR" dirty="0">
              <a:latin typeface="Arial"/>
              <a:ea typeface="Arial"/>
              <a:cs typeface="Arial"/>
              <a:sym typeface="Arial"/>
            </a:endParaRPr>
          </a:p>
          <a:p>
            <a:pPr marL="0" indent="0">
              <a:lnSpc>
                <a:spcPct val="115000"/>
              </a:lnSpc>
              <a:spcBef>
                <a:spcPts val="622"/>
              </a:spcBef>
            </a:pPr>
            <a:endParaRPr lang="fr-FR" dirty="0">
              <a:latin typeface="Arial"/>
              <a:ea typeface="Arial"/>
              <a:cs typeface="Arial"/>
              <a:sym typeface="Arial"/>
            </a:endParaRPr>
          </a:p>
          <a:p>
            <a:pPr marL="177845" indent="-177845">
              <a:lnSpc>
                <a:spcPct val="115000"/>
              </a:lnSpc>
              <a:spcBef>
                <a:spcPts val="622"/>
              </a:spcBef>
              <a:buClr>
                <a:schemeClr val="dk1"/>
              </a:buClr>
              <a:buSzPts val="1200"/>
              <a:buFont typeface="Noto Sans Symbols"/>
              <a:buChar char="▪"/>
            </a:pPr>
            <a:r>
              <a:rPr lang="fr-FR" b="1" u="sng" dirty="0">
                <a:latin typeface="Arial"/>
                <a:ea typeface="Arial"/>
                <a:cs typeface="Arial"/>
                <a:sym typeface="Arial"/>
              </a:rPr>
              <a:t>Dites</a:t>
            </a:r>
            <a:r>
              <a:rPr lang="fr-FR" b="1" dirty="0">
                <a:latin typeface="Arial"/>
                <a:ea typeface="Arial"/>
                <a:cs typeface="Arial"/>
                <a:sym typeface="Arial"/>
              </a:rPr>
              <a:t> : </a:t>
            </a:r>
            <a:r>
              <a:rPr lang="fr-FR" dirty="0">
                <a:latin typeface="Arial"/>
                <a:ea typeface="Arial"/>
                <a:cs typeface="Arial"/>
                <a:sym typeface="Arial"/>
              </a:rPr>
              <a:t>Une autre différence dans la manière dont les données de surveillance sont collectées est de savoir si les chiffres ou les enregistrements individuels sont rapportés.  </a:t>
            </a:r>
            <a:r>
              <a:rPr lang="fr-FR" b="1" i="1" dirty="0">
                <a:latin typeface="Arial"/>
                <a:ea typeface="Arial"/>
                <a:cs typeface="Arial"/>
                <a:sym typeface="Arial"/>
              </a:rPr>
              <a:t>La déclaration globale signifie que le site de déclaration rapporte le nombre de cas de chaque maladie au cours de la période de déclaration.</a:t>
            </a:r>
            <a:r>
              <a:rPr lang="fr-FR" dirty="0">
                <a:latin typeface="Arial"/>
                <a:ea typeface="Arial"/>
                <a:cs typeface="Arial"/>
                <a:sym typeface="Arial"/>
              </a:rPr>
              <a:t> Dans certaines juridictions, les chiffres sont ventilés par catégories d'âge et de sexe. Les rapports agrégés/globaux sont souvent compilés sur une base hebdomadaire ou mensuelle.  Dans le premier tableau, les cas de paludisme et de diarrhée chez l'homme sont rapportés globalement par âge et par sexe. Dans le deuxième tableau, le nombre de cas d'animaux atteints d'une maladie telle que la fièvre aphteuse est rapporté globalement par espèce animale affectée et par lieu de résidence des cas, dans ce cas le district.</a:t>
            </a:r>
            <a:endParaRPr lang="fr-FR" noProof="0" dirty="0"/>
          </a:p>
          <a:p>
            <a:pPr marL="0" indent="0">
              <a:spcBef>
                <a:spcPts val="622"/>
              </a:spcBef>
            </a:pPr>
            <a:endParaRPr dirty="0"/>
          </a:p>
        </p:txBody>
      </p:sp>
      <p:sp>
        <p:nvSpPr>
          <p:cNvPr id="419" name="Google Shape;419;p17: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p18: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9" name="Google Shape;429;p18: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r>
              <a:rPr lang="fr-FR" b="1" dirty="0">
                <a:latin typeface="Arial"/>
                <a:ea typeface="Arial"/>
                <a:cs typeface="Arial"/>
                <a:sym typeface="Arial"/>
              </a:rPr>
              <a:t>Notes de l'instructeur : </a:t>
            </a:r>
            <a:endParaRPr lang="fr-FR" noProof="0" dirty="0"/>
          </a:p>
          <a:p>
            <a:pPr marL="0" indent="0">
              <a:lnSpc>
                <a:spcPct val="115000"/>
              </a:lnSpc>
              <a:spcBef>
                <a:spcPts val="622"/>
              </a:spcBef>
            </a:pPr>
            <a:endParaRPr lang="fr-FR" b="1" u="sng" dirty="0">
              <a:latin typeface="Arial"/>
              <a:ea typeface="Arial"/>
              <a:cs typeface="Arial"/>
              <a:sym typeface="Arial"/>
            </a:endParaRPr>
          </a:p>
          <a:p>
            <a:pPr marL="177845" indent="-177845">
              <a:lnSpc>
                <a:spcPct val="115000"/>
              </a:lnSpc>
              <a:spcBef>
                <a:spcPts val="622"/>
              </a:spcBef>
              <a:buClr>
                <a:schemeClr val="dk1"/>
              </a:buClr>
              <a:buSzPts val="1200"/>
              <a:buFont typeface="Noto Sans Symbols"/>
              <a:buChar char="▪"/>
            </a:pPr>
            <a:r>
              <a:rPr lang="fr-FR" b="1" u="sng" dirty="0">
                <a:latin typeface="Arial"/>
                <a:ea typeface="Arial"/>
                <a:cs typeface="Arial"/>
                <a:sym typeface="Arial"/>
              </a:rPr>
              <a:t>Dites</a:t>
            </a:r>
            <a:r>
              <a:rPr lang="fr-FR" b="1" dirty="0">
                <a:latin typeface="Arial"/>
                <a:ea typeface="Arial"/>
                <a:cs typeface="Arial"/>
                <a:sym typeface="Arial"/>
              </a:rPr>
              <a:t> : </a:t>
            </a:r>
            <a:r>
              <a:rPr lang="fr-FR" dirty="0">
                <a:latin typeface="Arial"/>
                <a:ea typeface="Arial"/>
                <a:cs typeface="Arial"/>
                <a:sym typeface="Arial"/>
              </a:rPr>
              <a:t>Contrairement aux rapports globaux, les rapports basés sur les cas requièrent la déclaration de chaque cas individuel vu pendant la période de déclaration. Par exemple, le rapport peut être établi sur une liste linéaire, sur papier ou électroniquement, ou sur un formulaire de rapport de cas.  Bien que les exemples de listes de cas présentés soient légèrement différents pour recueillir des données sur les cas humains et les cas animaux, les styles des listes de cas sont très similaires. Au lieu du nom du patient, l'agent de santé animale peut attribuer un numéro d'identification unique à chaque animal.</a:t>
            </a:r>
            <a:endParaRPr lang="fr-FR" i="0" noProof="0" dirty="0"/>
          </a:p>
          <a:p>
            <a:pPr marL="177845" indent="-98803">
              <a:lnSpc>
                <a:spcPct val="115000"/>
              </a:lnSpc>
              <a:spcBef>
                <a:spcPts val="622"/>
              </a:spcBef>
              <a:buClr>
                <a:schemeClr val="dk1"/>
              </a:buClr>
              <a:buSzPts val="1200"/>
            </a:pPr>
            <a:endParaRPr lang="fr-FR" i="1" dirty="0">
              <a:latin typeface="Arial"/>
              <a:ea typeface="Arial"/>
              <a:cs typeface="Arial"/>
              <a:sym typeface="Arial"/>
            </a:endParaRPr>
          </a:p>
          <a:p>
            <a:pPr marL="177845" indent="-177845">
              <a:lnSpc>
                <a:spcPct val="115000"/>
              </a:lnSpc>
              <a:spcBef>
                <a:spcPts val="622"/>
              </a:spcBef>
              <a:buClr>
                <a:schemeClr val="dk1"/>
              </a:buClr>
              <a:buSzPts val="1200"/>
              <a:buFont typeface="Noto Sans Symbols"/>
              <a:buChar char="▪"/>
            </a:pPr>
            <a:r>
              <a:rPr lang="fr-FR" b="1" u="sng" dirty="0">
                <a:latin typeface="Arial"/>
                <a:ea typeface="Arial"/>
                <a:cs typeface="Arial"/>
                <a:sym typeface="Arial"/>
              </a:rPr>
              <a:t>Animez</a:t>
            </a:r>
            <a:r>
              <a:rPr lang="fr-FR" b="1" dirty="0">
                <a:latin typeface="Arial"/>
                <a:ea typeface="Arial"/>
                <a:cs typeface="Arial"/>
                <a:sym typeface="Arial"/>
              </a:rPr>
              <a:t> </a:t>
            </a:r>
            <a:r>
              <a:rPr lang="fr-FR" dirty="0">
                <a:latin typeface="Arial"/>
                <a:ea typeface="Arial"/>
                <a:cs typeface="Arial"/>
                <a:sym typeface="Arial"/>
              </a:rPr>
              <a:t>une brève discussion à partir de ces questions :</a:t>
            </a:r>
          </a:p>
          <a:p>
            <a:pPr marL="711380" lvl="1" indent="-237127">
              <a:lnSpc>
                <a:spcPct val="115000"/>
              </a:lnSpc>
              <a:spcBef>
                <a:spcPts val="622"/>
              </a:spcBef>
              <a:buClr>
                <a:schemeClr val="dk1"/>
              </a:buClr>
              <a:buSzPts val="1200"/>
              <a:buFont typeface="Calibri"/>
              <a:buAutoNum type="arabicPeriod"/>
            </a:pPr>
            <a:r>
              <a:rPr lang="fr-FR" dirty="0">
                <a:latin typeface="Arial"/>
                <a:ea typeface="Arial"/>
                <a:cs typeface="Arial"/>
                <a:sym typeface="Arial"/>
              </a:rPr>
              <a:t>Quel type de rapport est établi aux niveaux local, sous-national et national ? </a:t>
            </a:r>
            <a:endParaRPr lang="fr-FR" noProof="0" dirty="0"/>
          </a:p>
          <a:p>
            <a:pPr marL="1185634" lvl="2" indent="-237127">
              <a:lnSpc>
                <a:spcPct val="115000"/>
              </a:lnSpc>
              <a:spcBef>
                <a:spcPts val="622"/>
              </a:spcBef>
              <a:buClr>
                <a:schemeClr val="dk1"/>
              </a:buClr>
              <a:buSzPts val="1200"/>
              <a:buFont typeface="Calibri"/>
              <a:buAutoNum type="alphaLcPeriod"/>
            </a:pPr>
            <a:r>
              <a:rPr lang="fr-FR" dirty="0">
                <a:latin typeface="Arial"/>
                <a:ea typeface="Arial"/>
                <a:cs typeface="Arial"/>
                <a:sym typeface="Arial"/>
              </a:rPr>
              <a:t>Pourquoi ?</a:t>
            </a:r>
            <a:endParaRPr lang="fr-FR" noProof="0" dirty="0"/>
          </a:p>
          <a:p>
            <a:pPr marL="474254" lvl="1" indent="0">
              <a:lnSpc>
                <a:spcPct val="115000"/>
              </a:lnSpc>
              <a:spcBef>
                <a:spcPts val="622"/>
              </a:spcBef>
              <a:buClr>
                <a:schemeClr val="dk1"/>
              </a:buClr>
              <a:buSzPts val="1200"/>
            </a:pPr>
            <a:endParaRPr lang="fr-FR" i="1" dirty="0">
              <a:latin typeface="Arial"/>
              <a:ea typeface="Arial"/>
              <a:cs typeface="Arial"/>
              <a:sym typeface="Arial"/>
            </a:endParaRPr>
          </a:p>
          <a:p>
            <a:pPr marL="177845" indent="-177845">
              <a:lnSpc>
                <a:spcPct val="115000"/>
              </a:lnSpc>
              <a:spcBef>
                <a:spcPts val="622"/>
              </a:spcBef>
              <a:buClr>
                <a:schemeClr val="dk1"/>
              </a:buClr>
              <a:buSzPts val="1200"/>
              <a:buFont typeface="Noto Sans Symbols"/>
              <a:buChar char="❖"/>
            </a:pPr>
            <a:r>
              <a:rPr lang="fr-FR" b="1" i="1" dirty="0">
                <a:latin typeface="Arial"/>
                <a:ea typeface="Arial"/>
                <a:cs typeface="Arial"/>
                <a:sym typeface="Arial"/>
              </a:rPr>
              <a:t>Réponses possibles : </a:t>
            </a:r>
            <a:endParaRPr lang="fr-FR" noProof="0" dirty="0"/>
          </a:p>
          <a:p>
            <a:pPr marL="474254" indent="-177845">
              <a:spcBef>
                <a:spcPts val="622"/>
              </a:spcBef>
              <a:buClr>
                <a:schemeClr val="dk1"/>
              </a:buClr>
              <a:buSzPts val="1200"/>
              <a:buFont typeface="Courier New"/>
              <a:buChar char="o"/>
            </a:pPr>
            <a:r>
              <a:rPr lang="fr-FR" b="1" i="1" dirty="0">
                <a:latin typeface="Arial"/>
                <a:ea typeface="Arial"/>
                <a:cs typeface="Arial"/>
                <a:sym typeface="Arial"/>
              </a:rPr>
              <a:t>Les enquêtes sur les cas et la recherche des contacts se font au niveau local, ce qui nécessite des données identifiables. </a:t>
            </a:r>
            <a:endParaRPr lang="fr-FR" noProof="0" dirty="0"/>
          </a:p>
          <a:p>
            <a:pPr marL="474254" indent="-177845">
              <a:buClr>
                <a:schemeClr val="dk1"/>
              </a:buClr>
              <a:buSzPts val="1200"/>
              <a:buFont typeface="Courier New"/>
              <a:buChar char="o"/>
            </a:pPr>
            <a:r>
              <a:rPr lang="fr-FR" b="1" i="1" dirty="0">
                <a:latin typeface="Arial"/>
                <a:ea typeface="Arial"/>
                <a:cs typeface="Arial"/>
                <a:sym typeface="Arial"/>
              </a:rPr>
              <a:t>Cependant, au niveau national, il est nécessaire de disposer de données agrégées provenant de chaque juridiction pour prendre des décisions concernant l'affectation des ressources (par exemple, quelles sont les zones les plus touchées). </a:t>
            </a:r>
            <a:endParaRPr lang="fr-FR" noProof="0" dirty="0"/>
          </a:p>
          <a:p>
            <a:pPr marL="474254" indent="-177845">
              <a:buClr>
                <a:schemeClr val="dk1"/>
              </a:buClr>
              <a:buSzPts val="1200"/>
              <a:buFont typeface="Courier New"/>
              <a:buChar char="o"/>
            </a:pPr>
            <a:r>
              <a:rPr lang="fr-FR" b="1" i="1" dirty="0">
                <a:latin typeface="Arial"/>
                <a:ea typeface="Arial"/>
                <a:cs typeface="Arial"/>
                <a:sym typeface="Arial"/>
              </a:rPr>
              <a:t>Chaque niveau administratif joue un rôle différent dans la surveillance et a donc besoin de différents types de données pour prendre des décisions et agir.</a:t>
            </a:r>
          </a:p>
          <a:p>
            <a:pPr marL="474254" indent="-474254">
              <a:lnSpc>
                <a:spcPct val="115000"/>
              </a:lnSpc>
            </a:pPr>
            <a:endParaRPr sz="1900" b="1" dirty="0">
              <a:latin typeface="Arial"/>
              <a:ea typeface="Arial"/>
              <a:cs typeface="Arial"/>
              <a:sym typeface="Arial"/>
            </a:endParaRPr>
          </a:p>
        </p:txBody>
      </p:sp>
      <p:sp>
        <p:nvSpPr>
          <p:cNvPr id="430" name="Google Shape;430;p18: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2"/>
        <p:cNvGrpSpPr/>
        <p:nvPr/>
      </p:nvGrpSpPr>
      <p:grpSpPr>
        <a:xfrm>
          <a:off x="0" y="0"/>
          <a:ext cx="0" cy="0"/>
          <a:chOff x="0" y="0"/>
          <a:chExt cx="0" cy="0"/>
        </a:xfrm>
      </p:grpSpPr>
      <p:sp>
        <p:nvSpPr>
          <p:cNvPr id="763" name="Google Shape;763;p19: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64" name="Google Shape;764;p19: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r>
              <a:rPr lang="fr-FR" b="1" dirty="0">
                <a:latin typeface="Arial"/>
                <a:ea typeface="Arial"/>
                <a:cs typeface="Arial"/>
                <a:sym typeface="Arial"/>
              </a:rPr>
              <a:t>Notes de l'instructeur :</a:t>
            </a:r>
            <a:endParaRPr lang="fr-FR" noProof="0" dirty="0"/>
          </a:p>
          <a:p>
            <a:pPr marL="0" indent="0">
              <a:lnSpc>
                <a:spcPct val="115000"/>
              </a:lnSpc>
              <a:spcBef>
                <a:spcPts val="622"/>
              </a:spcBef>
            </a:pPr>
            <a:endParaRPr lang="fr-FR" dirty="0">
              <a:latin typeface="Arial"/>
              <a:ea typeface="Arial"/>
              <a:cs typeface="Arial"/>
              <a:sym typeface="Arial"/>
            </a:endParaRPr>
          </a:p>
          <a:p>
            <a:pPr marL="177845" indent="-177845">
              <a:lnSpc>
                <a:spcPct val="115000"/>
              </a:lnSpc>
              <a:buClr>
                <a:schemeClr val="dk1"/>
              </a:buClr>
              <a:buSzPts val="1200"/>
              <a:buFont typeface="Noto Sans Symbols"/>
              <a:buChar char="▪"/>
            </a:pPr>
            <a:r>
              <a:rPr lang="fr-FR" b="1" u="sng" dirty="0">
                <a:latin typeface="Arial"/>
                <a:ea typeface="Arial"/>
                <a:cs typeface="Arial"/>
                <a:sym typeface="Arial"/>
              </a:rPr>
              <a:t>Dites</a:t>
            </a:r>
            <a:r>
              <a:rPr lang="fr-FR" b="1" dirty="0">
                <a:latin typeface="Arial"/>
                <a:ea typeface="Arial"/>
                <a:cs typeface="Arial"/>
                <a:sym typeface="Arial"/>
              </a:rPr>
              <a:t> : </a:t>
            </a:r>
            <a:r>
              <a:rPr lang="fr-FR" dirty="0">
                <a:latin typeface="Arial"/>
                <a:ea typeface="Arial"/>
                <a:cs typeface="Arial"/>
                <a:sym typeface="Arial"/>
              </a:rPr>
              <a:t>Dans le cadre de la surveillance de l'environnement, une liste modifiée peut être utilisée. Il est nécessaire d'identifier les sources environnementales potentielles et les réservoirs de maladie ou d'exposition afin de déterminer les parties de l'environnement à échantillonner. </a:t>
            </a:r>
            <a:endParaRPr lang="fr-FR" noProof="0" dirty="0"/>
          </a:p>
        </p:txBody>
      </p:sp>
      <p:sp>
        <p:nvSpPr>
          <p:cNvPr id="765" name="Google Shape;765;p19: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p2:notes"/>
          <p:cNvSpPr>
            <a:spLocks noGrp="1" noRot="1" noChangeAspect="1"/>
          </p:cNvSpPr>
          <p:nvPr>
            <p:ph type="sldImg" idx="2"/>
          </p:nvPr>
        </p:nvSpPr>
        <p:spPr>
          <a:xfrm>
            <a:off x="512763" y="742950"/>
            <a:ext cx="6608762" cy="37179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3" name="Google Shape;293;p2: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r>
              <a:rPr lang="fr-FR" b="1" noProof="0" dirty="0">
                <a:latin typeface="Arial"/>
                <a:ea typeface="Arial"/>
                <a:cs typeface="Arial"/>
                <a:sym typeface="Arial"/>
              </a:rPr>
              <a:t>Notes de l'instructeur :</a:t>
            </a:r>
            <a:endParaRPr lang="fr-FR" noProof="0" dirty="0"/>
          </a:p>
          <a:p>
            <a:pPr marL="0" indent="0">
              <a:buClr>
                <a:schemeClr val="dk1"/>
              </a:buClr>
              <a:buSzPts val="1200"/>
            </a:pPr>
            <a:endParaRPr lang="fr-FR" b="1" dirty="0">
              <a:latin typeface="Arial"/>
              <a:ea typeface="Arial"/>
              <a:cs typeface="Arial"/>
              <a:sym typeface="Arial"/>
            </a:endParaRPr>
          </a:p>
          <a:p>
            <a:pPr marL="177845" indent="-177845">
              <a:spcBef>
                <a:spcPts val="1291"/>
              </a:spcBef>
              <a:buClr>
                <a:schemeClr val="dk1"/>
              </a:buClr>
              <a:buSzPts val="1200"/>
              <a:buFont typeface="Noto Sans Symbols"/>
              <a:buChar char="❖"/>
            </a:pPr>
            <a:r>
              <a:rPr lang="fr-FR" b="1" i="1" noProof="0" dirty="0">
                <a:latin typeface="Arial"/>
                <a:ea typeface="Arial"/>
                <a:cs typeface="Arial"/>
                <a:sym typeface="Arial"/>
              </a:rPr>
              <a:t>Ces icônes servent de signaux.  Chaque icône est destinée à aider à naviguer dans le contenu et à savoir ce qui nous attend.</a:t>
            </a:r>
            <a:endParaRPr lang="fr-FR" noProof="0" dirty="0"/>
          </a:p>
          <a:p>
            <a:pPr marL="0" indent="0">
              <a:spcBef>
                <a:spcPts val="1937"/>
              </a:spcBef>
              <a:buClr>
                <a:schemeClr val="dk1"/>
              </a:buClr>
              <a:buSzPts val="1200"/>
            </a:pPr>
            <a:endParaRPr lang="fr-FR" b="1" dirty="0">
              <a:latin typeface="Arial"/>
              <a:ea typeface="Arial"/>
              <a:cs typeface="Arial"/>
              <a:sym typeface="Arial"/>
            </a:endParaRPr>
          </a:p>
          <a:p>
            <a:pPr marL="177845" indent="-177845">
              <a:spcBef>
                <a:spcPts val="1937"/>
              </a:spcBef>
              <a:buClr>
                <a:schemeClr val="dk1"/>
              </a:buClr>
              <a:buSzPts val="1200"/>
              <a:buFont typeface="Noto Sans Symbols"/>
              <a:buChar char="▪"/>
            </a:pPr>
            <a:r>
              <a:rPr lang="fr-FR" b="1" u="sng" dirty="0">
                <a:latin typeface="Arial"/>
                <a:ea typeface="Arial"/>
                <a:cs typeface="Arial"/>
                <a:sym typeface="Arial"/>
              </a:rPr>
              <a:t>Dites</a:t>
            </a:r>
            <a:r>
              <a:rPr lang="fr-FR" b="1" dirty="0">
                <a:latin typeface="Arial"/>
                <a:ea typeface="Arial"/>
                <a:cs typeface="Arial"/>
                <a:sym typeface="Arial"/>
              </a:rPr>
              <a:t> </a:t>
            </a:r>
            <a:r>
              <a:rPr lang="fr-FR" dirty="0">
                <a:latin typeface="Arial"/>
                <a:ea typeface="Arial"/>
                <a:cs typeface="Arial"/>
                <a:sym typeface="Arial"/>
              </a:rPr>
              <a:t>: Il s'agit d'un rappel rapide des icônes utilisées dans les présentations de FETP</a:t>
            </a:r>
            <a:r>
              <a:rPr lang="fr-FR" noProof="0" dirty="0">
                <a:latin typeface="Arial"/>
                <a:ea typeface="Arial"/>
                <a:cs typeface="Arial"/>
                <a:sym typeface="Arial"/>
              </a:rPr>
              <a:t>-Première ligne</a:t>
            </a:r>
            <a:r>
              <a:rPr lang="fr-FR" dirty="0">
                <a:latin typeface="Arial"/>
                <a:ea typeface="Arial"/>
                <a:cs typeface="Arial"/>
                <a:sym typeface="Arial"/>
              </a:rPr>
              <a:t>. </a:t>
            </a:r>
            <a:endParaRPr lang="fr-FR" noProof="0" dirty="0"/>
          </a:p>
          <a:p>
            <a:pPr marL="177845" indent="-98803">
              <a:spcBef>
                <a:spcPts val="645"/>
              </a:spcBef>
              <a:buClr>
                <a:schemeClr val="dk1"/>
              </a:buClr>
              <a:buSzPts val="1200"/>
            </a:pPr>
            <a:endParaRPr dirty="0"/>
          </a:p>
        </p:txBody>
      </p:sp>
      <p:sp>
        <p:nvSpPr>
          <p:cNvPr id="294" name="Google Shape;294;p2: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buSzPts val="1200"/>
            </a:pPr>
            <a:fld id="{00000000-1234-1234-1234-123412341234}" type="slidenum">
              <a:rPr lang="en-US" sz="1200">
                <a:latin typeface="Calibri"/>
                <a:ea typeface="Calibri"/>
                <a:cs typeface="Calibri"/>
                <a:sym typeface="Calibri"/>
              </a:rPr>
              <a:pPr algn="r">
                <a:buSzPts val="1200"/>
              </a:pPr>
              <a:t>2</a:t>
            </a:fld>
            <a:endParaRPr sz="1200" dirty="0">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8"/>
        <p:cNvGrpSpPr/>
        <p:nvPr/>
      </p:nvGrpSpPr>
      <p:grpSpPr>
        <a:xfrm>
          <a:off x="0" y="0"/>
          <a:ext cx="0" cy="0"/>
          <a:chOff x="0" y="0"/>
          <a:chExt cx="0" cy="0"/>
        </a:xfrm>
      </p:grpSpPr>
      <p:sp>
        <p:nvSpPr>
          <p:cNvPr id="439" name="Google Shape;439;p20: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0" name="Google Shape;440;p20: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r>
              <a:rPr lang="fr-FR" b="1" dirty="0">
                <a:latin typeface="Arial"/>
                <a:ea typeface="Arial"/>
                <a:cs typeface="Arial"/>
                <a:sym typeface="Arial"/>
              </a:rPr>
              <a:t>Notes de l'instructeur :</a:t>
            </a:r>
            <a:endParaRPr lang="fr-FR" noProof="0" dirty="0"/>
          </a:p>
          <a:p>
            <a:pPr marL="0" indent="0">
              <a:lnSpc>
                <a:spcPct val="115000"/>
              </a:lnSpc>
              <a:spcBef>
                <a:spcPts val="622"/>
              </a:spcBef>
              <a:buClr>
                <a:schemeClr val="dk1"/>
              </a:buClr>
              <a:buSzPts val="1200"/>
            </a:pPr>
            <a:endParaRPr lang="fr-FR" dirty="0">
              <a:latin typeface="Arial"/>
              <a:ea typeface="Arial"/>
              <a:cs typeface="Arial"/>
              <a:sym typeface="Arial"/>
            </a:endParaRPr>
          </a:p>
          <a:p>
            <a:pPr marL="177845" indent="-177845">
              <a:lnSpc>
                <a:spcPct val="115000"/>
              </a:lnSpc>
              <a:buClr>
                <a:schemeClr val="dk1"/>
              </a:buClr>
              <a:buSzPts val="1200"/>
              <a:buFont typeface="Noto Sans Symbols"/>
              <a:buChar char="▪"/>
            </a:pPr>
            <a:r>
              <a:rPr lang="fr-FR" b="1" u="sng" dirty="0">
                <a:latin typeface="Arial"/>
                <a:ea typeface="Arial"/>
                <a:cs typeface="Arial"/>
                <a:sym typeface="Arial"/>
              </a:rPr>
              <a:t>Dites</a:t>
            </a:r>
            <a:r>
              <a:rPr lang="fr-FR" b="1" dirty="0">
                <a:latin typeface="Arial"/>
                <a:ea typeface="Arial"/>
                <a:cs typeface="Arial"/>
                <a:sym typeface="Arial"/>
              </a:rPr>
              <a:t> : </a:t>
            </a:r>
            <a:r>
              <a:rPr lang="fr-FR" dirty="0">
                <a:latin typeface="Arial"/>
                <a:ea typeface="Arial"/>
                <a:cs typeface="Arial"/>
                <a:sym typeface="Arial"/>
              </a:rPr>
              <a:t>Les scientifiques de l'environnement peuvent vous aider à savoir quels échantillons collecter et quelles techniques de collecte d'échantillons sont appropriées. Une fois ces éléments déterminés, la liste de lignes peut être un moyen efficace de suivre les données collectées, en remplaçant la personne ou l'animal par le lieu ou la région échantillonnée. </a:t>
            </a:r>
            <a:endParaRPr lang="fr-FR" noProof="0" dirty="0"/>
          </a:p>
          <a:p>
            <a:pPr marL="177845" indent="-98803">
              <a:lnSpc>
                <a:spcPct val="115000"/>
              </a:lnSpc>
              <a:buClr>
                <a:schemeClr val="dk1"/>
              </a:buClr>
              <a:buSzPts val="1200"/>
            </a:pPr>
            <a:endParaRPr lang="fr-FR" dirty="0">
              <a:latin typeface="Arial"/>
              <a:ea typeface="Arial"/>
              <a:cs typeface="Arial"/>
              <a:sym typeface="Arial"/>
            </a:endParaRPr>
          </a:p>
          <a:p>
            <a:pPr marL="177845" indent="-177845">
              <a:lnSpc>
                <a:spcPct val="115000"/>
              </a:lnSpc>
              <a:buClr>
                <a:schemeClr val="dk1"/>
              </a:buClr>
              <a:buSzPts val="1200"/>
              <a:buFont typeface="Noto Sans Symbols"/>
              <a:buChar char="▪"/>
            </a:pPr>
            <a:r>
              <a:rPr lang="fr-FR" b="1" u="sng" dirty="0">
                <a:latin typeface="Arial"/>
                <a:ea typeface="Arial"/>
                <a:cs typeface="Arial"/>
                <a:sym typeface="Arial"/>
              </a:rPr>
              <a:t>Dites</a:t>
            </a:r>
            <a:r>
              <a:rPr lang="fr-FR" b="1" dirty="0">
                <a:latin typeface="Arial"/>
                <a:ea typeface="Arial"/>
                <a:cs typeface="Arial"/>
                <a:sym typeface="Arial"/>
              </a:rPr>
              <a:t> : </a:t>
            </a:r>
            <a:r>
              <a:rPr lang="fr-FR" dirty="0">
                <a:latin typeface="Arial"/>
                <a:ea typeface="Arial"/>
                <a:cs typeface="Arial"/>
                <a:sym typeface="Arial"/>
              </a:rPr>
              <a:t>Les méthodes de collecte d'échantillons varieront selon qu'il s'agit d'une surveillance de routine ou d'un échantillonnage effectué lors d'une intervention en cas d'</a:t>
            </a:r>
            <a:r>
              <a:rPr lang="fr-FR" noProof="0" dirty="0">
                <a:latin typeface="Arial"/>
                <a:ea typeface="Arial"/>
                <a:cs typeface="Arial"/>
                <a:sym typeface="Arial"/>
              </a:rPr>
              <a:t>une flambée </a:t>
            </a:r>
            <a:r>
              <a:rPr lang="fr-FR" dirty="0">
                <a:latin typeface="Arial"/>
                <a:ea typeface="Arial"/>
                <a:cs typeface="Arial"/>
                <a:sym typeface="Arial"/>
              </a:rPr>
              <a:t>épidémique. La collaboration avec le personnel de santé publique humaine et/ou animale permettra de s'assurer que la collecte d'échantillons environnementaux s'appuie sur des données cliniques et épidémiologiques. </a:t>
            </a:r>
            <a:endParaRPr lang="fr-FR" noProof="0" dirty="0"/>
          </a:p>
          <a:p>
            <a:pPr marL="0" indent="0"/>
            <a:endParaRPr dirty="0"/>
          </a:p>
        </p:txBody>
      </p:sp>
      <p:sp>
        <p:nvSpPr>
          <p:cNvPr id="441" name="Google Shape;441;p20: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Google Shape;448;p21: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9" name="Google Shape;449;p21: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r>
              <a:rPr lang="fr-FR" b="1" dirty="0">
                <a:latin typeface="Arial"/>
                <a:ea typeface="Arial"/>
                <a:cs typeface="Arial"/>
                <a:sym typeface="Arial"/>
              </a:rPr>
              <a:t>Notes de l'instructeur : </a:t>
            </a:r>
            <a:endParaRPr lang="fr-FR" dirty="0">
              <a:latin typeface="Arial"/>
              <a:ea typeface="Arial"/>
              <a:cs typeface="Arial"/>
              <a:sym typeface="Arial"/>
            </a:endParaRPr>
          </a:p>
          <a:p>
            <a:pPr marL="177845" indent="-98803">
              <a:spcBef>
                <a:spcPts val="1867"/>
              </a:spcBef>
              <a:buClr>
                <a:schemeClr val="dk1"/>
              </a:buClr>
              <a:buSzPts val="1200"/>
            </a:pPr>
            <a:endParaRPr lang="fr-FR" dirty="0">
              <a:latin typeface="Arial"/>
              <a:ea typeface="Arial"/>
              <a:cs typeface="Arial"/>
              <a:sym typeface="Arial"/>
            </a:endParaRPr>
          </a:p>
          <a:p>
            <a:pPr marL="177845" indent="-177845">
              <a:lnSpc>
                <a:spcPct val="115000"/>
              </a:lnSpc>
              <a:spcBef>
                <a:spcPts val="1867"/>
              </a:spcBef>
              <a:buClr>
                <a:schemeClr val="dk1"/>
              </a:buClr>
              <a:buSzPts val="1200"/>
              <a:buFont typeface="Noto Sans Symbols"/>
              <a:buChar char="▪"/>
            </a:pPr>
            <a:r>
              <a:rPr lang="fr-FR" b="1" u="sng" dirty="0">
                <a:latin typeface="Arial"/>
                <a:ea typeface="Arial"/>
                <a:cs typeface="Arial"/>
                <a:sym typeface="Arial"/>
              </a:rPr>
              <a:t>Dites</a:t>
            </a:r>
            <a:r>
              <a:rPr lang="fr-FR" b="1" dirty="0">
                <a:latin typeface="Arial"/>
                <a:ea typeface="Arial"/>
                <a:cs typeface="Arial"/>
                <a:sym typeface="Arial"/>
              </a:rPr>
              <a:t> : </a:t>
            </a:r>
            <a:r>
              <a:rPr lang="fr-FR" dirty="0">
                <a:latin typeface="Arial"/>
                <a:ea typeface="Arial"/>
                <a:cs typeface="Arial"/>
                <a:sym typeface="Arial"/>
              </a:rPr>
              <a:t>Il peut s'agir d'un formulaire de notification d</a:t>
            </a:r>
            <a:r>
              <a:rPr lang="fr-FR" noProof="0" dirty="0">
                <a:latin typeface="Arial"/>
                <a:ea typeface="Arial"/>
                <a:cs typeface="Arial"/>
                <a:sym typeface="Arial"/>
              </a:rPr>
              <a:t>’un </a:t>
            </a:r>
            <a:r>
              <a:rPr lang="fr-FR" dirty="0">
                <a:latin typeface="Arial"/>
                <a:ea typeface="Arial"/>
                <a:cs typeface="Arial"/>
                <a:sym typeface="Arial"/>
              </a:rPr>
              <a:t>établissement de santé.</a:t>
            </a:r>
            <a:endParaRPr lang="fr-FR" noProof="0" dirty="0"/>
          </a:p>
          <a:p>
            <a:pPr marL="177845" indent="-98803">
              <a:lnSpc>
                <a:spcPct val="115000"/>
              </a:lnSpc>
              <a:spcBef>
                <a:spcPts val="1245"/>
              </a:spcBef>
              <a:buClr>
                <a:schemeClr val="dk1"/>
              </a:buClr>
              <a:buSzPts val="1200"/>
            </a:pPr>
            <a:endParaRPr lang="fr-FR" i="1" dirty="0">
              <a:latin typeface="Arial"/>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u="sng" dirty="0">
                <a:latin typeface="Arial"/>
                <a:ea typeface="Arial"/>
                <a:cs typeface="Arial"/>
                <a:sym typeface="Arial"/>
              </a:rPr>
              <a:t>Animez</a:t>
            </a:r>
            <a:r>
              <a:rPr lang="fr-FR" b="1" dirty="0">
                <a:latin typeface="Arial"/>
                <a:ea typeface="Arial"/>
                <a:cs typeface="Arial"/>
                <a:sym typeface="Arial"/>
              </a:rPr>
              <a:t> </a:t>
            </a:r>
            <a:r>
              <a:rPr lang="fr-FR" dirty="0">
                <a:latin typeface="Arial"/>
                <a:ea typeface="Arial"/>
                <a:cs typeface="Arial"/>
                <a:sym typeface="Arial"/>
              </a:rPr>
              <a:t>une brève discussion à l'aide des questions suivantes : </a:t>
            </a:r>
            <a:r>
              <a:rPr lang="fr-FR" b="1" i="1" dirty="0">
                <a:latin typeface="Arial"/>
                <a:ea typeface="Arial"/>
                <a:cs typeface="Arial"/>
                <a:sym typeface="Arial"/>
              </a:rPr>
              <a:t>&lt;CLIQUER&gt; </a:t>
            </a:r>
            <a:endParaRPr lang="fr-FR" dirty="0">
              <a:latin typeface="Arial"/>
              <a:ea typeface="Arial"/>
              <a:cs typeface="Arial"/>
              <a:sym typeface="Arial"/>
            </a:endParaRPr>
          </a:p>
          <a:p>
            <a:pPr marL="652099" lvl="1" indent="-177845">
              <a:lnSpc>
                <a:spcPct val="115000"/>
              </a:lnSpc>
              <a:spcBef>
                <a:spcPts val="1245"/>
              </a:spcBef>
              <a:buClr>
                <a:schemeClr val="dk1"/>
              </a:buClr>
              <a:buSzPts val="1200"/>
              <a:buFont typeface="Noto Sans Symbols"/>
              <a:buChar char="▪"/>
            </a:pPr>
            <a:r>
              <a:rPr lang="fr-FR" dirty="0">
                <a:latin typeface="Arial"/>
                <a:ea typeface="Arial"/>
                <a:cs typeface="Arial"/>
                <a:sym typeface="Arial"/>
              </a:rPr>
              <a:t>Combien de cas d'anthrax ont été recensés ?  En êtes-vous sûrs ? </a:t>
            </a:r>
            <a:endParaRPr lang="fr-FR" noProof="0" dirty="0"/>
          </a:p>
          <a:p>
            <a:pPr marL="652099" lvl="1" indent="-177845">
              <a:lnSpc>
                <a:spcPct val="115000"/>
              </a:lnSpc>
              <a:spcBef>
                <a:spcPts val="1245"/>
              </a:spcBef>
              <a:buClr>
                <a:schemeClr val="dk1"/>
              </a:buClr>
              <a:buSzPts val="1200"/>
              <a:buFont typeface="Noto Sans Symbols"/>
              <a:buChar char="▪"/>
            </a:pPr>
            <a:r>
              <a:rPr lang="fr-FR" dirty="0">
                <a:latin typeface="Arial"/>
                <a:ea typeface="Arial"/>
                <a:cs typeface="Arial"/>
                <a:sym typeface="Arial"/>
              </a:rPr>
              <a:t>Un blanc signifie-t-il toujours zéro ? Signifie-t-il parfois « inconnu » ou « manquant » ?</a:t>
            </a:r>
            <a:endParaRPr lang="fr-FR" noProof="0" dirty="0"/>
          </a:p>
          <a:p>
            <a:pPr marL="652099" lvl="1" indent="-177845">
              <a:lnSpc>
                <a:spcPct val="115000"/>
              </a:lnSpc>
              <a:spcBef>
                <a:spcPts val="1245"/>
              </a:spcBef>
              <a:buClr>
                <a:schemeClr val="dk1"/>
              </a:buClr>
              <a:buSzPts val="1200"/>
              <a:buFont typeface="Noto Sans Symbols"/>
              <a:buChar char="▪"/>
            </a:pPr>
            <a:r>
              <a:rPr lang="fr-FR" dirty="0">
                <a:latin typeface="Arial"/>
                <a:ea typeface="Arial"/>
                <a:cs typeface="Arial"/>
                <a:sym typeface="Arial"/>
              </a:rPr>
              <a:t>Avez-vous déjà reçu un formulaire avec des blancs ? Comment avez-vous géré cette situation ?</a:t>
            </a:r>
            <a:endParaRPr lang="fr-FR" noProof="0" dirty="0"/>
          </a:p>
          <a:p>
            <a:pPr marL="652099" lvl="1" indent="-98803">
              <a:lnSpc>
                <a:spcPct val="115000"/>
              </a:lnSpc>
              <a:spcBef>
                <a:spcPts val="1245"/>
              </a:spcBef>
              <a:buClr>
                <a:schemeClr val="dk1"/>
              </a:buClr>
              <a:buSzPts val="1200"/>
            </a:pPr>
            <a:endParaRPr lang="fr-FR" dirty="0">
              <a:latin typeface="Arial"/>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u="sng" dirty="0">
                <a:latin typeface="Arial"/>
                <a:ea typeface="Arial"/>
                <a:cs typeface="Arial"/>
                <a:sym typeface="Arial"/>
              </a:rPr>
              <a:t>Dites</a:t>
            </a:r>
            <a:r>
              <a:rPr lang="fr-FR" dirty="0">
                <a:latin typeface="Arial"/>
                <a:ea typeface="Arial"/>
                <a:cs typeface="Arial"/>
                <a:sym typeface="Arial"/>
              </a:rPr>
              <a:t> : Nous parlerons des réponses à ces questions sur les prochaines diapositives. </a:t>
            </a:r>
            <a:endParaRPr lang="fr-FR" noProof="0" dirty="0">
              <a:latin typeface="Arial"/>
              <a:ea typeface="Arial"/>
              <a:cs typeface="Arial"/>
              <a:sym typeface="Arial"/>
            </a:endParaRPr>
          </a:p>
          <a:p>
            <a:pPr marL="0" indent="0">
              <a:spcBef>
                <a:spcPts val="1245"/>
              </a:spcBef>
              <a:buClr>
                <a:schemeClr val="dk1"/>
              </a:buClr>
              <a:buSzPts val="1200"/>
            </a:pPr>
            <a:endParaRPr i="1" dirty="0"/>
          </a:p>
        </p:txBody>
      </p:sp>
      <p:sp>
        <p:nvSpPr>
          <p:cNvPr id="450" name="Google Shape;450;p21: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p22: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8" name="Google Shape;458;p22: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r>
              <a:rPr lang="fr-FR" b="1" dirty="0">
                <a:latin typeface="Arial"/>
                <a:ea typeface="Arial"/>
                <a:cs typeface="Arial"/>
                <a:sym typeface="Arial"/>
              </a:rPr>
              <a:t>Notes de l'instructeur : </a:t>
            </a:r>
            <a:endParaRPr lang="fr-FR" noProof="0" dirty="0"/>
          </a:p>
          <a:p>
            <a:pPr marL="0" indent="0">
              <a:spcBef>
                <a:spcPts val="1867"/>
              </a:spcBef>
            </a:pPr>
            <a:endParaRPr lang="fr-FR" dirty="0">
              <a:latin typeface="Arial"/>
              <a:ea typeface="Arial"/>
              <a:cs typeface="Arial"/>
              <a:sym typeface="Arial"/>
            </a:endParaRPr>
          </a:p>
          <a:p>
            <a:pPr marL="177845" indent="-177845">
              <a:lnSpc>
                <a:spcPct val="115000"/>
              </a:lnSpc>
              <a:spcBef>
                <a:spcPts val="622"/>
              </a:spcBef>
              <a:buClr>
                <a:schemeClr val="dk1"/>
              </a:buClr>
              <a:buSzPts val="1200"/>
              <a:buFont typeface="Noto Sans Symbols"/>
              <a:buChar char="▪"/>
            </a:pPr>
            <a:r>
              <a:rPr lang="fr-FR" b="1" u="sng" dirty="0">
                <a:latin typeface="Arial"/>
                <a:ea typeface="Arial"/>
                <a:cs typeface="Arial"/>
                <a:sym typeface="Arial"/>
              </a:rPr>
              <a:t>Dites</a:t>
            </a:r>
            <a:r>
              <a:rPr lang="fr-FR" b="1" dirty="0">
                <a:latin typeface="Arial"/>
                <a:ea typeface="Arial"/>
                <a:cs typeface="Arial"/>
                <a:sym typeface="Arial"/>
              </a:rPr>
              <a:t> : </a:t>
            </a:r>
            <a:r>
              <a:rPr lang="fr-FR" dirty="0">
                <a:latin typeface="Arial"/>
                <a:ea typeface="Arial"/>
                <a:cs typeface="Arial"/>
                <a:sym typeface="Arial"/>
              </a:rPr>
              <a:t>La </a:t>
            </a:r>
            <a:r>
              <a:rPr lang="fr-FR" noProof="0" dirty="0">
                <a:latin typeface="Arial"/>
                <a:ea typeface="Arial"/>
                <a:cs typeface="Arial"/>
                <a:sym typeface="Arial"/>
              </a:rPr>
              <a:t>notification</a:t>
            </a:r>
            <a:r>
              <a:rPr lang="fr-FR" dirty="0">
                <a:latin typeface="Arial"/>
                <a:ea typeface="Arial"/>
                <a:cs typeface="Arial"/>
                <a:sym typeface="Arial"/>
              </a:rPr>
              <a:t> zéro est différente d'une </a:t>
            </a:r>
            <a:r>
              <a:rPr lang="fr-FR" noProof="0" dirty="0">
                <a:latin typeface="Arial"/>
                <a:ea typeface="Arial"/>
                <a:cs typeface="Arial"/>
                <a:sym typeface="Arial"/>
              </a:rPr>
              <a:t>notification</a:t>
            </a:r>
            <a:r>
              <a:rPr lang="fr-FR" dirty="0">
                <a:latin typeface="Arial"/>
                <a:ea typeface="Arial"/>
                <a:cs typeface="Arial"/>
                <a:sym typeface="Arial"/>
              </a:rPr>
              <a:t> non soumise (</a:t>
            </a:r>
            <a:r>
              <a:rPr lang="fr-FR" i="1" dirty="0">
                <a:latin typeface="Arial"/>
                <a:ea typeface="Arial"/>
                <a:cs typeface="Arial"/>
                <a:sym typeface="Arial"/>
              </a:rPr>
              <a:t>c'est-à-dire pas de </a:t>
            </a:r>
            <a:r>
              <a:rPr lang="fr-FR" i="1" noProof="0" dirty="0">
                <a:latin typeface="Arial"/>
                <a:ea typeface="Arial"/>
                <a:cs typeface="Arial"/>
                <a:sym typeface="Arial"/>
              </a:rPr>
              <a:t>notification</a:t>
            </a:r>
            <a:r>
              <a:rPr lang="fr-FR" dirty="0">
                <a:latin typeface="Arial"/>
                <a:ea typeface="Arial"/>
                <a:cs typeface="Arial"/>
                <a:sym typeface="Arial"/>
              </a:rPr>
              <a:t>) et des données non collectées ou perdues. </a:t>
            </a:r>
            <a:r>
              <a:rPr lang="fr-FR" b="1" i="1" dirty="0">
                <a:latin typeface="Arial"/>
                <a:ea typeface="Arial"/>
                <a:cs typeface="Arial"/>
                <a:sym typeface="Arial"/>
              </a:rPr>
              <a:t>&lt;CLIQUER&gt; </a:t>
            </a:r>
            <a:r>
              <a:rPr lang="fr-FR" dirty="0">
                <a:latin typeface="Arial"/>
                <a:ea typeface="Arial"/>
                <a:cs typeface="Arial"/>
                <a:sym typeface="Arial"/>
              </a:rPr>
              <a:t>La </a:t>
            </a:r>
            <a:r>
              <a:rPr lang="fr-FR" noProof="0" dirty="0">
                <a:latin typeface="Arial"/>
                <a:ea typeface="Arial"/>
                <a:cs typeface="Arial"/>
                <a:sym typeface="Arial"/>
              </a:rPr>
              <a:t>notification</a:t>
            </a:r>
            <a:r>
              <a:rPr lang="fr-FR" dirty="0">
                <a:latin typeface="Arial"/>
                <a:ea typeface="Arial"/>
                <a:cs typeface="Arial"/>
                <a:sym typeface="Arial"/>
              </a:rPr>
              <a:t> zéro est importante parce qu'elle fait la distinction entre « ne pas déclarer de cas » et « ne pas déclarer. »  Il s'agit d'une caractéristique essentielle des systèmes de surveillance. La </a:t>
            </a:r>
            <a:r>
              <a:rPr lang="fr-FR" noProof="0" dirty="0">
                <a:latin typeface="Arial"/>
                <a:ea typeface="Arial"/>
                <a:cs typeface="Arial"/>
                <a:sym typeface="Arial"/>
              </a:rPr>
              <a:t>notification</a:t>
            </a:r>
            <a:r>
              <a:rPr lang="fr-FR" dirty="0">
                <a:latin typeface="Arial"/>
                <a:ea typeface="Arial"/>
                <a:cs typeface="Arial"/>
                <a:sym typeface="Arial"/>
              </a:rPr>
              <a:t> zéro reflète l'absence de cas observés. </a:t>
            </a:r>
            <a:endParaRPr lang="fr-FR" noProof="0" dirty="0"/>
          </a:p>
          <a:p>
            <a:pPr marL="177845" indent="-98803">
              <a:lnSpc>
                <a:spcPct val="115000"/>
              </a:lnSpc>
              <a:spcBef>
                <a:spcPts val="1245"/>
              </a:spcBef>
              <a:buClr>
                <a:schemeClr val="dk1"/>
              </a:buClr>
              <a:buSzPts val="1200"/>
            </a:pPr>
            <a:endParaRPr lang="fr-FR" b="1" i="1" dirty="0">
              <a:latin typeface="Arial"/>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u="sng" dirty="0">
                <a:latin typeface="Arial"/>
                <a:ea typeface="Arial"/>
                <a:cs typeface="Arial"/>
                <a:sym typeface="Arial"/>
              </a:rPr>
              <a:t>Demandez</a:t>
            </a:r>
            <a:r>
              <a:rPr lang="fr-FR" dirty="0">
                <a:latin typeface="Arial"/>
                <a:ea typeface="Arial"/>
                <a:cs typeface="Arial"/>
                <a:sym typeface="Arial"/>
              </a:rPr>
              <a:t> : Que signifie une case vide dans un rapport de surveillance ? Cela signifie-t-il qu'il n'y a pas eu de cas ou qu'un rapport n'est pas disponible pour cette maladie ?  </a:t>
            </a:r>
            <a:r>
              <a:rPr lang="fr-FR" b="1" i="1" dirty="0">
                <a:latin typeface="Arial"/>
                <a:ea typeface="Arial"/>
                <a:cs typeface="Arial"/>
                <a:sym typeface="Arial"/>
              </a:rPr>
              <a:t>Réponse : </a:t>
            </a:r>
            <a:r>
              <a:rPr lang="fr-FR" i="1" dirty="0">
                <a:latin typeface="Arial"/>
                <a:ea typeface="Arial"/>
                <a:cs typeface="Arial"/>
                <a:sym typeface="Arial"/>
              </a:rPr>
              <a:t>Personne ne le sait ! Il n'y a pas de raison précise de laisser une case vide sur un formulaire de </a:t>
            </a:r>
            <a:r>
              <a:rPr lang="fr-FR" i="1" noProof="0" dirty="0">
                <a:latin typeface="Arial"/>
                <a:ea typeface="Arial"/>
                <a:cs typeface="Arial"/>
                <a:sym typeface="Arial"/>
              </a:rPr>
              <a:t>notification</a:t>
            </a:r>
            <a:r>
              <a:rPr lang="fr-FR" i="1" dirty="0">
                <a:latin typeface="Arial"/>
                <a:ea typeface="Arial"/>
                <a:cs typeface="Arial"/>
                <a:sym typeface="Arial"/>
              </a:rPr>
              <a:t>. Il est très important d'inscrire un « 0 » sur le formulaire de </a:t>
            </a:r>
            <a:r>
              <a:rPr lang="fr-FR" i="1" noProof="0" dirty="0">
                <a:latin typeface="Arial"/>
                <a:ea typeface="Arial"/>
                <a:cs typeface="Arial"/>
                <a:sym typeface="Arial"/>
              </a:rPr>
              <a:t>notification</a:t>
            </a:r>
            <a:r>
              <a:rPr lang="fr-FR" i="1" dirty="0">
                <a:latin typeface="Arial"/>
                <a:ea typeface="Arial"/>
                <a:cs typeface="Arial"/>
                <a:sym typeface="Arial"/>
              </a:rPr>
              <a:t> si aucun cas de cette maladie n'a été identifié au cours de la période couverte par le rapport.</a:t>
            </a:r>
            <a:endParaRPr lang="fr-FR" b="1" i="1" dirty="0">
              <a:solidFill>
                <a:srgbClr val="00953A"/>
              </a:solidFill>
              <a:latin typeface="Arial"/>
              <a:ea typeface="Arial"/>
              <a:cs typeface="Arial"/>
              <a:sym typeface="Arial"/>
            </a:endParaRPr>
          </a:p>
          <a:p>
            <a:pPr marL="177845" indent="-98803">
              <a:lnSpc>
                <a:spcPct val="115000"/>
              </a:lnSpc>
              <a:spcBef>
                <a:spcPts val="1245"/>
              </a:spcBef>
              <a:buClr>
                <a:schemeClr val="dk1"/>
              </a:buClr>
              <a:buSzPts val="1200"/>
            </a:pPr>
            <a:endParaRPr lang="fr-FR" dirty="0">
              <a:latin typeface="Arial"/>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u="sng" dirty="0">
                <a:latin typeface="Arial"/>
                <a:ea typeface="Arial"/>
                <a:cs typeface="Arial"/>
                <a:sym typeface="Arial"/>
              </a:rPr>
              <a:t>Demandez</a:t>
            </a:r>
            <a:r>
              <a:rPr lang="fr-FR" dirty="0">
                <a:latin typeface="Arial"/>
                <a:ea typeface="Arial"/>
                <a:cs typeface="Arial"/>
                <a:sym typeface="Arial"/>
              </a:rPr>
              <a:t> : Que représente le zéro dans un rapport de surveillance ? </a:t>
            </a:r>
            <a:r>
              <a:rPr lang="fr-FR" b="1" i="1" dirty="0">
                <a:latin typeface="Arial"/>
                <a:ea typeface="Arial"/>
                <a:cs typeface="Arial"/>
                <a:sym typeface="Arial"/>
              </a:rPr>
              <a:t>Réponse :</a:t>
            </a:r>
            <a:r>
              <a:rPr lang="fr-FR" i="1" dirty="0">
                <a:latin typeface="Arial"/>
                <a:ea typeface="Arial"/>
                <a:cs typeface="Arial"/>
                <a:sym typeface="Arial"/>
              </a:rPr>
              <a:t> Les données sont complètes et aucun cas n'a été signalé pour une maladie donnée.</a:t>
            </a:r>
            <a:endParaRPr lang="fr-FR" b="0" i="1" noProof="0" dirty="0">
              <a:latin typeface="Arial"/>
              <a:ea typeface="Arial"/>
              <a:cs typeface="Arial"/>
              <a:sym typeface="Arial"/>
            </a:endParaRPr>
          </a:p>
          <a:p>
            <a:pPr marL="177845" indent="-98803">
              <a:lnSpc>
                <a:spcPct val="115000"/>
              </a:lnSpc>
              <a:spcBef>
                <a:spcPts val="1245"/>
              </a:spcBef>
              <a:buClr>
                <a:schemeClr val="dk1"/>
              </a:buClr>
              <a:buSzPts val="1200"/>
            </a:pPr>
            <a:endParaRPr lang="fr-FR" dirty="0">
              <a:latin typeface="Arial"/>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u="sng" dirty="0">
                <a:latin typeface="Arial"/>
                <a:ea typeface="Arial"/>
                <a:cs typeface="Arial"/>
                <a:sym typeface="Arial"/>
              </a:rPr>
              <a:t>Demandez</a:t>
            </a:r>
            <a:r>
              <a:rPr lang="fr-FR" dirty="0">
                <a:latin typeface="Arial"/>
                <a:ea typeface="Arial"/>
                <a:cs typeface="Arial"/>
                <a:sym typeface="Arial"/>
              </a:rPr>
              <a:t> : Les districts communiquent-ils normalement toutes les données relatives à chaque maladie jusqu'au niveau supérieur ? </a:t>
            </a:r>
            <a:r>
              <a:rPr lang="fr-FR" b="1" i="1" dirty="0">
                <a:latin typeface="Arial"/>
                <a:ea typeface="Arial"/>
                <a:cs typeface="Arial"/>
                <a:sym typeface="Arial"/>
              </a:rPr>
              <a:t>Réponse : </a:t>
            </a:r>
            <a:r>
              <a:rPr lang="fr-FR" i="1" dirty="0">
                <a:latin typeface="Arial"/>
                <a:ea typeface="Arial"/>
                <a:cs typeface="Arial"/>
                <a:sym typeface="Arial"/>
              </a:rPr>
              <a:t>Non. Les données relatives à certaines maladies notifiées par les établissements de santé sont agrégées, et seul le nombre total de cas (par exemple : diarrhée aqueuse) est notifié à l'échelon supérieur.  Pour les maladies hautement prioritaires telles que la poliomyélite aiguë ou la fièvre hémorragique virale présumée, un rapport de cas contenant des informations détaillées peut être transmis immédiatement du district au niveau supérieur et/ou au niveau national.</a:t>
            </a:r>
            <a:endParaRPr lang="fr-FR" b="0" i="1" noProof="0" dirty="0">
              <a:latin typeface="Arial"/>
              <a:ea typeface="Arial"/>
              <a:cs typeface="Arial"/>
              <a:sym typeface="Arial"/>
            </a:endParaRPr>
          </a:p>
          <a:p>
            <a:pPr marL="177845" indent="-98803">
              <a:lnSpc>
                <a:spcPct val="115000"/>
              </a:lnSpc>
              <a:spcBef>
                <a:spcPts val="1245"/>
              </a:spcBef>
              <a:buClr>
                <a:schemeClr val="dk1"/>
              </a:buClr>
              <a:buSzPts val="1200"/>
            </a:pPr>
            <a:endParaRPr lang="fr-FR" b="1" i="1" dirty="0">
              <a:latin typeface="Arial"/>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u="sng" dirty="0">
                <a:latin typeface="Arial"/>
                <a:ea typeface="Arial"/>
                <a:cs typeface="Arial"/>
                <a:sym typeface="Arial"/>
              </a:rPr>
              <a:t>Résumez la discussion en disant</a:t>
            </a:r>
            <a:r>
              <a:rPr lang="fr-FR" b="1" dirty="0">
                <a:latin typeface="Arial"/>
                <a:ea typeface="Arial"/>
                <a:cs typeface="Arial"/>
                <a:sym typeface="Arial"/>
              </a:rPr>
              <a:t> </a:t>
            </a:r>
            <a:r>
              <a:rPr lang="fr-FR" dirty="0">
                <a:latin typeface="Arial"/>
                <a:ea typeface="Arial"/>
                <a:cs typeface="Arial"/>
                <a:sym typeface="Arial"/>
              </a:rPr>
              <a:t>: Le fait de soumettre un « 0 » pour chaque maladie à déclaration obligatoire lorsqu'aucun cas n'a été détecté au cours de la semaine indique au personnel du niveau supérieur qu'un rapport complet a été déposé. La mention « 0 » est particulièrement importante pour les maladies en cours d'éradication, comme la poliomyélite, ou pour les événements importants, comme la mortalité maternelle. En cas de blanc, le responsable de la surveillance de la santé publique du district doit immédiatement contacter le site de </a:t>
            </a:r>
            <a:r>
              <a:rPr lang="fr-FR" noProof="0" dirty="0">
                <a:latin typeface="Arial"/>
                <a:ea typeface="Arial"/>
                <a:cs typeface="Arial"/>
                <a:sym typeface="Arial"/>
              </a:rPr>
              <a:t>notification </a:t>
            </a:r>
            <a:r>
              <a:rPr lang="fr-FR" dirty="0">
                <a:latin typeface="Arial"/>
                <a:ea typeface="Arial"/>
                <a:cs typeface="Arial"/>
                <a:sym typeface="Arial"/>
              </a:rPr>
              <a:t>pour confirmer qu'il n'y a pas eu de cas, qu'il ne sait pas ou qu'il y a eu un autre problème.  L'absence de </a:t>
            </a:r>
            <a:r>
              <a:rPr lang="fr-FR" noProof="0" dirty="0">
                <a:latin typeface="Arial"/>
                <a:ea typeface="Arial"/>
                <a:cs typeface="Arial"/>
                <a:sym typeface="Arial"/>
              </a:rPr>
              <a:t>notificatio</a:t>
            </a:r>
            <a:r>
              <a:rPr lang="fr-FR" dirty="0">
                <a:latin typeface="Arial"/>
                <a:ea typeface="Arial"/>
                <a:cs typeface="Arial"/>
                <a:sym typeface="Arial"/>
              </a:rPr>
              <a:t>n est contrôlée tout au long de l'année et sert de référence pour les performances du système de surveillance.</a:t>
            </a:r>
            <a:endParaRPr lang="fr-FR" noProof="0" dirty="0"/>
          </a:p>
          <a:p>
            <a:pPr marL="177845" indent="-98803">
              <a:lnSpc>
                <a:spcPct val="115000"/>
              </a:lnSpc>
              <a:spcBef>
                <a:spcPts val="1245"/>
              </a:spcBef>
              <a:buClr>
                <a:schemeClr val="dk1"/>
              </a:buClr>
              <a:buSzPts val="1200"/>
            </a:pPr>
            <a:endParaRPr dirty="0">
              <a:latin typeface="Arial"/>
              <a:ea typeface="Arial"/>
              <a:cs typeface="Arial"/>
              <a:sym typeface="Arial"/>
            </a:endParaRPr>
          </a:p>
          <a:p>
            <a:pPr marL="474254" indent="-474254">
              <a:lnSpc>
                <a:spcPct val="115000"/>
              </a:lnSpc>
              <a:spcBef>
                <a:spcPts val="1245"/>
              </a:spcBef>
            </a:pPr>
            <a:endParaRPr b="1" dirty="0">
              <a:latin typeface="Arial"/>
              <a:ea typeface="Arial"/>
              <a:cs typeface="Arial"/>
              <a:sym typeface="Arial"/>
            </a:endParaRPr>
          </a:p>
          <a:p>
            <a:pPr marL="0" indent="0">
              <a:spcBef>
                <a:spcPts val="1245"/>
              </a:spcBef>
            </a:pPr>
            <a:endParaRPr dirty="0"/>
          </a:p>
        </p:txBody>
      </p:sp>
      <p:sp>
        <p:nvSpPr>
          <p:cNvPr id="459" name="Google Shape;459;p22: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p23: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5" name="Google Shape;465;p23: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r>
              <a:rPr lang="fr-FR" b="1" dirty="0">
                <a:solidFill>
                  <a:schemeClr val="tx1"/>
                </a:solidFill>
                <a:latin typeface="Arial"/>
                <a:ea typeface="Arial"/>
                <a:cs typeface="Arial"/>
                <a:sym typeface="Arial"/>
              </a:rPr>
              <a:t>Notes de l'instructeur :</a:t>
            </a:r>
            <a:endParaRPr lang="fr-FR" noProof="0" dirty="0">
              <a:solidFill>
                <a:schemeClr val="tx1"/>
              </a:solidFill>
            </a:endParaRPr>
          </a:p>
          <a:p>
            <a:pPr marL="0" indent="0">
              <a:spcBef>
                <a:spcPts val="1867"/>
              </a:spcBef>
            </a:pPr>
            <a:endParaRPr lang="fr-FR" b="1" dirty="0">
              <a:solidFill>
                <a:schemeClr val="tx1"/>
              </a:solidFill>
              <a:latin typeface="Arial"/>
              <a:ea typeface="Arial"/>
              <a:cs typeface="Arial"/>
              <a:sym typeface="Arial"/>
            </a:endParaRPr>
          </a:p>
          <a:p>
            <a:pPr marL="177845" indent="-177845">
              <a:lnSpc>
                <a:spcPct val="115000"/>
              </a:lnSpc>
              <a:spcBef>
                <a:spcPts val="622"/>
              </a:spcBef>
              <a:buClrTx/>
              <a:buSzPts val="1200"/>
              <a:buFont typeface="Noto Sans Symbols"/>
              <a:buChar char="▪"/>
            </a:pPr>
            <a:r>
              <a:rPr lang="fr-FR" b="1" u="sng" dirty="0">
                <a:solidFill>
                  <a:schemeClr val="tx1"/>
                </a:solidFill>
                <a:latin typeface="Arial"/>
                <a:ea typeface="Arial"/>
                <a:cs typeface="Arial"/>
                <a:sym typeface="Arial"/>
              </a:rPr>
              <a:t>Dites</a:t>
            </a:r>
            <a:r>
              <a:rPr lang="fr-FR" b="1" dirty="0">
                <a:solidFill>
                  <a:schemeClr val="tx1"/>
                </a:solidFill>
                <a:latin typeface="Arial"/>
                <a:ea typeface="Arial"/>
                <a:cs typeface="Arial"/>
                <a:sym typeface="Arial"/>
              </a:rPr>
              <a:t> </a:t>
            </a:r>
            <a:r>
              <a:rPr lang="fr-FR" dirty="0">
                <a:solidFill>
                  <a:schemeClr val="tx1"/>
                </a:solidFill>
                <a:latin typeface="Arial"/>
                <a:ea typeface="Arial"/>
                <a:cs typeface="Arial"/>
                <a:sym typeface="Arial"/>
              </a:rPr>
              <a:t>: Voici le formulaire de rapport que nous avons vu plus tôt.</a:t>
            </a:r>
            <a:endParaRPr lang="fr-FR" noProof="0" dirty="0">
              <a:solidFill>
                <a:schemeClr val="tx1"/>
              </a:solidFill>
            </a:endParaRPr>
          </a:p>
          <a:p>
            <a:pPr marL="177845" indent="-98803">
              <a:lnSpc>
                <a:spcPct val="115000"/>
              </a:lnSpc>
              <a:spcBef>
                <a:spcPts val="1245"/>
              </a:spcBef>
              <a:buClr>
                <a:schemeClr val="dk1"/>
              </a:buClr>
              <a:buSzPts val="1200"/>
            </a:pPr>
            <a:endParaRPr lang="fr-FR" b="1" dirty="0">
              <a:solidFill>
                <a:schemeClr val="tx1"/>
              </a:solidFill>
              <a:latin typeface="Arial"/>
              <a:ea typeface="Arial"/>
              <a:cs typeface="Arial"/>
              <a:sym typeface="Arial"/>
            </a:endParaRPr>
          </a:p>
          <a:p>
            <a:pPr marL="177845" indent="-177845" defTabSz="948507">
              <a:lnSpc>
                <a:spcPct val="115000"/>
              </a:lnSpc>
              <a:spcBef>
                <a:spcPts val="1245"/>
              </a:spcBef>
              <a:buClr>
                <a:schemeClr val="dk1"/>
              </a:buClr>
              <a:buSzPts val="1200"/>
              <a:buFont typeface="Noto Sans Symbols"/>
              <a:buChar char="▪"/>
              <a:defRPr/>
            </a:pPr>
            <a:r>
              <a:rPr lang="fr-FR" b="1" u="sng" dirty="0">
                <a:solidFill>
                  <a:schemeClr val="tx1"/>
                </a:solidFill>
                <a:latin typeface="Arial"/>
                <a:ea typeface="Arial"/>
                <a:cs typeface="Arial"/>
                <a:sym typeface="Arial"/>
              </a:rPr>
              <a:t>Demandez</a:t>
            </a:r>
            <a:r>
              <a:rPr lang="fr-FR" dirty="0">
                <a:solidFill>
                  <a:schemeClr val="tx1"/>
                </a:solidFill>
                <a:latin typeface="Arial"/>
                <a:ea typeface="Arial"/>
                <a:cs typeface="Arial"/>
                <a:sym typeface="Arial"/>
              </a:rPr>
              <a:t> à des volontaires de partager leurs idées à savoir s'il s'agit d'un rapport </a:t>
            </a:r>
            <a:r>
              <a:rPr lang="fr-FR" i="1" dirty="0">
                <a:solidFill>
                  <a:schemeClr val="tx1"/>
                </a:solidFill>
                <a:latin typeface="Arial"/>
                <a:ea typeface="Arial"/>
                <a:cs typeface="Arial"/>
                <a:sym typeface="Arial"/>
              </a:rPr>
              <a:t>agrégé</a:t>
            </a:r>
            <a:r>
              <a:rPr lang="fr-FR" dirty="0">
                <a:solidFill>
                  <a:schemeClr val="tx1"/>
                </a:solidFill>
                <a:latin typeface="Arial"/>
                <a:ea typeface="Arial"/>
                <a:cs typeface="Arial"/>
                <a:sym typeface="Arial"/>
              </a:rPr>
              <a:t> ou d'un rapport par cas. </a:t>
            </a:r>
            <a:endParaRPr lang="fr-FR" noProof="0" dirty="0">
              <a:solidFill>
                <a:schemeClr val="tx1"/>
              </a:solidFill>
            </a:endParaRPr>
          </a:p>
          <a:p>
            <a:pPr marL="177845" indent="-98803">
              <a:lnSpc>
                <a:spcPct val="115000"/>
              </a:lnSpc>
              <a:spcBef>
                <a:spcPts val="1245"/>
              </a:spcBef>
              <a:buClr>
                <a:schemeClr val="dk1"/>
              </a:buClr>
              <a:buSzPts val="1200"/>
            </a:pPr>
            <a:endParaRPr lang="fr-FR" b="1" i="1" dirty="0">
              <a:solidFill>
                <a:schemeClr val="tx1"/>
              </a:solidFill>
              <a:latin typeface="Arial"/>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u="sng" noProof="0" dirty="0">
                <a:solidFill>
                  <a:schemeClr val="tx1"/>
                </a:solidFill>
                <a:latin typeface="Arial"/>
                <a:ea typeface="Arial"/>
                <a:cs typeface="Arial"/>
                <a:sym typeface="Arial"/>
              </a:rPr>
              <a:t>Remerciez </a:t>
            </a:r>
            <a:r>
              <a:rPr lang="fr-FR" b="0" u="none" noProof="0" dirty="0">
                <a:solidFill>
                  <a:schemeClr val="tx1"/>
                </a:solidFill>
                <a:latin typeface="Arial"/>
                <a:ea typeface="Arial"/>
                <a:cs typeface="Arial"/>
                <a:sym typeface="Arial"/>
              </a:rPr>
              <a:t> les participants pour leurs réponses.</a:t>
            </a:r>
            <a:r>
              <a:rPr lang="fr-FR" dirty="0">
                <a:solidFill>
                  <a:schemeClr val="tx1"/>
                </a:solidFill>
                <a:latin typeface="Arial"/>
                <a:ea typeface="Arial"/>
                <a:cs typeface="Arial"/>
                <a:sym typeface="Arial"/>
              </a:rPr>
              <a:t> </a:t>
            </a:r>
            <a:r>
              <a:rPr lang="fr-FR" b="1" i="1" dirty="0">
                <a:solidFill>
                  <a:schemeClr val="tx1"/>
                </a:solidFill>
                <a:latin typeface="Arial"/>
                <a:ea typeface="Arial"/>
                <a:cs typeface="Arial"/>
                <a:sym typeface="Arial"/>
              </a:rPr>
              <a:t>Réponse :</a:t>
            </a:r>
            <a:r>
              <a:rPr lang="fr-FR" i="1" dirty="0">
                <a:solidFill>
                  <a:schemeClr val="tx1"/>
                </a:solidFill>
                <a:latin typeface="Arial"/>
                <a:ea typeface="Arial"/>
                <a:cs typeface="Arial"/>
                <a:sym typeface="Arial"/>
              </a:rPr>
              <a:t>  Rapport agrégé</a:t>
            </a:r>
            <a:endParaRPr lang="fr-FR" dirty="0">
              <a:solidFill>
                <a:schemeClr val="tx1"/>
              </a:solidFill>
              <a:latin typeface="Arial"/>
              <a:ea typeface="Arial"/>
              <a:cs typeface="Arial"/>
              <a:sym typeface="Arial"/>
            </a:endParaRPr>
          </a:p>
          <a:p>
            <a:pPr marL="177845" indent="-98803">
              <a:lnSpc>
                <a:spcPct val="115000"/>
              </a:lnSpc>
              <a:spcBef>
                <a:spcPts val="1245"/>
              </a:spcBef>
              <a:buClr>
                <a:schemeClr val="dk1"/>
              </a:buClr>
              <a:buSzPts val="1200"/>
            </a:pPr>
            <a:endParaRPr lang="fr-FR" dirty="0">
              <a:solidFill>
                <a:schemeClr val="tx1"/>
              </a:solidFill>
              <a:latin typeface="Arial"/>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u="sng" dirty="0">
                <a:solidFill>
                  <a:schemeClr val="tx1"/>
                </a:solidFill>
                <a:latin typeface="Arial"/>
                <a:ea typeface="Arial"/>
                <a:cs typeface="Arial"/>
                <a:sym typeface="Arial"/>
              </a:rPr>
              <a:t>Demandez</a:t>
            </a:r>
            <a:r>
              <a:rPr lang="fr-FR" b="1" dirty="0">
                <a:solidFill>
                  <a:schemeClr val="tx1"/>
                </a:solidFill>
                <a:latin typeface="Arial"/>
                <a:ea typeface="Arial"/>
                <a:cs typeface="Arial"/>
                <a:sym typeface="Arial"/>
              </a:rPr>
              <a:t> : </a:t>
            </a:r>
            <a:r>
              <a:rPr lang="fr-FR" dirty="0">
                <a:solidFill>
                  <a:schemeClr val="tx1"/>
                </a:solidFill>
                <a:latin typeface="Arial"/>
                <a:ea typeface="Arial"/>
                <a:cs typeface="Arial"/>
                <a:sym typeface="Arial"/>
              </a:rPr>
              <a:t>Si aucun cas d'anthrax n'a été observé au cours de la période de déclaration, comment rempliriez-vous le formulaire de déclaration ?</a:t>
            </a:r>
            <a:endParaRPr lang="fr-FR" noProof="0" dirty="0">
              <a:solidFill>
                <a:schemeClr val="tx1"/>
              </a:solidFill>
            </a:endParaRPr>
          </a:p>
          <a:p>
            <a:pPr marL="177845" indent="-98803">
              <a:lnSpc>
                <a:spcPct val="115000"/>
              </a:lnSpc>
              <a:spcBef>
                <a:spcPts val="1245"/>
              </a:spcBef>
              <a:buClr>
                <a:schemeClr val="dk1"/>
              </a:buClr>
              <a:buSzPts val="1200"/>
            </a:pPr>
            <a:endParaRPr lang="fr-FR" dirty="0">
              <a:solidFill>
                <a:schemeClr val="tx1"/>
              </a:solidFill>
              <a:latin typeface="Arial"/>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u="sng" dirty="0">
                <a:solidFill>
                  <a:schemeClr val="tx1"/>
                </a:solidFill>
                <a:latin typeface="Arial"/>
                <a:ea typeface="Arial"/>
                <a:cs typeface="Arial"/>
                <a:sym typeface="Arial"/>
              </a:rPr>
              <a:t>Faites</a:t>
            </a:r>
            <a:r>
              <a:rPr lang="fr-FR" b="1" dirty="0">
                <a:solidFill>
                  <a:schemeClr val="tx1"/>
                </a:solidFill>
                <a:latin typeface="Arial"/>
                <a:ea typeface="Arial"/>
                <a:cs typeface="Arial"/>
                <a:sym typeface="Arial"/>
              </a:rPr>
              <a:t> </a:t>
            </a:r>
            <a:r>
              <a:rPr lang="fr-FR" dirty="0">
                <a:solidFill>
                  <a:schemeClr val="tx1"/>
                </a:solidFill>
                <a:latin typeface="Arial"/>
                <a:ea typeface="Arial"/>
                <a:cs typeface="Arial"/>
                <a:sym typeface="Arial"/>
              </a:rPr>
              <a:t>une pause pour permettre aux participants de traiter la question et/ou la réponse. </a:t>
            </a:r>
            <a:r>
              <a:rPr lang="fr-FR" b="1" dirty="0">
                <a:solidFill>
                  <a:schemeClr val="tx1"/>
                </a:solidFill>
                <a:latin typeface="Arial"/>
                <a:ea typeface="Arial"/>
                <a:cs typeface="Arial"/>
                <a:sym typeface="Arial"/>
              </a:rPr>
              <a:t>&lt;</a:t>
            </a:r>
            <a:r>
              <a:rPr lang="fr-FR" b="1" i="1" dirty="0">
                <a:solidFill>
                  <a:schemeClr val="tx1"/>
                </a:solidFill>
                <a:latin typeface="Arial"/>
                <a:ea typeface="Arial"/>
                <a:cs typeface="Arial"/>
                <a:sym typeface="Arial"/>
              </a:rPr>
              <a:t>CLIQUER</a:t>
            </a:r>
            <a:r>
              <a:rPr lang="fr-FR" b="1" dirty="0">
                <a:solidFill>
                  <a:schemeClr val="tx1"/>
                </a:solidFill>
                <a:latin typeface="Arial"/>
                <a:ea typeface="Arial"/>
                <a:cs typeface="Arial"/>
                <a:sym typeface="Arial"/>
              </a:rPr>
              <a:t> x3&gt; </a:t>
            </a:r>
            <a:r>
              <a:rPr lang="fr-FR" dirty="0">
                <a:solidFill>
                  <a:schemeClr val="tx1"/>
                </a:solidFill>
                <a:latin typeface="Arial"/>
                <a:ea typeface="Arial"/>
                <a:cs typeface="Arial"/>
                <a:sym typeface="Arial"/>
              </a:rPr>
              <a:t>pour afficher. </a:t>
            </a:r>
            <a:r>
              <a:rPr lang="fr-FR" b="1" i="1" dirty="0">
                <a:solidFill>
                  <a:schemeClr val="tx1"/>
                </a:solidFill>
                <a:latin typeface="Arial"/>
                <a:ea typeface="Arial"/>
                <a:cs typeface="Arial"/>
                <a:sym typeface="Arial"/>
              </a:rPr>
              <a:t>Réponse : </a:t>
            </a:r>
            <a:r>
              <a:rPr lang="fr-FR" dirty="0">
                <a:solidFill>
                  <a:schemeClr val="tx1"/>
                </a:solidFill>
                <a:latin typeface="Arial"/>
                <a:ea typeface="Arial"/>
                <a:cs typeface="Arial"/>
                <a:sym typeface="Arial"/>
              </a:rPr>
              <a:t>(</a:t>
            </a:r>
            <a:r>
              <a:rPr lang="fr-FR" i="1" dirty="0">
                <a:solidFill>
                  <a:schemeClr val="tx1"/>
                </a:solidFill>
                <a:latin typeface="Arial"/>
                <a:ea typeface="Arial"/>
                <a:cs typeface="Arial"/>
                <a:sym typeface="Arial"/>
              </a:rPr>
              <a:t>i.e., les zéros pour les cas d'anthrax, les décès et les cas confirmés en laboratoire</a:t>
            </a:r>
            <a:r>
              <a:rPr lang="fr-FR" dirty="0">
                <a:solidFill>
                  <a:schemeClr val="tx1"/>
                </a:solidFill>
                <a:latin typeface="Arial"/>
                <a:ea typeface="Arial"/>
                <a:cs typeface="Arial"/>
                <a:sym typeface="Arial"/>
              </a:rPr>
              <a:t>).</a:t>
            </a:r>
            <a:endParaRPr lang="fr-FR" noProof="0" dirty="0">
              <a:solidFill>
                <a:schemeClr val="tx1"/>
              </a:solidFill>
            </a:endParaRPr>
          </a:p>
          <a:p>
            <a:pPr marL="0" indent="0">
              <a:spcBef>
                <a:spcPts val="1245"/>
              </a:spcBef>
            </a:pPr>
            <a:endParaRPr dirty="0"/>
          </a:p>
        </p:txBody>
      </p:sp>
      <p:sp>
        <p:nvSpPr>
          <p:cNvPr id="466" name="Google Shape;466;p23: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p24: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6" name="Google Shape;476;p24: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buClr>
                <a:schemeClr val="dk1"/>
              </a:buClr>
              <a:buSzPts val="1200"/>
            </a:pPr>
            <a:r>
              <a:rPr lang="fr-FR" b="1" dirty="0">
                <a:latin typeface="Arial"/>
                <a:ea typeface="Arial"/>
                <a:cs typeface="Arial"/>
                <a:sym typeface="Arial"/>
              </a:rPr>
              <a:t>Notes de l'instructeur :</a:t>
            </a:r>
            <a:endParaRPr lang="fr-FR" noProof="0" dirty="0"/>
          </a:p>
          <a:p>
            <a:pPr marL="0" indent="0"/>
            <a:endParaRPr lang="fr-FR" dirty="0">
              <a:latin typeface="Arial"/>
              <a:ea typeface="Arial"/>
              <a:cs typeface="Arial"/>
              <a:sym typeface="Arial"/>
            </a:endParaRPr>
          </a:p>
          <a:p>
            <a:pPr marL="177845" indent="-177845">
              <a:buClr>
                <a:schemeClr val="dk1"/>
              </a:buClr>
              <a:buSzPts val="1200"/>
              <a:buFont typeface="Noto Sans Symbols"/>
              <a:buChar char="▪"/>
            </a:pPr>
            <a:r>
              <a:rPr lang="fr-FR" b="1" u="sng" dirty="0">
                <a:latin typeface="Arial"/>
                <a:ea typeface="Arial"/>
                <a:cs typeface="Arial"/>
                <a:sym typeface="Arial"/>
              </a:rPr>
              <a:t>Demandez</a:t>
            </a:r>
            <a:r>
              <a:rPr lang="fr-FR" b="1" dirty="0">
                <a:latin typeface="Arial"/>
                <a:ea typeface="Arial"/>
                <a:cs typeface="Arial"/>
                <a:sym typeface="Arial"/>
              </a:rPr>
              <a:t> </a:t>
            </a:r>
            <a:r>
              <a:rPr lang="fr-FR" dirty="0">
                <a:latin typeface="Arial"/>
                <a:ea typeface="Arial"/>
                <a:cs typeface="Arial"/>
                <a:sym typeface="Arial"/>
              </a:rPr>
              <a:t>aux participants de se reporter à leur « Livre d'exercices du participant » pour l'exercice intitulé « Pratiques en matière de déclaration des maladies ».</a:t>
            </a:r>
          </a:p>
          <a:p>
            <a:pPr marL="0" indent="0">
              <a:buClr>
                <a:schemeClr val="dk1"/>
              </a:buClr>
              <a:buSzPts val="1200"/>
            </a:pPr>
            <a:endParaRPr lang="fr-FR" dirty="0">
              <a:solidFill>
                <a:srgbClr val="000000"/>
              </a:solidFill>
              <a:latin typeface="Arial"/>
              <a:ea typeface="Arial"/>
              <a:cs typeface="Arial"/>
              <a:sym typeface="Arial"/>
            </a:endParaRPr>
          </a:p>
          <a:p>
            <a:pPr marL="177845" indent="-177845">
              <a:lnSpc>
                <a:spcPct val="115000"/>
              </a:lnSpc>
              <a:spcBef>
                <a:spcPts val="1245"/>
              </a:spcBef>
              <a:buSzPts val="1200"/>
              <a:buFont typeface="Noto Sans Symbols"/>
              <a:buChar char="❖"/>
            </a:pPr>
            <a:r>
              <a:rPr lang="fr-FR" b="1" i="1" dirty="0">
                <a:solidFill>
                  <a:srgbClr val="000000"/>
                </a:solidFill>
                <a:latin typeface="Arial"/>
                <a:ea typeface="Arial"/>
                <a:cs typeface="Arial"/>
                <a:sym typeface="Arial"/>
              </a:rPr>
              <a:t>Vous pouvez conserver les mêmes groupes multisectoriels de la leçon précédente. Durée totale de l'exercice : 45 minutes</a:t>
            </a:r>
            <a:endParaRPr lang="fr-FR" noProof="0" dirty="0"/>
          </a:p>
          <a:p>
            <a:pPr marL="0" indent="0">
              <a:lnSpc>
                <a:spcPct val="115000"/>
              </a:lnSpc>
              <a:spcBef>
                <a:spcPts val="1245"/>
              </a:spcBef>
              <a:buClr>
                <a:schemeClr val="dk1"/>
              </a:buClr>
              <a:buSzPts val="1200"/>
            </a:pPr>
            <a:endParaRPr b="1" dirty="0">
              <a:solidFill>
                <a:srgbClr val="000000"/>
              </a:solidFill>
            </a:endParaRPr>
          </a:p>
        </p:txBody>
      </p:sp>
      <p:sp>
        <p:nvSpPr>
          <p:cNvPr id="477" name="Google Shape;477;p24: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0"/>
        <p:cNvGrpSpPr/>
        <p:nvPr/>
      </p:nvGrpSpPr>
      <p:grpSpPr>
        <a:xfrm>
          <a:off x="0" y="0"/>
          <a:ext cx="0" cy="0"/>
          <a:chOff x="0" y="0"/>
          <a:chExt cx="0" cy="0"/>
        </a:xfrm>
      </p:grpSpPr>
      <p:sp>
        <p:nvSpPr>
          <p:cNvPr id="481" name="Google Shape;481;p25: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2" name="Google Shape;482;p25: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buClr>
                <a:schemeClr val="dk1"/>
              </a:buClr>
              <a:buSzPts val="1200"/>
            </a:pPr>
            <a:r>
              <a:rPr lang="fr-FR" b="1" dirty="0">
                <a:latin typeface="Arial"/>
                <a:ea typeface="Arial"/>
                <a:cs typeface="Arial"/>
                <a:sym typeface="Arial"/>
              </a:rPr>
              <a:t>Notes de l'instructeur :</a:t>
            </a:r>
            <a:endParaRPr lang="fr-FR" noProof="0" dirty="0"/>
          </a:p>
          <a:p>
            <a:pPr marL="0" indent="0">
              <a:lnSpc>
                <a:spcPct val="115000"/>
              </a:lnSpc>
              <a:spcBef>
                <a:spcPts val="1245"/>
              </a:spcBef>
              <a:buSzPts val="1800"/>
            </a:pPr>
            <a:endParaRPr lang="fr-FR" b="1" dirty="0">
              <a:solidFill>
                <a:srgbClr val="000000"/>
              </a:solidFill>
              <a:latin typeface="Arial"/>
              <a:ea typeface="Arial"/>
              <a:cs typeface="Arial"/>
              <a:sym typeface="Arial"/>
            </a:endParaRPr>
          </a:p>
          <a:p>
            <a:pPr marL="177845" indent="-177845">
              <a:lnSpc>
                <a:spcPct val="115000"/>
              </a:lnSpc>
              <a:spcBef>
                <a:spcPts val="1245"/>
              </a:spcBef>
              <a:buSzPct val="100000"/>
              <a:buFont typeface="Noto Sans Symbols"/>
              <a:buChar char="❖"/>
            </a:pPr>
            <a:r>
              <a:rPr lang="fr-FR" b="1" i="1" noProof="0" dirty="0">
                <a:solidFill>
                  <a:srgbClr val="000000"/>
                </a:solidFill>
                <a:latin typeface="Arial"/>
                <a:ea typeface="Arial"/>
                <a:cs typeface="Arial"/>
                <a:sym typeface="Arial"/>
              </a:rPr>
              <a:t>Exercice 1.02-1 Pratiques de déclaration des maladies (maladies humaines et animales)</a:t>
            </a:r>
          </a:p>
          <a:p>
            <a:pPr marL="177845" indent="-59282">
              <a:lnSpc>
                <a:spcPct val="114999"/>
              </a:lnSpc>
              <a:spcBef>
                <a:spcPts val="1245"/>
              </a:spcBef>
              <a:buSzPts val="1800"/>
            </a:pPr>
            <a:endParaRPr lang="fr-FR" b="1" i="1" noProof="0" dirty="0">
              <a:solidFill>
                <a:srgbClr val="000000"/>
              </a:solidFill>
              <a:latin typeface="Arial"/>
              <a:ea typeface="Arial"/>
              <a:cs typeface="Arial"/>
              <a:sym typeface="Arial"/>
            </a:endParaRPr>
          </a:p>
          <a:p>
            <a:pPr marL="177845" indent="-177845">
              <a:lnSpc>
                <a:spcPct val="114999"/>
              </a:lnSpc>
              <a:spcBef>
                <a:spcPts val="1245"/>
              </a:spcBef>
              <a:buSzPct val="100000"/>
              <a:buFont typeface="Noto Sans Symbols"/>
              <a:buChar char="❖"/>
            </a:pPr>
            <a:r>
              <a:rPr lang="fr-FR" b="1" i="1" noProof="0" dirty="0">
                <a:solidFill>
                  <a:srgbClr val="000000"/>
                </a:solidFill>
                <a:latin typeface="Arial"/>
                <a:ea typeface="Arial"/>
                <a:cs typeface="Arial"/>
                <a:sym typeface="Arial"/>
              </a:rPr>
              <a:t>Question </a:t>
            </a:r>
            <a:r>
              <a:rPr lang="fr-FR" b="1" i="1" dirty="0">
                <a:solidFill>
                  <a:srgbClr val="000000"/>
                </a:solidFill>
                <a:latin typeface="Arial"/>
                <a:ea typeface="Arial"/>
                <a:cs typeface="Arial"/>
                <a:sym typeface="Arial"/>
              </a:rPr>
              <a:t>1 </a:t>
            </a:r>
            <a:r>
              <a:rPr lang="fr-FR" b="1" i="1" noProof="0" dirty="0">
                <a:solidFill>
                  <a:srgbClr val="000000"/>
                </a:solidFill>
                <a:latin typeface="Arial"/>
                <a:ea typeface="Arial"/>
                <a:cs typeface="Arial"/>
                <a:sym typeface="Arial"/>
              </a:rPr>
              <a:t>- 3-4 groupes multisectoriels </a:t>
            </a:r>
            <a:r>
              <a:rPr lang="fr-FR" b="1" i="1" dirty="0">
                <a:solidFill>
                  <a:srgbClr val="000000"/>
                </a:solidFill>
                <a:latin typeface="Arial"/>
                <a:ea typeface="Arial"/>
                <a:cs typeface="Arial"/>
                <a:sym typeface="Arial"/>
              </a:rPr>
              <a:t>(10 minutes) </a:t>
            </a:r>
            <a:r>
              <a:rPr lang="fr-FR" b="1" i="1" noProof="0" dirty="0">
                <a:solidFill>
                  <a:srgbClr val="000000"/>
                </a:solidFill>
                <a:latin typeface="Arial"/>
                <a:ea typeface="Arial"/>
                <a:cs typeface="Arial"/>
                <a:sym typeface="Arial"/>
              </a:rPr>
              <a:t>: </a:t>
            </a:r>
            <a:endParaRPr lang="fr-FR" b="1" i="1" dirty="0">
              <a:solidFill>
                <a:srgbClr val="000000"/>
              </a:solidFill>
              <a:latin typeface="Arial"/>
              <a:ea typeface="Arial"/>
              <a:cs typeface="Arial"/>
              <a:sym typeface="Arial"/>
            </a:endParaRPr>
          </a:p>
          <a:p>
            <a:pPr marL="652099" lvl="1" indent="-177845">
              <a:lnSpc>
                <a:spcPct val="115000"/>
              </a:lnSpc>
              <a:spcBef>
                <a:spcPts val="1245"/>
              </a:spcBef>
              <a:buSzPct val="100000"/>
              <a:buFont typeface="Courier New"/>
              <a:buChar char="o"/>
            </a:pPr>
            <a:r>
              <a:rPr lang="fr-FR" b="1" i="1" dirty="0">
                <a:latin typeface="Arial"/>
                <a:ea typeface="Arial"/>
                <a:cs typeface="Arial"/>
                <a:sym typeface="Arial"/>
              </a:rPr>
              <a:t>Expliquer les instructions</a:t>
            </a:r>
            <a:r>
              <a:rPr lang="fr-FR" b="1" i="1" noProof="0" dirty="0">
                <a:latin typeface="Arial"/>
                <a:ea typeface="Arial"/>
                <a:cs typeface="Arial"/>
                <a:sym typeface="Arial"/>
              </a:rPr>
              <a:t>. </a:t>
            </a:r>
            <a:endParaRPr lang="fr-FR" noProof="0" dirty="0"/>
          </a:p>
          <a:p>
            <a:pPr marL="652099" lvl="1" indent="-177845">
              <a:lnSpc>
                <a:spcPct val="115000"/>
              </a:lnSpc>
              <a:spcBef>
                <a:spcPts val="1245"/>
              </a:spcBef>
              <a:buSzPct val="100000"/>
              <a:buFont typeface="Courier New"/>
              <a:buChar char="o"/>
            </a:pPr>
            <a:r>
              <a:rPr lang="fr-FR" b="1" i="1" dirty="0">
                <a:solidFill>
                  <a:srgbClr val="000000"/>
                </a:solidFill>
                <a:latin typeface="Arial"/>
                <a:ea typeface="Arial"/>
                <a:cs typeface="Arial"/>
                <a:sym typeface="Arial"/>
              </a:rPr>
              <a:t>Demandez à chaque groupe de remplir le tableau. Les participants peuvent ajouter des maladies fréquemment présentes dans leur district ou région</a:t>
            </a:r>
            <a:r>
              <a:rPr lang="fr-FR" b="1" i="1" noProof="0" dirty="0">
                <a:solidFill>
                  <a:srgbClr val="000000"/>
                </a:solidFill>
                <a:latin typeface="Arial"/>
                <a:ea typeface="Arial"/>
                <a:cs typeface="Arial"/>
                <a:sym typeface="Arial"/>
              </a:rPr>
              <a:t>. </a:t>
            </a:r>
            <a:endParaRPr lang="fr-FR" b="1" i="1" dirty="0">
              <a:latin typeface="Arial"/>
              <a:ea typeface="Arial"/>
              <a:cs typeface="Arial"/>
              <a:sym typeface="Arial"/>
            </a:endParaRPr>
          </a:p>
          <a:p>
            <a:pPr marL="652099" lvl="1" indent="-177845">
              <a:lnSpc>
                <a:spcPct val="107000"/>
              </a:lnSpc>
              <a:buSzPct val="100000"/>
              <a:buFont typeface="Courier New"/>
              <a:buChar char="o"/>
            </a:pPr>
            <a:r>
              <a:rPr lang="fr-FR" b="1" i="1" dirty="0">
                <a:solidFill>
                  <a:srgbClr val="000000"/>
                </a:solidFill>
                <a:latin typeface="Arial"/>
                <a:ea typeface="Arial"/>
                <a:cs typeface="Arial"/>
                <a:sym typeface="Arial"/>
              </a:rPr>
              <a:t>Chaque groupe discute des maladies prioritaires pour tous les secteurs : humain, animal et environnemental.</a:t>
            </a:r>
          </a:p>
          <a:p>
            <a:pPr marL="0" indent="0">
              <a:lnSpc>
                <a:spcPct val="107000"/>
              </a:lnSpc>
              <a:buClr>
                <a:schemeClr val="dk1"/>
              </a:buClr>
              <a:buSzPts val="1200"/>
            </a:pPr>
            <a:endParaRPr lang="fr-FR" b="1" dirty="0">
              <a:solidFill>
                <a:srgbClr val="000000"/>
              </a:solidFill>
              <a:latin typeface="Arial"/>
              <a:ea typeface="Arial"/>
              <a:cs typeface="Arial"/>
              <a:sym typeface="Arial"/>
            </a:endParaRPr>
          </a:p>
          <a:p>
            <a:pPr marL="177845" indent="-177845">
              <a:lnSpc>
                <a:spcPct val="107000"/>
              </a:lnSpc>
              <a:buSzPts val="1200"/>
              <a:buFont typeface="Noto Sans Symbols"/>
              <a:buChar char="❖"/>
            </a:pPr>
            <a:r>
              <a:rPr lang="fr-FR" b="1" i="1" dirty="0">
                <a:solidFill>
                  <a:srgbClr val="000000"/>
                </a:solidFill>
                <a:latin typeface="Arial"/>
                <a:ea typeface="Arial"/>
                <a:cs typeface="Arial"/>
                <a:sym typeface="Arial"/>
              </a:rPr>
              <a:t>Questions 2-5 - Présentation (20 minutes) :</a:t>
            </a:r>
          </a:p>
          <a:p>
            <a:pPr marL="652099" lvl="1" indent="-177845">
              <a:buClr>
                <a:schemeClr val="dk1"/>
              </a:buClr>
              <a:buSzPts val="1200"/>
              <a:buFont typeface="Courier New"/>
              <a:buChar char="o"/>
            </a:pPr>
            <a:r>
              <a:rPr lang="fr-FR" b="1" i="1" dirty="0">
                <a:latin typeface="Arial"/>
                <a:ea typeface="Arial"/>
                <a:cs typeface="Arial"/>
                <a:sym typeface="Arial"/>
              </a:rPr>
              <a:t>Question 2 : Certaines maladies doivent-elles faire l'objet d'une déclaration zéro ? Lesquelles ?</a:t>
            </a:r>
          </a:p>
          <a:p>
            <a:pPr marL="652099" lvl="1" indent="-177845">
              <a:buClr>
                <a:schemeClr val="dk1"/>
              </a:buClr>
              <a:buSzPts val="1200"/>
              <a:buFont typeface="Courier New"/>
              <a:buChar char="o"/>
            </a:pPr>
            <a:r>
              <a:rPr lang="fr-FR" b="1" i="1" dirty="0">
                <a:latin typeface="Arial"/>
                <a:ea typeface="Arial"/>
                <a:cs typeface="Arial"/>
                <a:sym typeface="Arial"/>
              </a:rPr>
              <a:t>Question 3 : Certaines maladies doivent-elles faire l'objet d'une déclaration basée sur les cas ? Lesquelles ?</a:t>
            </a:r>
          </a:p>
          <a:p>
            <a:pPr marL="652099" lvl="1" indent="-177845">
              <a:buClr>
                <a:schemeClr val="dk1"/>
              </a:buClr>
              <a:buSzPts val="1200"/>
              <a:buFont typeface="Courier New"/>
              <a:buChar char="o"/>
            </a:pPr>
            <a:r>
              <a:rPr lang="fr-FR" b="1" i="1" dirty="0">
                <a:latin typeface="Arial"/>
                <a:ea typeface="Arial"/>
                <a:cs typeface="Arial"/>
                <a:sym typeface="Arial"/>
              </a:rPr>
              <a:t>Question 4 : Est-ce que vous ou votre bureau de district avez déjà effectué une surveillance active ? Quand et pour quelle(s) maladie(s) ?</a:t>
            </a:r>
          </a:p>
          <a:p>
            <a:pPr marL="652099" lvl="1" indent="-177845">
              <a:buClr>
                <a:schemeClr val="dk1"/>
              </a:buClr>
              <a:buSzPts val="1200"/>
              <a:buFont typeface="Courier New"/>
              <a:buChar char="o"/>
            </a:pPr>
            <a:r>
              <a:rPr lang="fr-FR" b="1" i="1" dirty="0">
                <a:latin typeface="Arial"/>
                <a:ea typeface="Arial"/>
                <a:cs typeface="Arial"/>
                <a:sym typeface="Arial"/>
              </a:rPr>
              <a:t>Question 5 : Comment communiquez-vous les données hebdomadaires au niveau supérieur ou à d'autres secteurs (par exemple, la santé animale) ? N'oubliez pas d'inclure les méthodes de communication et les formulaires standard.</a:t>
            </a:r>
          </a:p>
          <a:p>
            <a:pPr marL="0" indent="0">
              <a:lnSpc>
                <a:spcPct val="107000"/>
              </a:lnSpc>
              <a:buClr>
                <a:schemeClr val="dk1"/>
              </a:buClr>
              <a:buSzPts val="1200"/>
            </a:pPr>
            <a:endParaRPr lang="fr-FR" b="1" u="sng" dirty="0">
              <a:latin typeface="Arial"/>
              <a:ea typeface="Arial"/>
              <a:cs typeface="Arial"/>
              <a:sym typeface="Arial"/>
            </a:endParaRPr>
          </a:p>
          <a:p>
            <a:pPr marL="177845" indent="-177845">
              <a:lnSpc>
                <a:spcPct val="107000"/>
              </a:lnSpc>
              <a:buClr>
                <a:schemeClr val="dk1"/>
              </a:buClr>
              <a:buSzPts val="1200"/>
              <a:buFont typeface="Noto Sans Symbols"/>
              <a:buChar char="❖"/>
            </a:pPr>
            <a:r>
              <a:rPr lang="fr-FR" b="1" i="1" dirty="0">
                <a:latin typeface="Arial"/>
                <a:ea typeface="Arial"/>
                <a:cs typeface="Arial"/>
                <a:sym typeface="Arial"/>
              </a:rPr>
              <a:t>Question 6 - Discussion (15 minutes) :</a:t>
            </a:r>
            <a:endParaRPr lang="fr-FR" b="1" dirty="0">
              <a:latin typeface="Arial"/>
              <a:ea typeface="Arial"/>
              <a:cs typeface="Arial"/>
              <a:sym typeface="Arial"/>
            </a:endParaRPr>
          </a:p>
          <a:p>
            <a:pPr marL="652099" lvl="1" indent="-177845">
              <a:lnSpc>
                <a:spcPct val="107000"/>
              </a:lnSpc>
              <a:buClr>
                <a:schemeClr val="dk1"/>
              </a:buClr>
              <a:buSzPts val="1200"/>
              <a:buFont typeface="Courier New"/>
              <a:buChar char="o"/>
            </a:pPr>
            <a:r>
              <a:rPr lang="fr-FR" b="1" i="1" dirty="0">
                <a:latin typeface="Arial"/>
                <a:ea typeface="Arial"/>
                <a:cs typeface="Arial"/>
                <a:sym typeface="Arial"/>
              </a:rPr>
              <a:t>Discutez en groupe des différences entre les rapports sur les maladies humaines, animales et environnementales. Sélectionnez 1 ou 2 maladies.</a:t>
            </a:r>
          </a:p>
          <a:p>
            <a:pPr marL="0" indent="0">
              <a:lnSpc>
                <a:spcPct val="107000"/>
              </a:lnSpc>
              <a:buClr>
                <a:schemeClr val="dk1"/>
              </a:buClr>
              <a:buSzPts val="1200"/>
            </a:pPr>
            <a:endParaRPr lang="fr-FR" b="1" dirty="0">
              <a:solidFill>
                <a:srgbClr val="000000"/>
              </a:solidFill>
              <a:latin typeface="Arial"/>
              <a:ea typeface="Arial"/>
              <a:cs typeface="Arial"/>
              <a:sym typeface="Arial"/>
            </a:endParaRPr>
          </a:p>
          <a:p>
            <a:pPr marL="177845" indent="-177845">
              <a:lnSpc>
                <a:spcPct val="107000"/>
              </a:lnSpc>
              <a:buSzPts val="1200"/>
              <a:buFont typeface="Noto Sans Symbols"/>
              <a:buChar char="❖"/>
            </a:pPr>
            <a:r>
              <a:rPr lang="fr-FR" b="1" i="1" dirty="0">
                <a:solidFill>
                  <a:srgbClr val="000000"/>
                </a:solidFill>
                <a:latin typeface="Arial"/>
                <a:ea typeface="Arial"/>
                <a:cs typeface="Arial"/>
                <a:sym typeface="Arial"/>
              </a:rPr>
              <a:t>Animez une discussion à l'aide des questions suivantes :</a:t>
            </a:r>
            <a:endParaRPr lang="fr-FR" b="1" i="1" dirty="0">
              <a:latin typeface="Arial"/>
              <a:ea typeface="Arial"/>
              <a:cs typeface="Arial"/>
              <a:sym typeface="Arial"/>
            </a:endParaRPr>
          </a:p>
          <a:p>
            <a:pPr marL="474254" indent="-177845">
              <a:buSzPct val="100000"/>
              <a:buFont typeface="Courier New"/>
              <a:buChar char="o"/>
            </a:pPr>
            <a:r>
              <a:rPr lang="fr-FR" b="1" dirty="0">
                <a:solidFill>
                  <a:srgbClr val="000000"/>
                </a:solidFill>
                <a:latin typeface="Arial"/>
                <a:ea typeface="Arial"/>
                <a:cs typeface="Arial"/>
                <a:sym typeface="Arial"/>
              </a:rPr>
              <a:t>Les maladies hautement prioritaires sont-elles similaires dans toutes les régions ou tous les districts ? Existe-t-il une capacité de laboratoire pour diagnostiquer ces maladies au niveau local/régional/national </a:t>
            </a:r>
            <a:r>
              <a:rPr lang="fr-FR" b="1" noProof="0" dirty="0">
                <a:solidFill>
                  <a:srgbClr val="000000"/>
                </a:solidFill>
                <a:latin typeface="Arial"/>
                <a:ea typeface="Arial"/>
                <a:cs typeface="Arial"/>
                <a:sym typeface="Arial"/>
              </a:rPr>
              <a:t>? </a:t>
            </a:r>
            <a:endParaRPr lang="fr-FR" b="1" dirty="0">
              <a:latin typeface="Arial"/>
              <a:ea typeface="Arial"/>
              <a:cs typeface="Arial"/>
              <a:sym typeface="Arial"/>
            </a:endParaRPr>
          </a:p>
          <a:p>
            <a:pPr marL="474254" indent="-177845">
              <a:buSzPct val="100000"/>
              <a:buFont typeface="Courier New"/>
              <a:buChar char="o"/>
            </a:pPr>
            <a:r>
              <a:rPr lang="fr-FR" b="1" dirty="0">
                <a:solidFill>
                  <a:srgbClr val="000000"/>
                </a:solidFill>
                <a:latin typeface="Arial"/>
                <a:ea typeface="Arial"/>
                <a:cs typeface="Arial"/>
                <a:sym typeface="Arial"/>
              </a:rPr>
              <a:t>Une surveillance environnementale est-elle exercée pour détecter d'éventuelles maladies ou toxines ?</a:t>
            </a:r>
            <a:endParaRPr lang="fr-FR" b="1" dirty="0">
              <a:latin typeface="Arial"/>
              <a:ea typeface="Arial"/>
              <a:cs typeface="Arial"/>
              <a:sym typeface="Arial"/>
            </a:endParaRPr>
          </a:p>
          <a:p>
            <a:pPr marL="474254" indent="-177845">
              <a:buSzPct val="100000"/>
              <a:buFont typeface="Courier New"/>
              <a:buChar char="o"/>
            </a:pPr>
            <a:r>
              <a:rPr lang="fr-FR" b="1" dirty="0">
                <a:solidFill>
                  <a:srgbClr val="000000"/>
                </a:solidFill>
                <a:latin typeface="Arial"/>
                <a:ea typeface="Arial"/>
                <a:cs typeface="Arial"/>
                <a:sym typeface="Arial"/>
              </a:rPr>
              <a:t>Qui connaît l'objectif 7-1-7 </a:t>
            </a:r>
            <a:r>
              <a:rPr lang="fr-FR" b="1" noProof="0" dirty="0">
                <a:solidFill>
                  <a:srgbClr val="000000"/>
                </a:solidFill>
                <a:latin typeface="Arial"/>
                <a:ea typeface="Arial"/>
                <a:cs typeface="Arial"/>
                <a:sym typeface="Arial"/>
              </a:rPr>
              <a:t>? </a:t>
            </a:r>
            <a:endParaRPr lang="fr-FR" b="1" dirty="0">
              <a:solidFill>
                <a:srgbClr val="000000"/>
              </a:solidFill>
              <a:latin typeface="Arial"/>
              <a:ea typeface="Arial"/>
              <a:cs typeface="Arial"/>
              <a:sym typeface="Arial"/>
            </a:endParaRPr>
          </a:p>
          <a:p>
            <a:pPr marL="0" indent="0">
              <a:buSzPts val="1800"/>
            </a:pPr>
            <a:endParaRPr lang="fr-FR" b="1" i="1" dirty="0">
              <a:solidFill>
                <a:srgbClr val="FF0000"/>
              </a:solidFill>
              <a:latin typeface="Arial"/>
              <a:ea typeface="Arial"/>
              <a:cs typeface="Arial"/>
              <a:sym typeface="Arial"/>
            </a:endParaRPr>
          </a:p>
          <a:p>
            <a:pPr marL="177845" indent="-177845">
              <a:buSzPct val="100000"/>
              <a:buFont typeface="Noto Sans Symbols"/>
              <a:buChar char="❖"/>
            </a:pPr>
            <a:r>
              <a:rPr lang="fr-FR" b="1" i="1" dirty="0">
                <a:solidFill>
                  <a:schemeClr val="tx1"/>
                </a:solidFill>
                <a:latin typeface="Arial"/>
                <a:ea typeface="Arial"/>
                <a:cs typeface="Arial"/>
                <a:sym typeface="Arial"/>
              </a:rPr>
              <a:t>L'objectif 7-1-7 est basé sur une mesure proposée par </a:t>
            </a:r>
            <a:r>
              <a:rPr lang="fr-FR" b="1" i="1" dirty="0" err="1">
                <a:solidFill>
                  <a:schemeClr val="tx1"/>
                </a:solidFill>
                <a:latin typeface="Arial"/>
                <a:ea typeface="Arial"/>
                <a:cs typeface="Arial"/>
                <a:sym typeface="Arial"/>
              </a:rPr>
              <a:t>Resolve</a:t>
            </a:r>
            <a:r>
              <a:rPr lang="fr-FR" b="1" i="1" dirty="0">
                <a:solidFill>
                  <a:schemeClr val="tx1"/>
                </a:solidFill>
                <a:latin typeface="Arial"/>
                <a:ea typeface="Arial"/>
                <a:cs typeface="Arial"/>
                <a:sym typeface="Arial"/>
              </a:rPr>
              <a:t> to Save Lives : 7 jours pour détecter une épidémie de maladie infectieuse présumée, 1 jour pour avertir les autorités de santé publique afin de commencer une enquête et 7 jours pour achever une réponse initiale.</a:t>
            </a:r>
          </a:p>
          <a:p>
            <a:pPr marL="0" indent="0"/>
            <a:endParaRPr dirty="0"/>
          </a:p>
        </p:txBody>
      </p:sp>
      <p:sp>
        <p:nvSpPr>
          <p:cNvPr id="483" name="Google Shape;483;p25: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7"/>
        <p:cNvGrpSpPr/>
        <p:nvPr/>
      </p:nvGrpSpPr>
      <p:grpSpPr>
        <a:xfrm>
          <a:off x="0" y="0"/>
          <a:ext cx="0" cy="0"/>
          <a:chOff x="0" y="0"/>
          <a:chExt cx="0" cy="0"/>
        </a:xfrm>
      </p:grpSpPr>
      <p:sp>
        <p:nvSpPr>
          <p:cNvPr id="488" name="Google Shape;488;p26: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9" name="Google Shape;489;p26: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buClr>
                <a:schemeClr val="dk1"/>
              </a:buClr>
              <a:buSzPts val="1200"/>
            </a:pPr>
            <a:r>
              <a:rPr lang="fr-FR" b="1" dirty="0">
                <a:latin typeface="Arial"/>
                <a:ea typeface="Arial"/>
                <a:cs typeface="Arial"/>
                <a:sym typeface="Arial"/>
              </a:rPr>
              <a:t>Notes de l'instructeur :</a:t>
            </a:r>
            <a:endParaRPr lang="fr-FR" noProof="0" dirty="0"/>
          </a:p>
          <a:p>
            <a:pPr marL="0" indent="0">
              <a:lnSpc>
                <a:spcPct val="115000"/>
              </a:lnSpc>
              <a:spcBef>
                <a:spcPts val="1245"/>
              </a:spcBef>
              <a:buSzPts val="1800"/>
            </a:pPr>
            <a:endParaRPr lang="fr-FR" b="1" dirty="0">
              <a:solidFill>
                <a:srgbClr val="000000"/>
              </a:solidFill>
              <a:latin typeface="Arial"/>
              <a:ea typeface="Arial"/>
              <a:cs typeface="Arial"/>
              <a:sym typeface="Arial"/>
            </a:endParaRPr>
          </a:p>
          <a:p>
            <a:pPr marL="177845" indent="-177845">
              <a:lnSpc>
                <a:spcPct val="115000"/>
              </a:lnSpc>
              <a:spcBef>
                <a:spcPts val="1245"/>
              </a:spcBef>
              <a:buSzPts val="1800"/>
              <a:buFont typeface="Noto Sans Symbols"/>
              <a:buChar char="❖"/>
            </a:pPr>
            <a:r>
              <a:rPr lang="fr-FR" b="1" i="1" dirty="0">
                <a:solidFill>
                  <a:srgbClr val="000000"/>
                </a:solidFill>
                <a:latin typeface="Arial"/>
                <a:ea typeface="Arial"/>
                <a:cs typeface="Arial"/>
                <a:sym typeface="Arial"/>
              </a:rPr>
              <a:t>Question 1 - Groupes (10 minutes) : </a:t>
            </a:r>
            <a:endParaRPr lang="fr-FR" noProof="0" dirty="0"/>
          </a:p>
          <a:p>
            <a:pPr marL="652099" lvl="1" indent="-177845">
              <a:lnSpc>
                <a:spcPct val="115000"/>
              </a:lnSpc>
              <a:spcBef>
                <a:spcPts val="1245"/>
              </a:spcBef>
              <a:buSzPct val="100000"/>
              <a:buFont typeface="Courier New"/>
              <a:buChar char="o"/>
            </a:pPr>
            <a:r>
              <a:rPr lang="fr-FR" b="1" i="1" dirty="0">
                <a:latin typeface="Arial"/>
                <a:ea typeface="Arial"/>
                <a:cs typeface="Arial"/>
                <a:sym typeface="Arial"/>
              </a:rPr>
              <a:t>Expliquez les instructions. </a:t>
            </a:r>
            <a:r>
              <a:rPr lang="fr-FR" b="1" i="1" dirty="0">
                <a:solidFill>
                  <a:srgbClr val="000000"/>
                </a:solidFill>
                <a:latin typeface="Arial"/>
                <a:ea typeface="Arial"/>
                <a:cs typeface="Arial"/>
                <a:sym typeface="Arial"/>
              </a:rPr>
              <a:t>Demandez à chaque groupe de remplir le tableau. </a:t>
            </a:r>
            <a:endParaRPr lang="fr-FR" noProof="0" dirty="0"/>
          </a:p>
          <a:p>
            <a:pPr marL="652099" lvl="1" indent="-177845">
              <a:lnSpc>
                <a:spcPct val="115000"/>
              </a:lnSpc>
              <a:spcBef>
                <a:spcPts val="1245"/>
              </a:spcBef>
              <a:buSzPct val="100000"/>
              <a:buFont typeface="Courier New"/>
              <a:buChar char="o"/>
            </a:pPr>
            <a:r>
              <a:rPr lang="fr-FR" b="1" i="1" dirty="0">
                <a:solidFill>
                  <a:srgbClr val="000000"/>
                </a:solidFill>
                <a:latin typeface="Arial"/>
                <a:ea typeface="Arial"/>
                <a:cs typeface="Arial"/>
                <a:sym typeface="Arial"/>
              </a:rPr>
              <a:t>Les participants peuvent ajouter des maladies fréquemment présentes dans leur district ou leur région. </a:t>
            </a:r>
            <a:endParaRPr lang="fr-FR" b="1" i="1" dirty="0">
              <a:latin typeface="Arial"/>
              <a:ea typeface="Arial"/>
              <a:cs typeface="Arial"/>
              <a:sym typeface="Arial"/>
            </a:endParaRPr>
          </a:p>
          <a:p>
            <a:pPr marL="652099" lvl="1" indent="-177845">
              <a:lnSpc>
                <a:spcPct val="107000"/>
              </a:lnSpc>
              <a:buSzPts val="1200"/>
              <a:buFont typeface="Courier New"/>
              <a:buChar char="o"/>
            </a:pPr>
            <a:r>
              <a:rPr lang="fr-FR" b="1" i="1" dirty="0">
                <a:solidFill>
                  <a:srgbClr val="000000"/>
                </a:solidFill>
                <a:latin typeface="Arial"/>
                <a:ea typeface="Arial"/>
                <a:cs typeface="Arial"/>
                <a:sym typeface="Arial"/>
              </a:rPr>
              <a:t>Chaque groupe discute des maladies prioritaires pour les secteurs humain et animal.</a:t>
            </a:r>
            <a:endParaRPr lang="fr-FR" noProof="0" dirty="0"/>
          </a:p>
          <a:p>
            <a:pPr marL="0" indent="0"/>
            <a:endParaRPr dirty="0"/>
          </a:p>
        </p:txBody>
      </p:sp>
      <p:sp>
        <p:nvSpPr>
          <p:cNvPr id="490" name="Google Shape;490;p26: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p27: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6" name="Google Shape;496;p27: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lnSpc>
                <a:spcPct val="107000"/>
              </a:lnSpc>
              <a:buClr>
                <a:schemeClr val="dk1"/>
              </a:buClr>
              <a:buSzPts val="1200"/>
            </a:pPr>
            <a:r>
              <a:rPr lang="fr-FR" b="1" dirty="0">
                <a:latin typeface="Arial"/>
                <a:ea typeface="Arial"/>
                <a:cs typeface="Arial"/>
                <a:sym typeface="Arial"/>
              </a:rPr>
              <a:t>Notes de l'instructeur :</a:t>
            </a:r>
            <a:endParaRPr lang="fr-FR" noProof="0" dirty="0"/>
          </a:p>
          <a:p>
            <a:pPr marL="0" indent="0">
              <a:lnSpc>
                <a:spcPct val="107000"/>
              </a:lnSpc>
              <a:buClr>
                <a:schemeClr val="dk1"/>
              </a:buClr>
              <a:buSzPts val="1200"/>
            </a:pPr>
            <a:endParaRPr lang="fr-FR" b="1" i="1" dirty="0">
              <a:solidFill>
                <a:srgbClr val="000000"/>
              </a:solidFill>
              <a:latin typeface="Arial"/>
              <a:ea typeface="Arial"/>
              <a:cs typeface="Arial"/>
              <a:sym typeface="Arial"/>
            </a:endParaRPr>
          </a:p>
          <a:p>
            <a:pPr marL="177845" indent="-177845">
              <a:lnSpc>
                <a:spcPct val="107000"/>
              </a:lnSpc>
              <a:buSzPts val="1200"/>
              <a:buFont typeface="Noto Sans Symbols"/>
              <a:buChar char="❖"/>
            </a:pPr>
            <a:r>
              <a:rPr lang="fr-FR" b="1" i="1" dirty="0">
                <a:solidFill>
                  <a:srgbClr val="000000"/>
                </a:solidFill>
                <a:latin typeface="Arial"/>
                <a:ea typeface="Arial"/>
                <a:cs typeface="Arial"/>
                <a:sym typeface="Arial"/>
              </a:rPr>
              <a:t>Questions 2-5 - Présentation (20 minutes) :</a:t>
            </a:r>
            <a:endParaRPr lang="fr-FR" b="1" dirty="0">
              <a:solidFill>
                <a:srgbClr val="000000"/>
              </a:solidFill>
              <a:latin typeface="Arial"/>
              <a:ea typeface="Arial"/>
              <a:cs typeface="Arial"/>
              <a:sym typeface="Arial"/>
            </a:endParaRPr>
          </a:p>
          <a:p>
            <a:pPr marL="0" indent="0"/>
            <a:endParaRPr lang="fr-FR" noProof="0" dirty="0">
              <a:latin typeface="Arial"/>
              <a:ea typeface="Arial"/>
              <a:cs typeface="Arial"/>
              <a:sym typeface="Arial"/>
            </a:endParaRPr>
          </a:p>
          <a:p>
            <a:pPr marL="177845" indent="-177845">
              <a:lnSpc>
                <a:spcPct val="107000"/>
              </a:lnSpc>
              <a:buClr>
                <a:schemeClr val="dk1"/>
              </a:buClr>
              <a:buSzPts val="1200"/>
              <a:buFont typeface="Noto Sans Symbols"/>
              <a:buChar char="❖"/>
            </a:pPr>
            <a:r>
              <a:rPr lang="fr-FR" b="1" i="1" dirty="0">
                <a:latin typeface="Arial"/>
                <a:ea typeface="Arial"/>
                <a:cs typeface="Arial"/>
                <a:sym typeface="Arial"/>
              </a:rPr>
              <a:t>Question 6 - Discussion (15 minutes) :</a:t>
            </a:r>
            <a:endParaRPr lang="fr-FR" b="1" dirty="0">
              <a:latin typeface="Arial"/>
              <a:ea typeface="Arial"/>
              <a:cs typeface="Arial"/>
              <a:sym typeface="Arial"/>
            </a:endParaRPr>
          </a:p>
          <a:p>
            <a:pPr marL="652099" lvl="1" indent="-177845">
              <a:lnSpc>
                <a:spcPct val="107000"/>
              </a:lnSpc>
              <a:buClr>
                <a:schemeClr val="dk1"/>
              </a:buClr>
              <a:buSzPts val="1200"/>
              <a:buFont typeface="Courier New"/>
              <a:buChar char="o"/>
            </a:pPr>
            <a:r>
              <a:rPr lang="fr-FR" b="1" i="1" dirty="0">
                <a:latin typeface="Arial"/>
                <a:ea typeface="Arial"/>
                <a:cs typeface="Arial"/>
                <a:sym typeface="Arial"/>
              </a:rPr>
              <a:t>Discutez en groupe des différences entre les rapports sur les maladies humaines, animales et environnementales. Sélectionnez 1 ou 2 maladies.</a:t>
            </a:r>
            <a:endParaRPr lang="fr-FR" noProof="0" dirty="0"/>
          </a:p>
          <a:p>
            <a:pPr marL="652099" lvl="1" indent="-98803">
              <a:lnSpc>
                <a:spcPct val="107000"/>
              </a:lnSpc>
              <a:buClr>
                <a:schemeClr val="dk1"/>
              </a:buClr>
              <a:buSzPts val="1200"/>
            </a:pPr>
            <a:endParaRPr lang="fr-FR" b="1" dirty="0">
              <a:solidFill>
                <a:srgbClr val="000000"/>
              </a:solidFill>
              <a:latin typeface="Arial"/>
              <a:ea typeface="Arial"/>
              <a:cs typeface="Arial"/>
              <a:sym typeface="Arial"/>
            </a:endParaRPr>
          </a:p>
          <a:p>
            <a:pPr marL="652099" lvl="1" indent="-177845">
              <a:lnSpc>
                <a:spcPct val="107000"/>
              </a:lnSpc>
              <a:buSzPts val="1200"/>
              <a:buFont typeface="Courier New"/>
              <a:buChar char="o"/>
            </a:pPr>
            <a:r>
              <a:rPr lang="fr-FR" b="1" i="1" dirty="0">
                <a:solidFill>
                  <a:srgbClr val="000000"/>
                </a:solidFill>
                <a:latin typeface="Arial"/>
                <a:ea typeface="Arial"/>
                <a:cs typeface="Arial"/>
                <a:sym typeface="Arial"/>
              </a:rPr>
              <a:t>Animez une discussion à l'aide des questions suivantes :</a:t>
            </a:r>
            <a:endParaRPr lang="fr-FR" b="1" i="1" dirty="0">
              <a:latin typeface="Arial"/>
              <a:ea typeface="Arial"/>
              <a:cs typeface="Arial"/>
              <a:sym typeface="Arial"/>
            </a:endParaRPr>
          </a:p>
          <a:p>
            <a:pPr marL="948507" lvl="1" indent="-177845">
              <a:buSzPts val="1800"/>
              <a:buFont typeface="Noto Sans Symbols"/>
              <a:buChar char="▪"/>
            </a:pPr>
            <a:r>
              <a:rPr lang="fr-FR" b="1" dirty="0">
                <a:solidFill>
                  <a:srgbClr val="000000"/>
                </a:solidFill>
                <a:latin typeface="Arial"/>
                <a:ea typeface="Arial"/>
                <a:cs typeface="Arial"/>
                <a:sym typeface="Arial"/>
              </a:rPr>
              <a:t>Les maladies hautement prioritaires sont-elles similaires dans toutes les régions ou tous les districts ? Existe-t-il une capacité de laboratoire pour diagnostiquer ces maladies au niveau local/régional/national ? </a:t>
            </a:r>
            <a:endParaRPr lang="fr-FR" b="1" dirty="0">
              <a:latin typeface="Arial"/>
              <a:ea typeface="Arial"/>
              <a:cs typeface="Arial"/>
              <a:sym typeface="Arial"/>
            </a:endParaRPr>
          </a:p>
          <a:p>
            <a:pPr marL="948507" lvl="1" indent="-177845">
              <a:buSzPts val="1800"/>
              <a:buFont typeface="Noto Sans Symbols"/>
              <a:buChar char="▪"/>
            </a:pPr>
            <a:r>
              <a:rPr lang="fr-FR" b="1" dirty="0">
                <a:solidFill>
                  <a:srgbClr val="000000"/>
                </a:solidFill>
                <a:latin typeface="Arial"/>
                <a:ea typeface="Arial"/>
                <a:cs typeface="Arial"/>
                <a:sym typeface="Arial"/>
              </a:rPr>
              <a:t>Une surveillance de l'environnement est-elle exercée pour détecter d'éventuelles maladies ?</a:t>
            </a:r>
            <a:endParaRPr lang="fr-FR" b="1" dirty="0">
              <a:latin typeface="Arial"/>
              <a:ea typeface="Arial"/>
              <a:cs typeface="Arial"/>
              <a:sym typeface="Arial"/>
            </a:endParaRPr>
          </a:p>
          <a:p>
            <a:pPr marL="948507" lvl="1" indent="-177845">
              <a:buSzPts val="1800"/>
              <a:buFont typeface="Noto Sans Symbols"/>
              <a:buChar char="▪"/>
            </a:pPr>
            <a:r>
              <a:rPr lang="fr-FR" b="1" dirty="0">
                <a:solidFill>
                  <a:srgbClr val="000000"/>
                </a:solidFill>
                <a:latin typeface="Arial"/>
                <a:ea typeface="Arial"/>
                <a:cs typeface="Arial"/>
                <a:sym typeface="Arial"/>
              </a:rPr>
              <a:t>Qui connaît l'objectif 7-1-7 ? </a:t>
            </a:r>
          </a:p>
          <a:p>
            <a:pPr marL="948507" lvl="1" indent="-177845" defTabSz="948507">
              <a:buSzPts val="1800"/>
              <a:buFont typeface="Noto Sans Symbols"/>
              <a:buChar char="▪"/>
              <a:defRPr/>
            </a:pPr>
            <a:r>
              <a:rPr lang="fr-FR" b="1" dirty="0">
                <a:solidFill>
                  <a:srgbClr val="000000"/>
                </a:solidFill>
                <a:latin typeface="Arial"/>
                <a:ea typeface="Arial"/>
                <a:cs typeface="Arial"/>
                <a:sym typeface="Arial"/>
              </a:rPr>
              <a:t>Le 7-1-7 peut-il être appliqué à ces maladies prioritaires ?</a:t>
            </a:r>
            <a:endParaRPr lang="fr-FR" b="1" dirty="0">
              <a:latin typeface="Arial"/>
              <a:ea typeface="Arial"/>
              <a:cs typeface="Arial"/>
              <a:sym typeface="Arial"/>
            </a:endParaRPr>
          </a:p>
          <a:p>
            <a:pPr marL="770662" lvl="1" indent="0">
              <a:buSzPts val="1800"/>
            </a:pPr>
            <a:endParaRPr lang="fr-FR" noProof="0" dirty="0"/>
          </a:p>
          <a:p>
            <a:pPr marL="177845" indent="-177845">
              <a:buClrTx/>
              <a:buSzPct val="100000"/>
              <a:buFont typeface="Noto Sans Symbols"/>
              <a:buChar char="❖"/>
            </a:pPr>
            <a:r>
              <a:rPr lang="fr-FR" b="1" i="1" dirty="0">
                <a:solidFill>
                  <a:schemeClr val="tx1"/>
                </a:solidFill>
                <a:latin typeface="Arial"/>
                <a:ea typeface="Arial"/>
                <a:cs typeface="Arial"/>
                <a:sym typeface="Arial"/>
              </a:rPr>
              <a:t>L'objectif </a:t>
            </a:r>
            <a:r>
              <a:rPr lang="fr-FR" b="1" i="1" u="sng" dirty="0">
                <a:solidFill>
                  <a:schemeClr val="tx1"/>
                </a:solidFill>
                <a:latin typeface="Arial"/>
                <a:ea typeface="Arial"/>
                <a:cs typeface="Arial"/>
                <a:sym typeface="Arial"/>
              </a:rPr>
              <a:t>7-1-7</a:t>
            </a:r>
            <a:r>
              <a:rPr lang="fr-FR" b="1" i="1" dirty="0">
                <a:solidFill>
                  <a:schemeClr val="tx1"/>
                </a:solidFill>
                <a:latin typeface="Arial"/>
                <a:ea typeface="Arial"/>
                <a:cs typeface="Arial"/>
                <a:sym typeface="Arial"/>
              </a:rPr>
              <a:t> est basé sur une mesure proposée par </a:t>
            </a:r>
            <a:r>
              <a:rPr lang="fr-FR" b="1" i="1" dirty="0" err="1">
                <a:solidFill>
                  <a:schemeClr val="tx1"/>
                </a:solidFill>
                <a:latin typeface="Arial"/>
                <a:ea typeface="Arial"/>
                <a:cs typeface="Arial"/>
                <a:sym typeface="Arial"/>
              </a:rPr>
              <a:t>Resolve</a:t>
            </a:r>
            <a:r>
              <a:rPr lang="fr-FR" b="1" i="1" dirty="0">
                <a:solidFill>
                  <a:schemeClr val="tx1"/>
                </a:solidFill>
                <a:latin typeface="Arial"/>
                <a:ea typeface="Arial"/>
                <a:cs typeface="Arial"/>
                <a:sym typeface="Arial"/>
              </a:rPr>
              <a:t> to Save Lives : </a:t>
            </a:r>
            <a:r>
              <a:rPr lang="fr-FR" b="1" i="1" u="sng" dirty="0">
                <a:solidFill>
                  <a:schemeClr val="tx1"/>
                </a:solidFill>
                <a:latin typeface="Arial"/>
                <a:ea typeface="Arial"/>
                <a:cs typeface="Arial"/>
                <a:sym typeface="Arial"/>
              </a:rPr>
              <a:t>7 jours</a:t>
            </a:r>
            <a:r>
              <a:rPr lang="fr-FR" b="1" i="1" dirty="0">
                <a:solidFill>
                  <a:schemeClr val="tx1"/>
                </a:solidFill>
                <a:latin typeface="Arial"/>
                <a:ea typeface="Arial"/>
                <a:cs typeface="Arial"/>
                <a:sym typeface="Arial"/>
              </a:rPr>
              <a:t> pour détecter une épidémie de maladie infectieuse présumée, </a:t>
            </a:r>
            <a:r>
              <a:rPr lang="fr-FR" b="1" i="1" u="sng" dirty="0">
                <a:solidFill>
                  <a:schemeClr val="tx1"/>
                </a:solidFill>
                <a:latin typeface="Arial"/>
                <a:ea typeface="Arial"/>
                <a:cs typeface="Arial"/>
                <a:sym typeface="Arial"/>
              </a:rPr>
              <a:t>1 jour</a:t>
            </a:r>
            <a:r>
              <a:rPr lang="fr-FR" b="1" i="1" dirty="0">
                <a:solidFill>
                  <a:schemeClr val="tx1"/>
                </a:solidFill>
                <a:latin typeface="Arial"/>
                <a:ea typeface="Arial"/>
                <a:cs typeface="Arial"/>
                <a:sym typeface="Arial"/>
              </a:rPr>
              <a:t> pour avertir les autorités de santé publique afin d'entamer une enquête et </a:t>
            </a:r>
            <a:r>
              <a:rPr lang="fr-FR" b="1" i="1" u="sng" dirty="0">
                <a:solidFill>
                  <a:schemeClr val="tx1"/>
                </a:solidFill>
                <a:latin typeface="Arial"/>
                <a:ea typeface="Arial"/>
                <a:cs typeface="Arial"/>
                <a:sym typeface="Arial"/>
              </a:rPr>
              <a:t>7 jours</a:t>
            </a:r>
            <a:r>
              <a:rPr lang="fr-FR" b="1" i="1" dirty="0">
                <a:solidFill>
                  <a:schemeClr val="tx1"/>
                </a:solidFill>
                <a:latin typeface="Arial"/>
                <a:ea typeface="Arial"/>
                <a:cs typeface="Arial"/>
                <a:sym typeface="Arial"/>
              </a:rPr>
              <a:t> pour mener à bien une réponse initiale.</a:t>
            </a:r>
          </a:p>
          <a:p>
            <a:pPr marL="355690" indent="-237127">
              <a:buSzPts val="1800"/>
            </a:pPr>
            <a:endParaRPr lang="fr-FR" dirty="0">
              <a:solidFill>
                <a:srgbClr val="000000"/>
              </a:solidFill>
              <a:latin typeface="Arial"/>
              <a:ea typeface="Arial"/>
              <a:cs typeface="Arial"/>
              <a:sym typeface="Arial"/>
            </a:endParaRPr>
          </a:p>
          <a:p>
            <a:pPr marL="0" indent="0"/>
            <a:endParaRPr dirty="0"/>
          </a:p>
        </p:txBody>
      </p:sp>
      <p:sp>
        <p:nvSpPr>
          <p:cNvPr id="497" name="Google Shape;497;p27: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Google Shape;502;p28: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3" name="Google Shape;503;p28: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lnSpc>
                <a:spcPct val="107000"/>
              </a:lnSpc>
              <a:buClr>
                <a:schemeClr val="dk1"/>
              </a:buClr>
              <a:buSzPts val="1200"/>
            </a:pPr>
            <a:r>
              <a:rPr lang="fr-FR" b="1" dirty="0">
                <a:latin typeface="Arial"/>
                <a:ea typeface="Arial"/>
                <a:cs typeface="Arial"/>
                <a:sym typeface="Arial"/>
              </a:rPr>
              <a:t>Notes de l'instructeur :</a:t>
            </a:r>
            <a:endParaRPr lang="fr-FR" noProof="0" dirty="0"/>
          </a:p>
          <a:p>
            <a:pPr marL="0" indent="0">
              <a:lnSpc>
                <a:spcPct val="107000"/>
              </a:lnSpc>
            </a:pPr>
            <a:endParaRPr lang="fr-FR" noProof="0" dirty="0">
              <a:latin typeface="Arial"/>
              <a:ea typeface="Arial"/>
              <a:cs typeface="Arial"/>
              <a:sym typeface="Arial"/>
            </a:endParaRPr>
          </a:p>
          <a:p>
            <a:pPr marL="177845" indent="-177845">
              <a:lnSpc>
                <a:spcPct val="107000"/>
              </a:lnSpc>
              <a:buClr>
                <a:schemeClr val="dk1"/>
              </a:buClr>
              <a:buSzPts val="1200"/>
              <a:buFont typeface="Noto Sans Symbols"/>
              <a:buChar char="▪"/>
            </a:pPr>
            <a:r>
              <a:rPr lang="fr-FR" b="1" u="sng" noProof="0" dirty="0">
                <a:latin typeface="Arial"/>
                <a:ea typeface="Arial"/>
                <a:cs typeface="Arial"/>
                <a:sym typeface="Arial"/>
              </a:rPr>
              <a:t>Dites</a:t>
            </a:r>
            <a:r>
              <a:rPr lang="fr-FR" b="1" u="none" noProof="0" dirty="0">
                <a:latin typeface="Arial"/>
                <a:ea typeface="Arial"/>
                <a:cs typeface="Arial"/>
                <a:sym typeface="Arial"/>
              </a:rPr>
              <a:t> : </a:t>
            </a:r>
            <a:r>
              <a:rPr lang="fr-FR" noProof="0" dirty="0">
                <a:latin typeface="Arial"/>
                <a:ea typeface="Arial"/>
                <a:cs typeface="Arial"/>
                <a:sym typeface="Arial"/>
              </a:rPr>
              <a:t>7-1-7 a été développé par l'organisation non gouvernementale (ONG) </a:t>
            </a:r>
            <a:r>
              <a:rPr lang="fr-FR" noProof="0" dirty="0" err="1">
                <a:latin typeface="Arial"/>
                <a:ea typeface="Arial"/>
                <a:cs typeface="Arial"/>
                <a:sym typeface="Arial"/>
              </a:rPr>
              <a:t>Resolve</a:t>
            </a:r>
            <a:r>
              <a:rPr lang="fr-FR" noProof="0" dirty="0">
                <a:latin typeface="Arial"/>
                <a:ea typeface="Arial"/>
                <a:cs typeface="Arial"/>
                <a:sym typeface="Arial"/>
              </a:rPr>
              <a:t> to Save Lives et constitue un objectif mondial pour la détection et la riposte précoces.  Il s'agit de la première évaluation en temps réel, de bout en bout, de la rapidité avec laquelle un pays détecte et contient les menaces de maladies infectieuses.</a:t>
            </a:r>
            <a:endParaRPr lang="fr-FR" noProof="0" dirty="0"/>
          </a:p>
          <a:p>
            <a:pPr marL="711380" lvl="1" indent="-237127">
              <a:lnSpc>
                <a:spcPct val="90000"/>
              </a:lnSpc>
              <a:spcBef>
                <a:spcPts val="1037"/>
              </a:spcBef>
              <a:buClr>
                <a:schemeClr val="dk1"/>
              </a:buClr>
              <a:buSzPts val="1200"/>
              <a:buFont typeface="Courier New"/>
              <a:buChar char="o"/>
            </a:pPr>
            <a:r>
              <a:rPr lang="fr-FR" b="1" noProof="0" dirty="0">
                <a:latin typeface="Arial"/>
                <a:ea typeface="Arial"/>
                <a:cs typeface="Arial"/>
                <a:sym typeface="Arial"/>
              </a:rPr>
              <a:t>DÉTECTER - 7 </a:t>
            </a:r>
            <a:r>
              <a:rPr lang="fr-FR" b="0" noProof="0" dirty="0">
                <a:latin typeface="Arial"/>
                <a:ea typeface="Arial"/>
                <a:cs typeface="Arial"/>
                <a:sym typeface="Arial"/>
              </a:rPr>
              <a:t>jours pour détecter une suspicion de maladie infectieuse</a:t>
            </a:r>
            <a:endParaRPr lang="fr-FR" noProof="0" dirty="0"/>
          </a:p>
          <a:p>
            <a:pPr marL="711380" lvl="1" indent="-237127">
              <a:lnSpc>
                <a:spcPct val="90000"/>
              </a:lnSpc>
              <a:spcBef>
                <a:spcPts val="1037"/>
              </a:spcBef>
              <a:buClr>
                <a:schemeClr val="dk1"/>
              </a:buClr>
              <a:buSzPts val="1200"/>
              <a:buFont typeface="Courier New"/>
              <a:buChar char="o"/>
            </a:pPr>
            <a:r>
              <a:rPr lang="fr-FR" b="1" noProof="0" dirty="0">
                <a:latin typeface="Arial"/>
                <a:ea typeface="Arial"/>
                <a:cs typeface="Arial"/>
                <a:sym typeface="Arial"/>
              </a:rPr>
              <a:t>NOTIFIER - 1 </a:t>
            </a:r>
            <a:r>
              <a:rPr lang="fr-FR" b="0" noProof="0" dirty="0">
                <a:latin typeface="Arial"/>
                <a:ea typeface="Arial"/>
                <a:cs typeface="Arial"/>
                <a:sym typeface="Arial"/>
              </a:rPr>
              <a:t>jour pour informer les autorités de santé publique de l'ouverture d'une </a:t>
            </a:r>
            <a:r>
              <a:rPr lang="fr-FR" noProof="0" dirty="0">
                <a:latin typeface="Arial"/>
                <a:ea typeface="Arial"/>
                <a:cs typeface="Arial"/>
                <a:sym typeface="Arial"/>
              </a:rPr>
              <a:t>investigation</a:t>
            </a:r>
            <a:endParaRPr lang="fr-FR" noProof="0" dirty="0"/>
          </a:p>
          <a:p>
            <a:pPr marL="711380" lvl="1" indent="-237127">
              <a:lnSpc>
                <a:spcPct val="90000"/>
              </a:lnSpc>
              <a:spcBef>
                <a:spcPts val="1037"/>
              </a:spcBef>
              <a:buClr>
                <a:schemeClr val="dk1"/>
              </a:buClr>
              <a:buSzPts val="1200"/>
              <a:buFont typeface="Courier New"/>
              <a:buChar char="o"/>
            </a:pPr>
            <a:r>
              <a:rPr lang="fr-FR" b="1" noProof="0" dirty="0">
                <a:latin typeface="Arial"/>
                <a:ea typeface="Arial"/>
                <a:cs typeface="Arial"/>
                <a:sym typeface="Arial"/>
              </a:rPr>
              <a:t>RÉPONDRE - 7 </a:t>
            </a:r>
            <a:r>
              <a:rPr lang="fr-FR" b="0" noProof="0" dirty="0">
                <a:latin typeface="Arial"/>
                <a:ea typeface="Arial"/>
                <a:cs typeface="Arial"/>
                <a:sym typeface="Arial"/>
              </a:rPr>
              <a:t>jours pour compléter une r</a:t>
            </a:r>
            <a:r>
              <a:rPr lang="fr-FR" noProof="0" dirty="0">
                <a:latin typeface="Arial"/>
                <a:ea typeface="Arial"/>
                <a:cs typeface="Arial"/>
                <a:sym typeface="Arial"/>
              </a:rPr>
              <a:t>iposte</a:t>
            </a:r>
            <a:r>
              <a:rPr lang="fr-FR" b="0" noProof="0" dirty="0">
                <a:latin typeface="Arial"/>
                <a:ea typeface="Arial"/>
                <a:cs typeface="Arial"/>
                <a:sym typeface="Arial"/>
              </a:rPr>
              <a:t> initiale</a:t>
            </a:r>
            <a:endParaRPr lang="fr-FR" noProof="0" dirty="0"/>
          </a:p>
          <a:p>
            <a:pPr marL="0" indent="0">
              <a:lnSpc>
                <a:spcPct val="90000"/>
              </a:lnSpc>
              <a:spcBef>
                <a:spcPts val="1037"/>
              </a:spcBef>
              <a:buClr>
                <a:schemeClr val="dk1"/>
              </a:buClr>
              <a:buSzPts val="1200"/>
            </a:pPr>
            <a:endParaRPr lang="fr-FR" b="0" u="sng" noProof="0" dirty="0">
              <a:latin typeface="Arial"/>
              <a:ea typeface="Arial"/>
              <a:cs typeface="Arial"/>
              <a:sym typeface="Arial"/>
            </a:endParaRPr>
          </a:p>
          <a:p>
            <a:pPr marL="177845" indent="-177845">
              <a:lnSpc>
                <a:spcPct val="107000"/>
              </a:lnSpc>
              <a:buClr>
                <a:schemeClr val="dk1"/>
              </a:buClr>
              <a:buSzPts val="1200"/>
              <a:buFont typeface="Noto Sans Symbols"/>
              <a:buChar char="▪"/>
            </a:pPr>
            <a:r>
              <a:rPr lang="fr-FR" b="1" u="sng" noProof="0" dirty="0">
                <a:latin typeface="Arial"/>
                <a:ea typeface="Arial"/>
                <a:cs typeface="Arial"/>
                <a:sym typeface="Arial"/>
              </a:rPr>
              <a:t>Dites</a:t>
            </a:r>
            <a:r>
              <a:rPr lang="fr-FR" b="1" u="none" noProof="0" dirty="0">
                <a:latin typeface="Arial"/>
                <a:ea typeface="Arial"/>
                <a:cs typeface="Arial"/>
                <a:sym typeface="Arial"/>
              </a:rPr>
              <a:t> : </a:t>
            </a:r>
            <a:r>
              <a:rPr lang="fr-FR" u="none" noProof="0" dirty="0">
                <a:latin typeface="Arial"/>
                <a:ea typeface="Arial"/>
                <a:cs typeface="Arial"/>
                <a:sym typeface="Arial"/>
              </a:rPr>
              <a:t>Il </a:t>
            </a:r>
            <a:r>
              <a:rPr lang="fr-FR" noProof="0" dirty="0">
                <a:latin typeface="Arial"/>
                <a:ea typeface="Arial"/>
                <a:cs typeface="Arial"/>
                <a:sym typeface="Arial"/>
              </a:rPr>
              <a:t>est </a:t>
            </a:r>
            <a:r>
              <a:rPr lang="fr-FR" u="none" noProof="0" dirty="0">
                <a:latin typeface="Arial"/>
                <a:ea typeface="Arial"/>
                <a:cs typeface="Arial"/>
                <a:sym typeface="Arial"/>
              </a:rPr>
              <a:t>prouvé que </a:t>
            </a:r>
            <a:r>
              <a:rPr lang="fr-FR" noProof="0" dirty="0">
                <a:latin typeface="Arial"/>
                <a:ea typeface="Arial"/>
                <a:cs typeface="Arial"/>
                <a:sym typeface="Arial"/>
              </a:rPr>
              <a:t>l'objectif </a:t>
            </a:r>
            <a:r>
              <a:rPr lang="fr-FR" b="1" noProof="0" dirty="0">
                <a:latin typeface="Arial"/>
                <a:ea typeface="Arial"/>
                <a:cs typeface="Arial"/>
                <a:sym typeface="Arial"/>
              </a:rPr>
              <a:t>7-1-7 </a:t>
            </a:r>
            <a:r>
              <a:rPr lang="fr-FR" noProof="0" dirty="0">
                <a:latin typeface="Arial"/>
                <a:ea typeface="Arial"/>
                <a:cs typeface="Arial"/>
                <a:sym typeface="Arial"/>
              </a:rPr>
              <a:t>est réalisable dans les pays à revenu élevé, moyen et faible.  Des mesures claires et simples facilitent la communication avec les partenaires, les responsables politiques et le public. Il favorise une amélioration rapide de la détection précoce des flambées épidémiques et de la réaction en identifiant les goulets d'étranglement mis en évidence par le 7-1-7 et qui s'avèrent faciles et peu coûteux à résoudre. </a:t>
            </a:r>
            <a:endParaRPr lang="fr-FR" noProof="0" dirty="0"/>
          </a:p>
          <a:p>
            <a:pPr marL="177845" indent="-98803">
              <a:lnSpc>
                <a:spcPct val="107000"/>
              </a:lnSpc>
              <a:buClr>
                <a:schemeClr val="dk1"/>
              </a:buClr>
              <a:buSzPts val="1200"/>
            </a:pPr>
            <a:endParaRPr lang="fr-FR" noProof="0" dirty="0">
              <a:latin typeface="Arial"/>
              <a:ea typeface="Arial"/>
              <a:cs typeface="Arial"/>
              <a:sym typeface="Arial"/>
            </a:endParaRPr>
          </a:p>
          <a:p>
            <a:pPr marL="177845" indent="-177845">
              <a:lnSpc>
                <a:spcPct val="107000"/>
              </a:lnSpc>
              <a:buClr>
                <a:schemeClr val="dk1"/>
              </a:buClr>
              <a:buSzPts val="1200"/>
              <a:buFont typeface="Noto Sans Symbols"/>
              <a:buChar char="▪"/>
            </a:pPr>
            <a:r>
              <a:rPr lang="fr-FR" b="1" u="sng" noProof="0" dirty="0">
                <a:latin typeface="Arial"/>
                <a:ea typeface="Arial"/>
                <a:cs typeface="Arial"/>
                <a:sym typeface="Arial"/>
              </a:rPr>
              <a:t>Dites</a:t>
            </a:r>
            <a:r>
              <a:rPr lang="fr-FR" b="1" u="none" noProof="0" dirty="0">
                <a:latin typeface="Arial"/>
                <a:ea typeface="Arial"/>
                <a:cs typeface="Arial"/>
                <a:sym typeface="Arial"/>
              </a:rPr>
              <a:t> : </a:t>
            </a:r>
            <a:r>
              <a:rPr lang="fr-FR" noProof="0" dirty="0">
                <a:latin typeface="Arial"/>
                <a:ea typeface="Arial"/>
                <a:cs typeface="Arial"/>
                <a:sym typeface="Arial"/>
              </a:rPr>
              <a:t>En outre, les problèmes les plus importants sont traités plus rapidement grâce à des données claires qui permettent d'établir les priorités en matière d'activités et de financement !</a:t>
            </a:r>
            <a:endParaRPr lang="fr-FR" noProof="0" dirty="0"/>
          </a:p>
          <a:p>
            <a:pPr marL="0" indent="0">
              <a:lnSpc>
                <a:spcPct val="107000"/>
              </a:lnSpc>
            </a:pPr>
            <a:endParaRPr dirty="0">
              <a:latin typeface="Arial"/>
              <a:ea typeface="Arial"/>
              <a:cs typeface="Arial"/>
              <a:sym typeface="Arial"/>
            </a:endParaRPr>
          </a:p>
        </p:txBody>
      </p:sp>
      <p:sp>
        <p:nvSpPr>
          <p:cNvPr id="504" name="Google Shape;504;p28: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9"/>
        <p:cNvGrpSpPr/>
        <p:nvPr/>
      </p:nvGrpSpPr>
      <p:grpSpPr>
        <a:xfrm>
          <a:off x="0" y="0"/>
          <a:ext cx="0" cy="0"/>
          <a:chOff x="0" y="0"/>
          <a:chExt cx="0" cy="0"/>
        </a:xfrm>
      </p:grpSpPr>
      <p:sp>
        <p:nvSpPr>
          <p:cNvPr id="510" name="Google Shape;510;p29: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1" name="Google Shape;511;p29: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buClr>
                <a:schemeClr val="dk1"/>
              </a:buClr>
              <a:buSzPts val="1200"/>
            </a:pPr>
            <a:r>
              <a:rPr lang="fr-FR" b="1" i="0" noProof="0" dirty="0">
                <a:latin typeface="Arial"/>
                <a:ea typeface="Arial"/>
                <a:cs typeface="Arial"/>
                <a:sym typeface="Arial"/>
              </a:rPr>
              <a:t>Notes de l'instructeur :</a:t>
            </a:r>
            <a:endParaRPr lang="fr-FR" noProof="0" dirty="0"/>
          </a:p>
          <a:p>
            <a:pPr marL="177845" indent="-98803">
              <a:buClr>
                <a:schemeClr val="dk1"/>
              </a:buClr>
              <a:buSzPts val="1200"/>
            </a:pPr>
            <a:endParaRPr lang="fr-FR" dirty="0">
              <a:solidFill>
                <a:srgbClr val="000000"/>
              </a:solidFill>
              <a:latin typeface="Arial"/>
              <a:ea typeface="Arial"/>
              <a:cs typeface="Arial"/>
              <a:sym typeface="Arial"/>
            </a:endParaRPr>
          </a:p>
          <a:p>
            <a:pPr marL="177845" indent="-177845">
              <a:buClr>
                <a:schemeClr val="dk1"/>
              </a:buClr>
              <a:buSzPts val="1200"/>
              <a:buFont typeface="Noto Sans Symbols"/>
              <a:buChar char="▪"/>
            </a:pPr>
            <a:r>
              <a:rPr lang="fr-FR" b="1" u="sng" noProof="0" dirty="0">
                <a:latin typeface="Arial"/>
                <a:ea typeface="Arial"/>
                <a:cs typeface="Arial"/>
                <a:sym typeface="Arial"/>
              </a:rPr>
              <a:t>Dites</a:t>
            </a:r>
            <a:r>
              <a:rPr lang="fr-FR" b="1" u="none" noProof="0" dirty="0">
                <a:latin typeface="Arial"/>
                <a:ea typeface="Arial"/>
                <a:cs typeface="Arial"/>
                <a:sym typeface="Arial"/>
              </a:rPr>
              <a:t> : </a:t>
            </a:r>
            <a:r>
              <a:rPr lang="fr-FR" dirty="0">
                <a:solidFill>
                  <a:srgbClr val="000000"/>
                </a:solidFill>
                <a:latin typeface="Arial"/>
                <a:ea typeface="Arial"/>
                <a:cs typeface="Arial"/>
                <a:sym typeface="Arial"/>
              </a:rPr>
              <a:t>Lorsque, par exemple, un enfant est suspecté d'avoir la rougeole, que doit-il se passer pour que le cas de rougeole soit </a:t>
            </a:r>
            <a:r>
              <a:rPr lang="fr-FR" noProof="0" dirty="0">
                <a:solidFill>
                  <a:srgbClr val="000000"/>
                </a:solidFill>
                <a:latin typeface="Arial"/>
                <a:ea typeface="Arial"/>
                <a:cs typeface="Arial"/>
                <a:sym typeface="Arial"/>
              </a:rPr>
              <a:t>notifié</a:t>
            </a:r>
            <a:r>
              <a:rPr lang="fr-FR" dirty="0">
                <a:solidFill>
                  <a:srgbClr val="000000"/>
                </a:solidFill>
                <a:latin typeface="Arial"/>
                <a:ea typeface="Arial"/>
                <a:cs typeface="Arial"/>
                <a:sym typeface="Arial"/>
              </a:rPr>
              <a:t> au niveau du district ?</a:t>
            </a:r>
            <a:endParaRPr lang="fr-FR" noProof="0" dirty="0"/>
          </a:p>
          <a:p>
            <a:pPr marL="177845" indent="-98803">
              <a:buClr>
                <a:schemeClr val="dk1"/>
              </a:buClr>
              <a:buSzPts val="1200"/>
            </a:pPr>
            <a:endParaRPr lang="fr-FR" b="0" i="1" u="none" noProof="0" dirty="0">
              <a:latin typeface="Arial"/>
              <a:ea typeface="Arial"/>
              <a:cs typeface="Arial"/>
              <a:sym typeface="Arial"/>
            </a:endParaRPr>
          </a:p>
          <a:p>
            <a:pPr marL="177845" indent="-177845">
              <a:buClr>
                <a:schemeClr val="dk1"/>
              </a:buClr>
              <a:buSzPts val="1200"/>
              <a:buFont typeface="Noto Sans Symbols"/>
              <a:buChar char="▪"/>
            </a:pPr>
            <a:r>
              <a:rPr lang="fr-FR" b="1" i="0" u="sng" noProof="0" dirty="0">
                <a:latin typeface="Arial"/>
                <a:ea typeface="Arial"/>
                <a:cs typeface="Arial"/>
                <a:sym typeface="Arial"/>
              </a:rPr>
              <a:t>Demandez à </a:t>
            </a:r>
            <a:r>
              <a:rPr lang="fr-FR" b="0" i="0" u="none" noProof="0" dirty="0">
                <a:latin typeface="Arial"/>
                <a:ea typeface="Arial"/>
                <a:cs typeface="Arial"/>
                <a:sym typeface="Arial"/>
              </a:rPr>
              <a:t>plusieurs volontaires de ne citer qu'une seule étape afin que beaucoup puissent participer</a:t>
            </a:r>
            <a:r>
              <a:rPr lang="fr-FR" noProof="0" dirty="0">
                <a:latin typeface="Arial"/>
                <a:ea typeface="Arial"/>
                <a:cs typeface="Arial"/>
                <a:sym typeface="Arial"/>
              </a:rPr>
              <a:t>. </a:t>
            </a:r>
            <a:endParaRPr lang="fr-FR" noProof="0" dirty="0"/>
          </a:p>
          <a:p>
            <a:pPr marL="177845" indent="-98803">
              <a:buClr>
                <a:schemeClr val="dk1"/>
              </a:buClr>
              <a:buSzPts val="1200"/>
            </a:pPr>
            <a:endParaRPr lang="fr-FR" noProof="0" dirty="0">
              <a:latin typeface="Arial"/>
              <a:ea typeface="Arial"/>
              <a:cs typeface="Arial"/>
              <a:sym typeface="Arial"/>
            </a:endParaRPr>
          </a:p>
          <a:p>
            <a:pPr marL="177845" indent="-177845">
              <a:buClr>
                <a:schemeClr val="dk1"/>
              </a:buClr>
              <a:buSzPts val="1200"/>
              <a:buFont typeface="Noto Sans Symbols"/>
              <a:buChar char="▪"/>
            </a:pPr>
            <a:r>
              <a:rPr lang="fr-FR" b="1" i="0" u="sng" noProof="0" dirty="0">
                <a:latin typeface="Arial"/>
                <a:ea typeface="Arial"/>
                <a:cs typeface="Arial"/>
                <a:sym typeface="Arial"/>
              </a:rPr>
              <a:t>Notez</a:t>
            </a:r>
            <a:r>
              <a:rPr lang="fr-FR" b="0" i="0" u="none" noProof="0" dirty="0">
                <a:latin typeface="Arial"/>
                <a:ea typeface="Arial"/>
                <a:cs typeface="Arial"/>
                <a:sym typeface="Arial"/>
              </a:rPr>
              <a:t> les </a:t>
            </a:r>
            <a:r>
              <a:rPr lang="fr-FR" b="0" i="0" noProof="0" dirty="0">
                <a:latin typeface="Arial"/>
                <a:ea typeface="Arial"/>
                <a:cs typeface="Arial"/>
                <a:sym typeface="Arial"/>
              </a:rPr>
              <a:t>réponses sur une feuille de papier, un tableau blanc ou une diapositive.</a:t>
            </a:r>
            <a:endParaRPr lang="fr-FR" b="0" i="0" u="none" noProof="0" dirty="0">
              <a:latin typeface="Arial"/>
              <a:ea typeface="Arial"/>
              <a:cs typeface="Arial"/>
              <a:sym typeface="Arial"/>
            </a:endParaRPr>
          </a:p>
          <a:p>
            <a:pPr marL="652099" lvl="1" indent="-98803">
              <a:buClr>
                <a:schemeClr val="dk1"/>
              </a:buClr>
              <a:buSzPts val="1200"/>
            </a:pPr>
            <a:endParaRPr lang="fr-FR" dirty="0">
              <a:latin typeface="Arial"/>
              <a:ea typeface="Arial"/>
              <a:cs typeface="Arial"/>
              <a:sym typeface="Arial"/>
            </a:endParaRPr>
          </a:p>
          <a:p>
            <a:pPr marL="474254" lvl="1" indent="0">
              <a:buClr>
                <a:schemeClr val="dk1"/>
              </a:buClr>
              <a:buSzPts val="1200"/>
            </a:pPr>
            <a:r>
              <a:rPr lang="fr-FR" b="1" dirty="0">
                <a:latin typeface="Arial"/>
                <a:ea typeface="Arial"/>
                <a:cs typeface="Arial"/>
                <a:sym typeface="Arial"/>
              </a:rPr>
              <a:t>Exemples de réponses </a:t>
            </a:r>
            <a:r>
              <a:rPr lang="fr-FR" dirty="0">
                <a:latin typeface="Arial"/>
                <a:ea typeface="Arial"/>
                <a:cs typeface="Arial"/>
                <a:sym typeface="Arial"/>
              </a:rPr>
              <a:t>:</a:t>
            </a:r>
          </a:p>
          <a:p>
            <a:pPr marL="995932" lvl="1" indent="-237127">
              <a:lnSpc>
                <a:spcPct val="115000"/>
              </a:lnSpc>
              <a:spcBef>
                <a:spcPts val="622"/>
              </a:spcBef>
              <a:buClr>
                <a:schemeClr val="dk1"/>
              </a:buClr>
              <a:buSzPct val="100000"/>
              <a:buFont typeface="+mj-lt"/>
              <a:buAutoNum type="arabicPeriod"/>
            </a:pPr>
            <a:r>
              <a:rPr lang="fr-FR" i="1" dirty="0">
                <a:latin typeface="Arial"/>
                <a:ea typeface="Arial"/>
                <a:cs typeface="Arial"/>
                <a:sym typeface="Arial"/>
              </a:rPr>
              <a:t>Le patient ou le parent (ou le mandataire tel que la mère) doit reconnaître que l'enfant est malade (les cas asymptomatiques ou très légers sont rarement signalés).</a:t>
            </a:r>
          </a:p>
          <a:p>
            <a:pPr marL="995932" lvl="1" indent="-237127">
              <a:lnSpc>
                <a:spcPct val="115000"/>
              </a:lnSpc>
              <a:spcBef>
                <a:spcPts val="622"/>
              </a:spcBef>
              <a:buClr>
                <a:schemeClr val="dk1"/>
              </a:buClr>
              <a:buSzPct val="100000"/>
              <a:buFont typeface="+mj-lt"/>
              <a:buAutoNum type="arabicPeriod"/>
            </a:pPr>
            <a:r>
              <a:rPr lang="fr-FR" i="1" dirty="0">
                <a:latin typeface="Arial"/>
                <a:ea typeface="Arial"/>
                <a:cs typeface="Arial"/>
                <a:sym typeface="Arial"/>
              </a:rPr>
              <a:t>Le patient doit se faire soigner dans un centre de traitement (cela peut être difficile si le centre est éloigné, si c'est la saison des pluies, si le patient ou le parent doit payer pour les soins mais n'a pas beaucoup d'argent), </a:t>
            </a:r>
          </a:p>
          <a:p>
            <a:pPr marL="995932" lvl="1" indent="-237127">
              <a:lnSpc>
                <a:spcPct val="115000"/>
              </a:lnSpc>
              <a:spcBef>
                <a:spcPts val="622"/>
              </a:spcBef>
              <a:buClr>
                <a:schemeClr val="dk1"/>
              </a:buClr>
              <a:buSzPct val="100000"/>
              <a:buFont typeface="+mj-lt"/>
              <a:buAutoNum type="arabicPeriod"/>
            </a:pPr>
            <a:r>
              <a:rPr lang="fr-FR" i="1" dirty="0">
                <a:latin typeface="Arial"/>
                <a:ea typeface="Arial"/>
                <a:cs typeface="Arial"/>
                <a:sym typeface="Arial"/>
              </a:rPr>
              <a:t>Le prestataire de soins de santé doit poser le bon diagnostic</a:t>
            </a:r>
          </a:p>
          <a:p>
            <a:pPr marL="995932" lvl="1" indent="-237127">
              <a:lnSpc>
                <a:spcPct val="115000"/>
              </a:lnSpc>
              <a:spcBef>
                <a:spcPts val="622"/>
              </a:spcBef>
              <a:buClr>
                <a:schemeClr val="dk1"/>
              </a:buClr>
              <a:buSzPct val="100000"/>
              <a:buFont typeface="+mj-lt"/>
              <a:buAutoNum type="arabicPeriod"/>
            </a:pPr>
            <a:r>
              <a:rPr lang="fr-FR" i="1" dirty="0">
                <a:latin typeface="Arial"/>
                <a:ea typeface="Arial"/>
                <a:cs typeface="Arial"/>
                <a:sym typeface="Arial"/>
              </a:rPr>
              <a:t>Si une confirmation en laboratoire est nécessaire, l'échantillon doit être prélevé de la manière appropriée, au moment approprié et avec l'équipement adéquat, transporté dans un milieu approprié et dans des conditions appropriées, testé à l'aide d'un test approprié et les résultats doivent être interprétés de manière appropriée.</a:t>
            </a:r>
          </a:p>
          <a:p>
            <a:pPr marL="995932" lvl="1" indent="-237127">
              <a:lnSpc>
                <a:spcPct val="115000"/>
              </a:lnSpc>
              <a:spcBef>
                <a:spcPts val="622"/>
              </a:spcBef>
              <a:buClr>
                <a:schemeClr val="dk1"/>
              </a:buClr>
              <a:buSzPct val="100000"/>
              <a:buFont typeface="+mj-lt"/>
              <a:buAutoNum type="arabicPeriod"/>
            </a:pPr>
            <a:r>
              <a:rPr lang="fr-FR" i="1" dirty="0">
                <a:latin typeface="Arial"/>
                <a:ea typeface="Arial"/>
                <a:cs typeface="Arial"/>
                <a:sym typeface="Arial"/>
              </a:rPr>
              <a:t>Si la surveillance repose sur la déclaration passive, le fournisseur de soins de santé ou le personnel de la clinique (quel que soit le déclarant) doit reconnaître que la maladie figure sur la liste des maladies à déclaration obligatoire.</a:t>
            </a:r>
          </a:p>
          <a:p>
            <a:pPr marL="995932" lvl="1" indent="-237127">
              <a:lnSpc>
                <a:spcPct val="115000"/>
              </a:lnSpc>
              <a:spcBef>
                <a:spcPts val="622"/>
              </a:spcBef>
              <a:buClr>
                <a:schemeClr val="dk1"/>
              </a:buClr>
              <a:buSzPct val="100000"/>
              <a:buFont typeface="+mj-lt"/>
              <a:buAutoNum type="arabicPeriod"/>
            </a:pPr>
            <a:r>
              <a:rPr lang="fr-FR" i="1" dirty="0">
                <a:latin typeface="Arial"/>
                <a:ea typeface="Arial"/>
                <a:cs typeface="Arial"/>
                <a:sym typeface="Arial"/>
              </a:rPr>
              <a:t>Le rapporteur doit reconnaître que ce cas répond à la définition de cas</a:t>
            </a:r>
          </a:p>
          <a:p>
            <a:pPr marL="995932" lvl="1" indent="-237127">
              <a:lnSpc>
                <a:spcPct val="115000"/>
              </a:lnSpc>
              <a:spcBef>
                <a:spcPts val="622"/>
              </a:spcBef>
              <a:buClr>
                <a:schemeClr val="dk1"/>
              </a:buClr>
              <a:buSzPct val="100000"/>
              <a:buFont typeface="+mj-lt"/>
              <a:buAutoNum type="arabicPeriod"/>
            </a:pPr>
            <a:r>
              <a:rPr lang="fr-FR" i="1" dirty="0">
                <a:latin typeface="Arial"/>
                <a:ea typeface="Arial"/>
                <a:cs typeface="Arial"/>
                <a:sym typeface="Arial"/>
              </a:rPr>
              <a:t>Le déclarant doit signaler le cas au bureau de santé du district.</a:t>
            </a:r>
          </a:p>
          <a:p>
            <a:pPr marL="355690" indent="-237127">
              <a:lnSpc>
                <a:spcPct val="115000"/>
              </a:lnSpc>
              <a:spcBef>
                <a:spcPts val="622"/>
              </a:spcBef>
              <a:buClr>
                <a:schemeClr val="dk1"/>
              </a:buClr>
              <a:buSzPts val="1800"/>
            </a:pPr>
            <a:endParaRPr lang="fr-FR" dirty="0">
              <a:latin typeface="Arial"/>
              <a:ea typeface="Arial"/>
              <a:cs typeface="Arial"/>
              <a:sym typeface="Arial"/>
            </a:endParaRPr>
          </a:p>
          <a:p>
            <a:pPr marL="177845" indent="-177845">
              <a:lnSpc>
                <a:spcPct val="115000"/>
              </a:lnSpc>
              <a:spcBef>
                <a:spcPts val="622"/>
              </a:spcBef>
              <a:buClr>
                <a:schemeClr val="dk1"/>
              </a:buClr>
              <a:buSzPts val="1800"/>
              <a:buFont typeface="Noto Sans Symbols"/>
              <a:buChar char="▪"/>
            </a:pPr>
            <a:r>
              <a:rPr lang="fr-FR" b="1" u="sng" dirty="0">
                <a:latin typeface="Arial"/>
                <a:ea typeface="Arial"/>
                <a:cs typeface="Arial"/>
                <a:sym typeface="Arial"/>
              </a:rPr>
              <a:t>Dites</a:t>
            </a:r>
            <a:r>
              <a:rPr lang="fr-FR" b="1" dirty="0">
                <a:latin typeface="Arial"/>
                <a:ea typeface="Arial"/>
                <a:cs typeface="Arial"/>
                <a:sym typeface="Arial"/>
              </a:rPr>
              <a:t> : </a:t>
            </a:r>
            <a:r>
              <a:rPr lang="fr-FR" dirty="0">
                <a:latin typeface="+mn-lt"/>
                <a:ea typeface="Arial"/>
                <a:cs typeface="Arial"/>
                <a:sym typeface="Arial"/>
              </a:rPr>
              <a:t>Nous savons que tous les cas de rougeole ne sont pas déclarés. </a:t>
            </a:r>
            <a:r>
              <a:rPr lang="fr-FR" dirty="0">
                <a:latin typeface="+mn-lt"/>
                <a:ea typeface="Times New Roman"/>
                <a:cs typeface="Times New Roman"/>
                <a:sym typeface="Times New Roman"/>
              </a:rPr>
              <a:t>Le nombre de cas déclarés au ministère de la santé n'est souvent qu'une fraction du total. </a:t>
            </a:r>
            <a:r>
              <a:rPr lang="fr-FR" dirty="0">
                <a:latin typeface="+mn-lt"/>
                <a:ea typeface="Arial"/>
                <a:cs typeface="Arial"/>
                <a:sym typeface="Arial"/>
              </a:rPr>
              <a:t>Pouvez-vous penser à quelques raisons qui expliquent cela ?</a:t>
            </a:r>
            <a:endParaRPr lang="fr-FR" noProof="0" dirty="0">
              <a:latin typeface="+mn-lt"/>
            </a:endParaRPr>
          </a:p>
          <a:p>
            <a:pPr marL="177845" indent="-59282">
              <a:lnSpc>
                <a:spcPct val="115000"/>
              </a:lnSpc>
              <a:spcBef>
                <a:spcPts val="622"/>
              </a:spcBef>
              <a:buClr>
                <a:schemeClr val="dk1"/>
              </a:buClr>
              <a:buSzPts val="1800"/>
            </a:pPr>
            <a:endParaRPr lang="fr-FR" i="1" dirty="0">
              <a:latin typeface="Arial"/>
              <a:ea typeface="Arial"/>
              <a:cs typeface="Arial"/>
              <a:sym typeface="Arial"/>
            </a:endParaRPr>
          </a:p>
          <a:p>
            <a:pPr marL="177845" indent="-177845">
              <a:lnSpc>
                <a:spcPct val="115000"/>
              </a:lnSpc>
              <a:spcBef>
                <a:spcPts val="622"/>
              </a:spcBef>
              <a:buClr>
                <a:schemeClr val="dk1"/>
              </a:buClr>
              <a:buSzPts val="1800"/>
              <a:buFont typeface="Noto Sans Symbols"/>
              <a:buChar char="▪"/>
            </a:pPr>
            <a:r>
              <a:rPr lang="fr-FR" b="1" u="sng" dirty="0">
                <a:latin typeface="Arial"/>
                <a:ea typeface="Arial"/>
                <a:cs typeface="Arial"/>
                <a:sym typeface="Arial"/>
              </a:rPr>
              <a:t>Demandez à</a:t>
            </a:r>
            <a:r>
              <a:rPr lang="fr-FR" b="1" dirty="0">
                <a:latin typeface="Arial"/>
                <a:ea typeface="Arial"/>
                <a:cs typeface="Arial"/>
                <a:sym typeface="Arial"/>
              </a:rPr>
              <a:t> </a:t>
            </a:r>
            <a:r>
              <a:rPr lang="fr-FR" dirty="0">
                <a:latin typeface="Arial"/>
                <a:ea typeface="Arial"/>
                <a:cs typeface="Arial"/>
                <a:sym typeface="Arial"/>
              </a:rPr>
              <a:t>plusieurs volontaires de donner un exemple</a:t>
            </a:r>
            <a:r>
              <a:rPr lang="fr-FR" i="0" noProof="0" dirty="0">
                <a:latin typeface="Arial"/>
                <a:ea typeface="Arial"/>
                <a:cs typeface="Arial"/>
                <a:sym typeface="Arial"/>
              </a:rPr>
              <a:t>. </a:t>
            </a:r>
            <a:endParaRPr lang="fr-FR" dirty="0">
              <a:latin typeface="Arial"/>
              <a:ea typeface="Arial"/>
              <a:cs typeface="Arial"/>
              <a:sym typeface="Arial"/>
            </a:endParaRPr>
          </a:p>
          <a:p>
            <a:pPr marL="177845" indent="-59282">
              <a:lnSpc>
                <a:spcPct val="115000"/>
              </a:lnSpc>
              <a:spcBef>
                <a:spcPts val="622"/>
              </a:spcBef>
              <a:buClr>
                <a:schemeClr val="dk1"/>
              </a:buClr>
              <a:buSzPts val="1800"/>
            </a:pPr>
            <a:endParaRPr lang="fr-FR" i="1" dirty="0">
              <a:latin typeface="Arial"/>
              <a:ea typeface="Arial"/>
              <a:cs typeface="Arial"/>
              <a:sym typeface="Arial"/>
            </a:endParaRPr>
          </a:p>
          <a:p>
            <a:pPr marL="177845" indent="-177845">
              <a:lnSpc>
                <a:spcPct val="115000"/>
              </a:lnSpc>
              <a:spcBef>
                <a:spcPts val="622"/>
              </a:spcBef>
              <a:buClr>
                <a:schemeClr val="dk1"/>
              </a:buClr>
              <a:buSzPts val="1800"/>
              <a:buFont typeface="Noto Sans Symbols"/>
              <a:buChar char="❖"/>
            </a:pPr>
            <a:r>
              <a:rPr lang="fr-FR" b="1" i="1" dirty="0">
                <a:latin typeface="Arial"/>
                <a:ea typeface="Arial"/>
                <a:cs typeface="Arial"/>
                <a:sym typeface="Arial"/>
              </a:rPr>
              <a:t>N'acceptez que quelques exemples, car la question sera également posée pour le secteur animal et environnemental dans les diapositives suivantes.</a:t>
            </a:r>
            <a:endParaRPr lang="fr-FR" noProof="0" dirty="0"/>
          </a:p>
          <a:p>
            <a:pPr marL="177845" indent="-59282">
              <a:lnSpc>
                <a:spcPct val="115000"/>
              </a:lnSpc>
              <a:spcBef>
                <a:spcPts val="622"/>
              </a:spcBef>
              <a:buClr>
                <a:schemeClr val="dk1"/>
              </a:buClr>
              <a:buSzPts val="1800"/>
            </a:pPr>
            <a:endParaRPr lang="fr-FR" b="1" i="1" u="sng" dirty="0">
              <a:latin typeface="Arial"/>
              <a:ea typeface="Arial"/>
              <a:cs typeface="Arial"/>
              <a:sym typeface="Arial"/>
            </a:endParaRPr>
          </a:p>
          <a:p>
            <a:pPr marL="177845" indent="-177845">
              <a:lnSpc>
                <a:spcPct val="115000"/>
              </a:lnSpc>
              <a:spcBef>
                <a:spcPts val="622"/>
              </a:spcBef>
              <a:buClr>
                <a:schemeClr val="dk1"/>
              </a:buClr>
              <a:buSzPts val="1800"/>
              <a:buFont typeface="Noto Sans Symbols"/>
              <a:buChar char="▪"/>
            </a:pPr>
            <a:r>
              <a:rPr lang="fr-FR" b="1" u="sng" noProof="0" dirty="0">
                <a:latin typeface="Arial"/>
                <a:ea typeface="Arial"/>
                <a:cs typeface="Arial"/>
                <a:sym typeface="Arial"/>
              </a:rPr>
              <a:t>Remerciez</a:t>
            </a:r>
            <a:r>
              <a:rPr lang="fr-FR" b="0" u="none" noProof="0" dirty="0">
                <a:latin typeface="Arial"/>
                <a:ea typeface="Arial"/>
                <a:cs typeface="Arial"/>
                <a:sym typeface="Arial"/>
              </a:rPr>
              <a:t> les participants pour leurs </a:t>
            </a:r>
            <a:r>
              <a:rPr lang="fr-FR" b="0" noProof="0" dirty="0">
                <a:latin typeface="Arial"/>
                <a:ea typeface="Arial"/>
                <a:cs typeface="Arial"/>
                <a:sym typeface="Arial"/>
              </a:rPr>
              <a:t>réponses.  </a:t>
            </a:r>
            <a:r>
              <a:rPr lang="fr-FR" b="1" dirty="0">
                <a:latin typeface="Arial"/>
                <a:ea typeface="Arial"/>
                <a:cs typeface="Arial"/>
                <a:sym typeface="Arial"/>
              </a:rPr>
              <a:t>Exemples de raisons </a:t>
            </a:r>
            <a:r>
              <a:rPr lang="fr-FR" dirty="0">
                <a:latin typeface="Arial"/>
                <a:ea typeface="Arial"/>
                <a:cs typeface="Arial"/>
                <a:sym typeface="Arial"/>
              </a:rPr>
              <a:t>:</a:t>
            </a:r>
            <a:endParaRPr lang="fr-FR" noProof="0" dirty="0"/>
          </a:p>
          <a:p>
            <a:pPr marL="948507" lvl="1" indent="-189701">
              <a:lnSpc>
                <a:spcPct val="115000"/>
              </a:lnSpc>
              <a:spcBef>
                <a:spcPts val="622"/>
              </a:spcBef>
              <a:buClr>
                <a:schemeClr val="dk1"/>
              </a:buClr>
              <a:buSzPct val="100000"/>
              <a:buFont typeface="Courier New"/>
              <a:buChar char="o"/>
            </a:pPr>
            <a:r>
              <a:rPr lang="fr-FR" dirty="0">
                <a:latin typeface="Arial"/>
                <a:ea typeface="Arial"/>
                <a:cs typeface="Arial"/>
                <a:sym typeface="Arial"/>
              </a:rPr>
              <a:t>L'éloignement du centre de santé fait que de nombreux parents ne consultent pas et ne signalent pas le cas.</a:t>
            </a:r>
            <a:endParaRPr lang="fr-FR" noProof="0" dirty="0"/>
          </a:p>
          <a:p>
            <a:pPr marL="948507" lvl="1" indent="-189701">
              <a:lnSpc>
                <a:spcPct val="115000"/>
              </a:lnSpc>
              <a:spcBef>
                <a:spcPts val="622"/>
              </a:spcBef>
              <a:buClr>
                <a:schemeClr val="dk1"/>
              </a:buClr>
              <a:buSzPct val="100000"/>
              <a:buFont typeface="Courier New"/>
              <a:buChar char="o"/>
            </a:pPr>
            <a:r>
              <a:rPr lang="fr-FR" dirty="0">
                <a:latin typeface="Arial"/>
                <a:ea typeface="Arial"/>
                <a:cs typeface="Arial"/>
                <a:sym typeface="Arial"/>
              </a:rPr>
              <a:t>Consultation d'un guérisseur traditionnel ou autre service non inclus dans le site de déclaration</a:t>
            </a:r>
            <a:endParaRPr lang="fr-FR" noProof="0" dirty="0"/>
          </a:p>
          <a:p>
            <a:pPr marL="948507" lvl="1" indent="-189701">
              <a:lnSpc>
                <a:spcPct val="115000"/>
              </a:lnSpc>
              <a:spcBef>
                <a:spcPts val="622"/>
              </a:spcBef>
              <a:buClr>
                <a:schemeClr val="dk1"/>
              </a:buClr>
              <a:buSzPct val="100000"/>
              <a:buFont typeface="Courier New"/>
              <a:buChar char="o"/>
            </a:pPr>
            <a:r>
              <a:rPr lang="fr-FR" dirty="0">
                <a:latin typeface="Arial"/>
                <a:ea typeface="Arial"/>
                <a:cs typeface="Arial"/>
                <a:sym typeface="Arial"/>
              </a:rPr>
              <a:t>Coût de la consultation avec la clinique</a:t>
            </a:r>
            <a:endParaRPr lang="fr-FR" noProof="0" dirty="0"/>
          </a:p>
          <a:p>
            <a:pPr marL="948507" lvl="1" indent="-189701">
              <a:lnSpc>
                <a:spcPct val="115000"/>
              </a:lnSpc>
              <a:spcBef>
                <a:spcPts val="622"/>
              </a:spcBef>
              <a:buClr>
                <a:schemeClr val="dk1"/>
              </a:buClr>
              <a:buSzPct val="100000"/>
              <a:buFont typeface="Courier New"/>
              <a:buChar char="o"/>
            </a:pPr>
            <a:r>
              <a:rPr lang="fr-FR" dirty="0">
                <a:latin typeface="Arial"/>
                <a:ea typeface="Arial"/>
                <a:cs typeface="Arial"/>
                <a:sym typeface="Arial"/>
              </a:rPr>
              <a:t>Symptômes légers ou diagnostic erroné</a:t>
            </a:r>
            <a:endParaRPr lang="fr-FR" noProof="0" dirty="0"/>
          </a:p>
          <a:p>
            <a:pPr marL="177845" indent="-98803">
              <a:buClr>
                <a:schemeClr val="dk1"/>
              </a:buClr>
              <a:buSzPts val="1200"/>
            </a:pPr>
            <a:endParaRPr lang="fr-FR" b="1" u="sng" noProof="0" dirty="0">
              <a:latin typeface="Arial"/>
              <a:ea typeface="Arial"/>
              <a:cs typeface="Arial"/>
              <a:sym typeface="Arial"/>
            </a:endParaRPr>
          </a:p>
          <a:p>
            <a:pPr marL="177845" indent="-177845">
              <a:buClr>
                <a:schemeClr val="dk1"/>
              </a:buClr>
              <a:buSzPts val="1200"/>
              <a:buFont typeface="Noto Sans Symbols"/>
              <a:buChar char="▪"/>
            </a:pPr>
            <a:r>
              <a:rPr lang="fr-FR" b="1" u="sng" noProof="0" dirty="0">
                <a:latin typeface="Arial"/>
                <a:ea typeface="Arial"/>
                <a:cs typeface="Arial"/>
                <a:sym typeface="Arial"/>
              </a:rPr>
              <a:t>Demandez</a:t>
            </a:r>
            <a:r>
              <a:rPr lang="fr-FR" b="1" u="none" noProof="0" dirty="0">
                <a:latin typeface="Arial"/>
                <a:ea typeface="Arial"/>
                <a:cs typeface="Arial"/>
                <a:sym typeface="Arial"/>
              </a:rPr>
              <a:t> </a:t>
            </a:r>
            <a:r>
              <a:rPr lang="fr-FR" b="0" noProof="0" dirty="0">
                <a:latin typeface="Arial"/>
                <a:ea typeface="Arial"/>
                <a:cs typeface="Arial"/>
                <a:sym typeface="Arial"/>
              </a:rPr>
              <a:t>: Quelles sont les maladies humaines ou les problèmes de santé qui, selon vous, ne sont pas suffisamment signalés dans votre région ? Pourquoi pensez-vous qu'elles ne sont pas signalées ?</a:t>
            </a:r>
            <a:endParaRPr lang="fr-FR" noProof="0" dirty="0"/>
          </a:p>
          <a:p>
            <a:pPr marL="177845" indent="-98803">
              <a:buClr>
                <a:schemeClr val="dk1"/>
              </a:buClr>
              <a:buSzPts val="1200"/>
            </a:pPr>
            <a:endParaRPr lang="fr-FR" b="0" noProof="0" dirty="0">
              <a:latin typeface="Arial"/>
              <a:ea typeface="Arial"/>
              <a:cs typeface="Arial"/>
              <a:sym typeface="Arial"/>
            </a:endParaRPr>
          </a:p>
          <a:p>
            <a:pPr marL="177845" indent="-177845">
              <a:buClr>
                <a:schemeClr val="dk1"/>
              </a:buClr>
              <a:buSzPts val="1200"/>
              <a:buFont typeface="Noto Sans Symbols"/>
              <a:buChar char="▪"/>
            </a:pPr>
            <a:r>
              <a:rPr lang="fr-FR" b="1" u="sng" dirty="0">
                <a:latin typeface="Arial"/>
                <a:ea typeface="Arial"/>
                <a:cs typeface="Arial"/>
                <a:sym typeface="Arial"/>
              </a:rPr>
              <a:t>Permettez à</a:t>
            </a:r>
            <a:r>
              <a:rPr lang="fr-FR" b="1" dirty="0">
                <a:latin typeface="Arial"/>
                <a:ea typeface="Arial"/>
                <a:cs typeface="Arial"/>
                <a:sym typeface="Arial"/>
              </a:rPr>
              <a:t> </a:t>
            </a:r>
            <a:r>
              <a:rPr lang="fr-FR" dirty="0">
                <a:latin typeface="Arial"/>
                <a:ea typeface="Arial"/>
                <a:cs typeface="Arial"/>
                <a:sym typeface="Arial"/>
              </a:rPr>
              <a:t>plusieurs personnes de donner un exemple</a:t>
            </a:r>
            <a:r>
              <a:rPr lang="fr-FR" noProof="0" dirty="0">
                <a:latin typeface="Arial"/>
                <a:ea typeface="Arial"/>
                <a:cs typeface="Arial"/>
                <a:sym typeface="Arial"/>
              </a:rPr>
              <a:t>. </a:t>
            </a:r>
            <a:endParaRPr lang="fr-FR" dirty="0">
              <a:latin typeface="Arial"/>
              <a:ea typeface="Arial"/>
              <a:cs typeface="Arial"/>
              <a:sym typeface="Arial"/>
            </a:endParaRPr>
          </a:p>
          <a:p>
            <a:pPr marL="177845" indent="-98803">
              <a:buClr>
                <a:schemeClr val="dk1"/>
              </a:buClr>
              <a:buSzPts val="1200"/>
            </a:pPr>
            <a:endParaRPr lang="fr-FR" dirty="0">
              <a:latin typeface="Arial"/>
              <a:ea typeface="Arial"/>
              <a:cs typeface="Arial"/>
              <a:sym typeface="Arial"/>
            </a:endParaRPr>
          </a:p>
          <a:p>
            <a:pPr marL="177845" indent="-177845">
              <a:buClr>
                <a:schemeClr val="dk1"/>
              </a:buClr>
              <a:buSzPts val="1200"/>
              <a:buFont typeface="Noto Sans Symbols"/>
              <a:buChar char="❖"/>
            </a:pPr>
            <a:r>
              <a:rPr lang="fr-FR" b="1" i="1" dirty="0">
                <a:latin typeface="Arial"/>
                <a:ea typeface="Arial"/>
                <a:cs typeface="Arial"/>
                <a:sym typeface="Arial"/>
              </a:rPr>
              <a:t>N'acceptez que quelques exemples, car la question sera également posée pour les secteurs animal et environnemental dans les diapositives suivantes.</a:t>
            </a:r>
            <a:endParaRPr lang="fr-FR" noProof="0" dirty="0"/>
          </a:p>
          <a:p>
            <a:pPr marL="177845" indent="-98803">
              <a:buClr>
                <a:schemeClr val="dk1"/>
              </a:buClr>
              <a:buSzPts val="1200"/>
            </a:pPr>
            <a:endParaRPr b="0" dirty="0"/>
          </a:p>
        </p:txBody>
      </p:sp>
      <p:sp>
        <p:nvSpPr>
          <p:cNvPr id="512" name="Google Shape;512;p29: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3: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8" name="Google Shape;298;p3: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lnSpc>
                <a:spcPct val="115000"/>
              </a:lnSpc>
            </a:pPr>
            <a:r>
              <a:rPr lang="fr-FR" b="1" dirty="0">
                <a:latin typeface="Arial"/>
                <a:ea typeface="Arial"/>
                <a:cs typeface="Arial"/>
                <a:sym typeface="Arial"/>
              </a:rPr>
              <a:t>Notes de l'instructeur </a:t>
            </a:r>
            <a:r>
              <a:rPr lang="fr-FR" dirty="0">
                <a:latin typeface="Arial"/>
                <a:ea typeface="Arial"/>
                <a:cs typeface="Arial"/>
                <a:sym typeface="Arial"/>
              </a:rPr>
              <a:t>: </a:t>
            </a:r>
            <a:endParaRPr lang="fr-FR" noProof="0" dirty="0"/>
          </a:p>
          <a:p>
            <a:pPr marL="177845" indent="-98803">
              <a:lnSpc>
                <a:spcPct val="115000"/>
              </a:lnSpc>
              <a:spcBef>
                <a:spcPts val="1291"/>
              </a:spcBef>
              <a:buClr>
                <a:schemeClr val="dk1"/>
              </a:buClr>
              <a:buSzPts val="1200"/>
            </a:pPr>
            <a:endParaRPr lang="fr-FR" b="1" i="1" dirty="0">
              <a:latin typeface="Arial"/>
              <a:ea typeface="Arial"/>
              <a:cs typeface="Arial"/>
              <a:sym typeface="Arial"/>
            </a:endParaRPr>
          </a:p>
          <a:p>
            <a:pPr marL="177845" indent="-177845">
              <a:lnSpc>
                <a:spcPct val="115000"/>
              </a:lnSpc>
              <a:spcBef>
                <a:spcPts val="1291"/>
              </a:spcBef>
              <a:buClr>
                <a:schemeClr val="dk1"/>
              </a:buClr>
              <a:buSzPts val="1200"/>
              <a:buFont typeface="Noto Sans Symbols"/>
              <a:buChar char="❖"/>
            </a:pPr>
            <a:r>
              <a:rPr lang="fr-FR" b="1" i="1" dirty="0">
                <a:latin typeface="Arial"/>
                <a:ea typeface="Arial"/>
                <a:cs typeface="Arial"/>
                <a:sym typeface="Arial"/>
              </a:rPr>
              <a:t>Voici un résumé des objectifs d'apprentissage. Résumer les objectifs d'apprentissage est une stratégie efficace pour améliorer la pensée critique !</a:t>
            </a:r>
            <a:endParaRPr lang="fr-FR" noProof="0" dirty="0"/>
          </a:p>
          <a:p>
            <a:pPr marL="0" indent="0">
              <a:lnSpc>
                <a:spcPct val="115000"/>
              </a:lnSpc>
              <a:spcBef>
                <a:spcPts val="1291"/>
              </a:spcBef>
            </a:pPr>
            <a:endParaRPr lang="fr-FR" dirty="0">
              <a:latin typeface="Arial"/>
              <a:ea typeface="Arial"/>
              <a:cs typeface="Arial"/>
              <a:sym typeface="Arial"/>
            </a:endParaRPr>
          </a:p>
          <a:p>
            <a:pPr marL="177845" indent="-177845">
              <a:lnSpc>
                <a:spcPct val="115000"/>
              </a:lnSpc>
              <a:spcBef>
                <a:spcPts val="1291"/>
              </a:spcBef>
              <a:buClr>
                <a:schemeClr val="dk1"/>
              </a:buClr>
              <a:buSzPts val="1200"/>
              <a:buFont typeface="Noto Sans Symbols"/>
              <a:buChar char="▪"/>
            </a:pPr>
            <a:r>
              <a:rPr lang="fr-FR" b="1" u="sng" dirty="0">
                <a:latin typeface="Arial"/>
                <a:ea typeface="Arial"/>
                <a:cs typeface="Arial"/>
                <a:sym typeface="Arial"/>
              </a:rPr>
              <a:t>Dites</a:t>
            </a:r>
            <a:r>
              <a:rPr lang="fr-FR" b="1" dirty="0">
                <a:latin typeface="Arial"/>
                <a:ea typeface="Arial"/>
                <a:cs typeface="Arial"/>
                <a:sym typeface="Arial"/>
              </a:rPr>
              <a:t> :</a:t>
            </a:r>
            <a:r>
              <a:rPr lang="fr-FR" b="1" i="1" dirty="0">
                <a:latin typeface="Arial"/>
                <a:ea typeface="Arial"/>
                <a:cs typeface="Arial"/>
                <a:sym typeface="Arial"/>
              </a:rPr>
              <a:t> </a:t>
            </a:r>
            <a:r>
              <a:rPr lang="fr-FR" noProof="0" dirty="0">
                <a:latin typeface="Arial"/>
                <a:ea typeface="Arial"/>
                <a:cs typeface="Arial"/>
                <a:sym typeface="Arial"/>
              </a:rPr>
              <a:t>C</a:t>
            </a:r>
            <a:r>
              <a:rPr lang="fr-FR" dirty="0">
                <a:latin typeface="Arial"/>
                <a:ea typeface="Arial"/>
                <a:cs typeface="Arial"/>
                <a:sym typeface="Arial"/>
              </a:rPr>
              <a:t>ette leçon traite des maladies à déclaration obligatoire, de la surveillance active et passive, des méthodes de collecte de données, de l'importance de la déclaration zéro, des limites des systèmes de déclaration et de la manière dont ils peuvent être améliorés, ainsi que de l'importance du partage des données dans le cadre de l'approche </a:t>
            </a:r>
            <a:r>
              <a:rPr lang="fr-FR" noProof="0" dirty="0">
                <a:latin typeface="Arial"/>
                <a:ea typeface="Arial"/>
                <a:cs typeface="Arial"/>
                <a:sym typeface="Arial"/>
              </a:rPr>
              <a:t>Une Seule Santé</a:t>
            </a:r>
            <a:endParaRPr lang="fr-FR" noProof="0" dirty="0"/>
          </a:p>
          <a:p>
            <a:pPr marL="0" indent="0">
              <a:lnSpc>
                <a:spcPct val="115000"/>
              </a:lnSpc>
              <a:spcBef>
                <a:spcPts val="1291"/>
              </a:spcBef>
              <a:buClr>
                <a:schemeClr val="dk1"/>
              </a:buClr>
              <a:buSzPts val="1200"/>
            </a:pPr>
            <a:endParaRPr dirty="0"/>
          </a:p>
        </p:txBody>
      </p:sp>
      <p:sp>
        <p:nvSpPr>
          <p:cNvPr id="299" name="Google Shape;299;p3: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3</a:t>
            </a:fld>
            <a:endParaRPr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4"/>
        <p:cNvGrpSpPr/>
        <p:nvPr/>
      </p:nvGrpSpPr>
      <p:grpSpPr>
        <a:xfrm>
          <a:off x="0" y="0"/>
          <a:ext cx="0" cy="0"/>
          <a:chOff x="0" y="0"/>
          <a:chExt cx="0" cy="0"/>
        </a:xfrm>
      </p:grpSpPr>
      <p:sp>
        <p:nvSpPr>
          <p:cNvPr id="525" name="Google Shape;525;p30: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6" name="Google Shape;526;p30: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buClr>
                <a:schemeClr val="dk1"/>
              </a:buClr>
              <a:buSzPts val="1200"/>
            </a:pPr>
            <a:r>
              <a:rPr lang="fr-FR" b="1" dirty="0">
                <a:latin typeface="Arial"/>
                <a:ea typeface="Arial"/>
                <a:cs typeface="Arial"/>
                <a:sym typeface="Arial"/>
              </a:rPr>
              <a:t>Notes de l'instructeur </a:t>
            </a:r>
            <a:r>
              <a:rPr lang="fr-FR" dirty="0">
                <a:latin typeface="Arial"/>
                <a:ea typeface="Arial"/>
                <a:cs typeface="Arial"/>
                <a:sym typeface="Arial"/>
              </a:rPr>
              <a:t>: </a:t>
            </a:r>
            <a:endParaRPr lang="fr-FR" noProof="0" dirty="0"/>
          </a:p>
          <a:p>
            <a:pPr marL="0" indent="0">
              <a:spcBef>
                <a:spcPts val="1867"/>
              </a:spcBef>
              <a:buClr>
                <a:schemeClr val="dk1"/>
              </a:buClr>
              <a:buSzPts val="1200"/>
            </a:pPr>
            <a:endParaRPr lang="fr-FR" b="1" u="sng" dirty="0">
              <a:latin typeface="Arial"/>
              <a:ea typeface="Arial"/>
              <a:cs typeface="Arial"/>
              <a:sym typeface="Arial"/>
            </a:endParaRPr>
          </a:p>
          <a:p>
            <a:pPr marL="177845" indent="-177845">
              <a:spcBef>
                <a:spcPts val="1867"/>
              </a:spcBef>
              <a:buClr>
                <a:schemeClr val="dk1"/>
              </a:buClr>
              <a:buSzPts val="1200"/>
              <a:buFont typeface="Noto Sans Symbols"/>
              <a:buChar char="▪"/>
            </a:pPr>
            <a:r>
              <a:rPr lang="fr-FR" b="1" u="sng" dirty="0">
                <a:latin typeface="Arial"/>
                <a:ea typeface="Arial"/>
                <a:cs typeface="Arial"/>
                <a:sym typeface="Arial"/>
              </a:rPr>
              <a:t>Dites</a:t>
            </a:r>
            <a:r>
              <a:rPr lang="fr-FR" b="1" dirty="0">
                <a:latin typeface="Arial"/>
                <a:ea typeface="Arial"/>
                <a:cs typeface="Arial"/>
                <a:sym typeface="Arial"/>
              </a:rPr>
              <a:t> : </a:t>
            </a:r>
            <a:r>
              <a:rPr lang="fr-FR" dirty="0">
                <a:latin typeface="Arial"/>
                <a:ea typeface="Arial"/>
                <a:cs typeface="Arial"/>
                <a:sym typeface="Arial"/>
              </a:rPr>
              <a:t>Le signalement est également important dans le domaine de la santé animale. Examinons les étapes nécessaires pour qu’</a:t>
            </a:r>
            <a:r>
              <a:rPr lang="fr-FR" noProof="0" dirty="0">
                <a:latin typeface="Arial"/>
                <a:ea typeface="Arial"/>
                <a:cs typeface="Arial"/>
                <a:sym typeface="Arial"/>
              </a:rPr>
              <a:t>un chien </a:t>
            </a:r>
            <a:r>
              <a:rPr lang="fr-FR" dirty="0">
                <a:latin typeface="Arial"/>
                <a:ea typeface="Arial"/>
                <a:cs typeface="Arial"/>
                <a:sym typeface="Arial"/>
              </a:rPr>
              <a:t>suspecté d'avoir la rage soit signalée au bureau de santé vétérinaire du district. En d'autres termes, </a:t>
            </a:r>
            <a:r>
              <a:rPr lang="fr-FR" dirty="0">
                <a:solidFill>
                  <a:srgbClr val="000000"/>
                </a:solidFill>
                <a:latin typeface="Arial"/>
                <a:ea typeface="Arial"/>
                <a:cs typeface="Arial"/>
                <a:sym typeface="Arial"/>
              </a:rPr>
              <a:t>que doit-il se passer pour que le cas suspect de rage soit signalé au bureau de santé vétérinaire du district </a:t>
            </a:r>
            <a:r>
              <a:rPr lang="fr-FR" noProof="0" dirty="0">
                <a:solidFill>
                  <a:srgbClr val="000000"/>
                </a:solidFill>
                <a:latin typeface="Arial"/>
                <a:ea typeface="Arial"/>
                <a:cs typeface="Arial"/>
                <a:sym typeface="Arial"/>
              </a:rPr>
              <a:t>? </a:t>
            </a:r>
            <a:endParaRPr lang="fr-FR" dirty="0">
              <a:solidFill>
                <a:srgbClr val="000000"/>
              </a:solidFill>
              <a:latin typeface="Arial"/>
              <a:ea typeface="Arial"/>
              <a:cs typeface="Arial"/>
              <a:sym typeface="Arial"/>
            </a:endParaRPr>
          </a:p>
          <a:p>
            <a:pPr marL="177845" indent="-98803">
              <a:spcBef>
                <a:spcPts val="1867"/>
              </a:spcBef>
              <a:buClr>
                <a:schemeClr val="dk1"/>
              </a:buClr>
              <a:buSzPts val="1200"/>
            </a:pPr>
            <a:endParaRPr lang="fr-FR" b="1" dirty="0">
              <a:latin typeface="Arial"/>
              <a:ea typeface="Arial"/>
              <a:cs typeface="Arial"/>
              <a:sym typeface="Arial"/>
            </a:endParaRPr>
          </a:p>
          <a:p>
            <a:pPr marL="177845" indent="-177845">
              <a:spcBef>
                <a:spcPts val="622"/>
              </a:spcBef>
              <a:buClr>
                <a:schemeClr val="dk1"/>
              </a:buClr>
              <a:buSzPts val="1200"/>
              <a:buFont typeface="Noto Sans Symbols"/>
              <a:buChar char="▪"/>
            </a:pPr>
            <a:r>
              <a:rPr lang="fr-FR" b="1" u="sng" dirty="0">
                <a:latin typeface="Arial"/>
                <a:ea typeface="Arial"/>
                <a:cs typeface="Arial"/>
                <a:sym typeface="Arial"/>
              </a:rPr>
              <a:t>Demandez à</a:t>
            </a:r>
            <a:r>
              <a:rPr lang="fr-FR" dirty="0">
                <a:latin typeface="Arial"/>
                <a:ea typeface="Arial"/>
                <a:cs typeface="Arial"/>
                <a:sym typeface="Arial"/>
              </a:rPr>
              <a:t> plusieurs volontaires de ne citer qu'une seule étape afin que beaucoup puissent participer. </a:t>
            </a:r>
            <a:endParaRPr lang="fr-FR" b="1" dirty="0">
              <a:latin typeface="Arial"/>
              <a:ea typeface="Arial"/>
              <a:cs typeface="Arial"/>
              <a:sym typeface="Arial"/>
            </a:endParaRPr>
          </a:p>
          <a:p>
            <a:pPr marL="652099" lvl="1" indent="-98803">
              <a:buClr>
                <a:schemeClr val="dk1"/>
              </a:buClr>
              <a:buSzPts val="1200"/>
            </a:pPr>
            <a:endParaRPr lang="fr-FR" b="1" u="sng" dirty="0">
              <a:latin typeface="Arial"/>
              <a:ea typeface="Arial"/>
              <a:cs typeface="Arial"/>
              <a:sym typeface="Arial"/>
            </a:endParaRPr>
          </a:p>
          <a:p>
            <a:pPr marL="177845" indent="-177845">
              <a:buClr>
                <a:schemeClr val="dk1"/>
              </a:buClr>
              <a:buSzPts val="1200"/>
              <a:buFont typeface="Noto Sans Symbols"/>
              <a:buChar char="▪"/>
            </a:pPr>
            <a:r>
              <a:rPr lang="fr-FR" b="1" u="sng" dirty="0">
                <a:latin typeface="Arial"/>
                <a:ea typeface="Arial"/>
                <a:cs typeface="Arial"/>
                <a:sym typeface="Arial"/>
              </a:rPr>
              <a:t>Notez</a:t>
            </a:r>
            <a:r>
              <a:rPr lang="fr-FR" dirty="0">
                <a:latin typeface="Arial"/>
                <a:ea typeface="Arial"/>
                <a:cs typeface="Arial"/>
                <a:sym typeface="Arial"/>
              </a:rPr>
              <a:t> les réponses sur une feuille de papier, un tableau blanc ou une diapositive.</a:t>
            </a:r>
          </a:p>
          <a:p>
            <a:pPr marL="474254" lvl="1" indent="0">
              <a:buClr>
                <a:schemeClr val="dk1"/>
              </a:buClr>
              <a:buSzPts val="1200"/>
            </a:pPr>
            <a:endParaRPr lang="fr-FR" i="1" dirty="0">
              <a:latin typeface="Arial"/>
              <a:ea typeface="Arial"/>
              <a:cs typeface="Arial"/>
              <a:sym typeface="Arial"/>
            </a:endParaRPr>
          </a:p>
          <a:p>
            <a:pPr marL="474254" lvl="1" indent="0">
              <a:buClr>
                <a:schemeClr val="dk1"/>
              </a:buClr>
              <a:buSzPts val="1200"/>
            </a:pPr>
            <a:r>
              <a:rPr lang="fr-FR" b="1" dirty="0">
                <a:latin typeface="Arial"/>
                <a:ea typeface="Arial"/>
                <a:cs typeface="Arial"/>
                <a:sym typeface="Arial"/>
              </a:rPr>
              <a:t>Exemples de réponses </a:t>
            </a:r>
            <a:r>
              <a:rPr lang="fr-FR" dirty="0">
                <a:latin typeface="Arial"/>
                <a:ea typeface="Arial"/>
                <a:cs typeface="Arial"/>
                <a:sym typeface="Arial"/>
              </a:rPr>
              <a:t>:</a:t>
            </a:r>
            <a:endParaRPr lang="fr-FR" dirty="0">
              <a:solidFill>
                <a:srgbClr val="000000"/>
              </a:solidFill>
              <a:latin typeface="Arial"/>
              <a:ea typeface="Arial"/>
              <a:cs typeface="Arial"/>
              <a:sym typeface="Arial"/>
            </a:endParaRPr>
          </a:p>
          <a:p>
            <a:pPr marL="948507" lvl="1" indent="-189701">
              <a:buClr>
                <a:schemeClr val="dk1"/>
              </a:buClr>
              <a:buSzPts val="1200"/>
              <a:buFont typeface="Courier New"/>
              <a:buChar char="o"/>
            </a:pPr>
            <a:r>
              <a:rPr lang="fr-FR" i="1" dirty="0">
                <a:latin typeface="Arial"/>
                <a:ea typeface="Arial"/>
                <a:cs typeface="Arial"/>
                <a:sym typeface="Arial"/>
              </a:rPr>
              <a:t>Quelqu'un doit reconnaître que l'animal est malade</a:t>
            </a:r>
            <a:endParaRPr lang="fr-FR" noProof="0" dirty="0"/>
          </a:p>
          <a:p>
            <a:pPr marL="948507" lvl="1" indent="-189701">
              <a:buClr>
                <a:schemeClr val="dk1"/>
              </a:buClr>
              <a:buSzPts val="1200"/>
              <a:buFont typeface="Courier New"/>
              <a:buChar char="o"/>
            </a:pPr>
            <a:r>
              <a:rPr lang="fr-FR" i="1" dirty="0">
                <a:latin typeface="Arial"/>
                <a:ea typeface="Arial"/>
                <a:cs typeface="Arial"/>
                <a:sym typeface="Arial"/>
              </a:rPr>
              <a:t>Le propriétaire ou le gardien de l'animal doit le faire soigner</a:t>
            </a:r>
            <a:endParaRPr lang="fr-FR" noProof="0" dirty="0"/>
          </a:p>
          <a:p>
            <a:pPr marL="948507" lvl="1" indent="-189701">
              <a:buClr>
                <a:schemeClr val="dk1"/>
              </a:buClr>
              <a:buSzPts val="1200"/>
              <a:buFont typeface="Courier New"/>
              <a:buChar char="o"/>
            </a:pPr>
            <a:r>
              <a:rPr lang="fr-FR" i="1" dirty="0">
                <a:latin typeface="Arial"/>
                <a:ea typeface="Arial"/>
                <a:cs typeface="Arial"/>
                <a:sym typeface="Arial"/>
              </a:rPr>
              <a:t>Le vétérinaire pose un diagnostic cohérent avec les symptômes</a:t>
            </a:r>
            <a:endParaRPr lang="fr-FR" noProof="0" dirty="0"/>
          </a:p>
          <a:p>
            <a:pPr marL="948507" lvl="1" indent="-189701">
              <a:buClr>
                <a:schemeClr val="dk1"/>
              </a:buClr>
              <a:buSzPts val="1200"/>
              <a:buFont typeface="Courier New"/>
              <a:buChar char="o"/>
            </a:pPr>
            <a:r>
              <a:rPr lang="fr-FR" i="1" dirty="0">
                <a:latin typeface="Arial"/>
                <a:ea typeface="Arial"/>
                <a:cs typeface="Arial"/>
                <a:sym typeface="Arial"/>
              </a:rPr>
              <a:t>Peut nécessiter une confirmation en laboratoire </a:t>
            </a:r>
            <a:endParaRPr lang="fr-FR" noProof="0" dirty="0"/>
          </a:p>
          <a:p>
            <a:pPr marL="948507" lvl="1" indent="-189701">
              <a:buClr>
                <a:schemeClr val="dk1"/>
              </a:buClr>
              <a:buSzPts val="1200"/>
              <a:buFont typeface="Courier New"/>
              <a:buChar char="o"/>
            </a:pPr>
            <a:r>
              <a:rPr lang="fr-FR" i="1" dirty="0">
                <a:latin typeface="Arial"/>
                <a:ea typeface="Arial"/>
                <a:cs typeface="Arial"/>
                <a:sym typeface="Arial"/>
              </a:rPr>
              <a:t>Le vétérinaire doit reconnaître que le cas est à déclarer et qu'il répond à la définition du cas.</a:t>
            </a:r>
            <a:endParaRPr lang="fr-FR" noProof="0" dirty="0"/>
          </a:p>
          <a:p>
            <a:pPr marL="948507" lvl="1" indent="-189701">
              <a:buClr>
                <a:schemeClr val="dk1"/>
              </a:buClr>
              <a:buSzPts val="1200"/>
              <a:buFont typeface="Courier New"/>
              <a:buChar char="o"/>
            </a:pPr>
            <a:r>
              <a:rPr lang="fr-FR" i="1" dirty="0">
                <a:latin typeface="Arial"/>
                <a:ea typeface="Arial"/>
                <a:cs typeface="Arial"/>
                <a:sym typeface="Arial"/>
              </a:rPr>
              <a:t>Le vétérinaire doit signaler le cas </a:t>
            </a:r>
            <a:endParaRPr lang="fr-FR" noProof="0" dirty="0"/>
          </a:p>
          <a:p>
            <a:pPr marL="0" indent="0">
              <a:buClr>
                <a:schemeClr val="dk1"/>
              </a:buClr>
              <a:buSzPts val="1200"/>
            </a:pPr>
            <a:endParaRPr lang="fr-FR" dirty="0">
              <a:latin typeface="Arial"/>
              <a:ea typeface="Arial"/>
              <a:cs typeface="Arial"/>
              <a:sym typeface="Arial"/>
            </a:endParaRPr>
          </a:p>
          <a:p>
            <a:pPr marL="177845" indent="-177845">
              <a:buClr>
                <a:schemeClr val="dk1"/>
              </a:buClr>
              <a:buSzPts val="1200"/>
              <a:buFont typeface="Noto Sans Symbols"/>
              <a:buChar char="▪"/>
            </a:pPr>
            <a:r>
              <a:rPr lang="fr-FR" b="1" u="sng" dirty="0">
                <a:latin typeface="Arial"/>
                <a:ea typeface="Arial"/>
                <a:cs typeface="Arial"/>
                <a:sym typeface="Arial"/>
              </a:rPr>
              <a:t>Dites</a:t>
            </a:r>
            <a:r>
              <a:rPr lang="fr-FR" dirty="0">
                <a:latin typeface="Arial"/>
                <a:ea typeface="Arial"/>
                <a:cs typeface="Arial"/>
                <a:sym typeface="Arial"/>
              </a:rPr>
              <a:t> : nous savons que tous les cas de santé animale ne sont pas signalés. Pouvez-vous penser à quelques raisons qui expliquent cela ?</a:t>
            </a:r>
            <a:endParaRPr lang="fr-FR" noProof="0" dirty="0"/>
          </a:p>
          <a:p>
            <a:pPr marL="177845" indent="-98803">
              <a:buClr>
                <a:schemeClr val="dk1"/>
              </a:buClr>
              <a:buSzPts val="1200"/>
            </a:pPr>
            <a:endParaRPr lang="fr-FR" i="1" dirty="0">
              <a:latin typeface="Arial"/>
              <a:ea typeface="Arial"/>
              <a:cs typeface="Arial"/>
              <a:sym typeface="Arial"/>
            </a:endParaRPr>
          </a:p>
          <a:p>
            <a:pPr marL="177845" indent="-177845">
              <a:buClr>
                <a:schemeClr val="dk1"/>
              </a:buClr>
              <a:buSzPts val="1200"/>
              <a:buFont typeface="Noto Sans Symbols"/>
              <a:buChar char="▪"/>
            </a:pPr>
            <a:r>
              <a:rPr lang="fr-FR" b="1" u="sng" dirty="0">
                <a:latin typeface="Arial"/>
                <a:ea typeface="Arial"/>
                <a:cs typeface="Arial"/>
                <a:sym typeface="Arial"/>
              </a:rPr>
              <a:t>Demandez à</a:t>
            </a:r>
            <a:r>
              <a:rPr lang="fr-FR" b="1" dirty="0">
                <a:latin typeface="Arial"/>
                <a:ea typeface="Arial"/>
                <a:cs typeface="Arial"/>
                <a:sym typeface="Arial"/>
              </a:rPr>
              <a:t> </a:t>
            </a:r>
            <a:r>
              <a:rPr lang="fr-FR" dirty="0">
                <a:latin typeface="Arial"/>
                <a:ea typeface="Arial"/>
                <a:cs typeface="Arial"/>
                <a:sym typeface="Arial"/>
              </a:rPr>
              <a:t>plusieurs volontaires de donner un exemple. </a:t>
            </a:r>
            <a:endParaRPr lang="fr-FR" noProof="0" dirty="0"/>
          </a:p>
          <a:p>
            <a:pPr marL="177845" indent="-98803">
              <a:buClr>
                <a:schemeClr val="dk1"/>
              </a:buClr>
              <a:buSzPts val="1200"/>
            </a:pPr>
            <a:endParaRPr lang="fr-FR" dirty="0">
              <a:latin typeface="Arial"/>
              <a:ea typeface="Arial"/>
              <a:cs typeface="Arial"/>
              <a:sym typeface="Arial"/>
            </a:endParaRPr>
          </a:p>
          <a:p>
            <a:pPr marL="474254" lvl="1" indent="0">
              <a:buClr>
                <a:schemeClr val="dk1"/>
              </a:buClr>
              <a:buSzPts val="1200"/>
            </a:pPr>
            <a:r>
              <a:rPr lang="fr-FR" b="1" dirty="0">
                <a:latin typeface="Arial"/>
                <a:ea typeface="Arial"/>
                <a:cs typeface="Arial"/>
                <a:sym typeface="Arial"/>
              </a:rPr>
              <a:t>Exemples de réponses :</a:t>
            </a:r>
            <a:endParaRPr lang="fr-FR" noProof="0" dirty="0"/>
          </a:p>
          <a:p>
            <a:pPr marL="948507" lvl="1" indent="-189701">
              <a:buClr>
                <a:schemeClr val="dk1"/>
              </a:buClr>
              <a:buSzPts val="1200"/>
              <a:buFont typeface="Courier New"/>
              <a:buChar char="o"/>
            </a:pPr>
            <a:r>
              <a:rPr lang="fr-FR" i="1" dirty="0">
                <a:latin typeface="Arial"/>
                <a:ea typeface="Arial"/>
                <a:cs typeface="Arial"/>
                <a:sym typeface="Arial"/>
              </a:rPr>
              <a:t>Lorsque les animaux d'élevage sont malades, ils peuvent être tués et la viande peut être vendue</a:t>
            </a:r>
            <a:endParaRPr lang="fr-FR" noProof="0" dirty="0"/>
          </a:p>
          <a:p>
            <a:pPr marL="948507" lvl="1" indent="-189701">
              <a:buClr>
                <a:schemeClr val="dk1"/>
              </a:buClr>
              <a:buSzPts val="1200"/>
              <a:buFont typeface="Courier New"/>
              <a:buChar char="o"/>
            </a:pPr>
            <a:r>
              <a:rPr lang="fr-FR" i="1" dirty="0">
                <a:latin typeface="Arial"/>
                <a:ea typeface="Arial"/>
                <a:cs typeface="Arial"/>
                <a:sym typeface="Arial"/>
              </a:rPr>
              <a:t>Tous les animaux ne sont pas surveillés</a:t>
            </a:r>
            <a:endParaRPr lang="fr-FR" noProof="0" dirty="0"/>
          </a:p>
          <a:p>
            <a:pPr marL="948507" lvl="1" indent="-189701">
              <a:buClr>
                <a:schemeClr val="dk1"/>
              </a:buClr>
              <a:buSzPts val="1200"/>
              <a:buFont typeface="Courier New"/>
              <a:buChar char="o"/>
            </a:pPr>
            <a:r>
              <a:rPr lang="fr-FR" i="1" dirty="0">
                <a:latin typeface="Arial"/>
                <a:ea typeface="Arial"/>
                <a:cs typeface="Arial"/>
                <a:sym typeface="Arial"/>
              </a:rPr>
              <a:t>Dans de nombreux pays, le signalement des cas entraîne l'abattage des animaux sans compensation.</a:t>
            </a:r>
            <a:endParaRPr lang="fr-FR" noProof="0" dirty="0"/>
          </a:p>
          <a:p>
            <a:pPr marL="948507" lvl="1" indent="-189701">
              <a:buClr>
                <a:schemeClr val="dk1"/>
              </a:buClr>
              <a:buSzPts val="1200"/>
              <a:buFont typeface="Courier New"/>
              <a:buChar char="o"/>
            </a:pPr>
            <a:r>
              <a:rPr lang="fr-FR" i="1" dirty="0">
                <a:latin typeface="Arial"/>
                <a:ea typeface="Arial"/>
                <a:cs typeface="Arial"/>
                <a:sym typeface="Arial"/>
              </a:rPr>
              <a:t>Les animaux meurent parfois sans cause connue</a:t>
            </a:r>
            <a:endParaRPr lang="fr-FR" noProof="0" dirty="0"/>
          </a:p>
          <a:p>
            <a:pPr marL="948507" lvl="1" indent="-189701">
              <a:buClr>
                <a:schemeClr val="dk1"/>
              </a:buClr>
              <a:buSzPts val="1200"/>
              <a:buFont typeface="Courier New"/>
              <a:buChar char="o"/>
            </a:pPr>
            <a:r>
              <a:rPr lang="fr-FR" i="1" dirty="0">
                <a:latin typeface="Arial"/>
                <a:ea typeface="Arial"/>
                <a:cs typeface="Arial"/>
                <a:sym typeface="Arial"/>
              </a:rPr>
              <a:t>Manque de ressources nationales pour affecter du personnel gouvernemental à l'établissement de rapports</a:t>
            </a:r>
            <a:endParaRPr lang="fr-FR" noProof="0" dirty="0"/>
          </a:p>
          <a:p>
            <a:pPr marL="948507" lvl="1" indent="-189701">
              <a:buClr>
                <a:schemeClr val="dk1"/>
              </a:buClr>
              <a:buSzPts val="1200"/>
              <a:buFont typeface="Courier New"/>
              <a:buChar char="o"/>
            </a:pPr>
            <a:r>
              <a:rPr lang="fr-FR" i="1" dirty="0">
                <a:latin typeface="Arial"/>
                <a:ea typeface="Arial"/>
                <a:cs typeface="Arial"/>
                <a:sym typeface="Arial"/>
              </a:rPr>
              <a:t>Certaines personnes qui soignent les animaux offrent un service privé qui n'est pas pris en compte dans la déclaration du pays</a:t>
            </a:r>
            <a:endParaRPr lang="fr-FR" noProof="0" dirty="0"/>
          </a:p>
          <a:p>
            <a:pPr marL="652099" lvl="1" indent="-98803">
              <a:buClr>
                <a:schemeClr val="dk1"/>
              </a:buClr>
              <a:buSzPts val="1200"/>
            </a:pPr>
            <a:endParaRPr b="1" dirty="0">
              <a:latin typeface="Arial"/>
              <a:ea typeface="Arial"/>
              <a:cs typeface="Arial"/>
              <a:sym typeface="Arial"/>
            </a:endParaRPr>
          </a:p>
          <a:p>
            <a:pPr marL="0" indent="0"/>
            <a:endParaRPr dirty="0"/>
          </a:p>
        </p:txBody>
      </p:sp>
      <p:sp>
        <p:nvSpPr>
          <p:cNvPr id="527" name="Google Shape;527;p30: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9"/>
        <p:cNvGrpSpPr/>
        <p:nvPr/>
      </p:nvGrpSpPr>
      <p:grpSpPr>
        <a:xfrm>
          <a:off x="0" y="0"/>
          <a:ext cx="0" cy="0"/>
          <a:chOff x="0" y="0"/>
          <a:chExt cx="0" cy="0"/>
        </a:xfrm>
      </p:grpSpPr>
      <p:sp>
        <p:nvSpPr>
          <p:cNvPr id="540" name="Google Shape;540;p31: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1" name="Google Shape;541;p31: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buClr>
                <a:schemeClr val="dk1"/>
              </a:buClr>
              <a:buSzPts val="1200"/>
            </a:pPr>
            <a:r>
              <a:rPr lang="fr-FR" b="1" dirty="0">
                <a:latin typeface="+mn-lt"/>
                <a:ea typeface="Arial"/>
                <a:cs typeface="Arial"/>
                <a:sym typeface="Arial"/>
              </a:rPr>
              <a:t>Notes de l'instructeur :</a:t>
            </a:r>
            <a:endParaRPr lang="fr-FR" dirty="0">
              <a:latin typeface="+mn-lt"/>
            </a:endParaRPr>
          </a:p>
          <a:p>
            <a:pPr marL="0" indent="0">
              <a:spcBef>
                <a:spcPts val="1867"/>
              </a:spcBef>
              <a:buClr>
                <a:schemeClr val="dk1"/>
              </a:buClr>
              <a:buSzPts val="1200"/>
            </a:pPr>
            <a:endParaRPr lang="fr-FR" dirty="0">
              <a:latin typeface="+mn-lt"/>
              <a:ea typeface="Arial"/>
              <a:cs typeface="Arial"/>
              <a:sym typeface="Arial"/>
            </a:endParaRPr>
          </a:p>
          <a:p>
            <a:pPr marL="177845" indent="-177845">
              <a:spcBef>
                <a:spcPts val="622"/>
              </a:spcBef>
              <a:buClr>
                <a:schemeClr val="dk1"/>
              </a:buClr>
              <a:buSzPts val="1200"/>
              <a:buFont typeface="Noto Sans Symbols"/>
              <a:buChar char="▪"/>
            </a:pPr>
            <a:r>
              <a:rPr lang="fr-FR" b="1" u="sng" dirty="0">
                <a:latin typeface="+mn-lt"/>
                <a:ea typeface="Arial"/>
                <a:cs typeface="Arial"/>
                <a:sym typeface="Arial"/>
              </a:rPr>
              <a:t>Dites</a:t>
            </a:r>
            <a:r>
              <a:rPr lang="fr-FR" b="1" dirty="0">
                <a:latin typeface="+mn-lt"/>
                <a:ea typeface="Arial"/>
                <a:cs typeface="Arial"/>
                <a:sym typeface="Arial"/>
              </a:rPr>
              <a:t> : </a:t>
            </a:r>
            <a:r>
              <a:rPr lang="fr-FR" dirty="0">
                <a:latin typeface="+mn-lt"/>
                <a:ea typeface="Arial"/>
                <a:cs typeface="Arial"/>
                <a:sym typeface="Arial"/>
              </a:rPr>
              <a:t>L'établissement de rapports est également important dans le secteur de l'environnement. Par exemple, si une prolifération d'algues nuisibles a été détectée, </a:t>
            </a:r>
            <a:r>
              <a:rPr lang="fr-FR" dirty="0">
                <a:solidFill>
                  <a:srgbClr val="000000"/>
                </a:solidFill>
                <a:latin typeface="+mn-lt"/>
                <a:ea typeface="Arial"/>
                <a:cs typeface="Arial"/>
                <a:sym typeface="Arial"/>
              </a:rPr>
              <a:t>quelles sont les mesures à prendre pour le signaler à l'autorité chargée de la santé environnementale ?</a:t>
            </a:r>
            <a:endParaRPr lang="fr-FR" dirty="0">
              <a:latin typeface="+mn-lt"/>
            </a:endParaRPr>
          </a:p>
          <a:p>
            <a:pPr marL="177845" indent="-98803">
              <a:buClr>
                <a:schemeClr val="dk1"/>
              </a:buClr>
              <a:buSzPts val="1200"/>
            </a:pPr>
            <a:endParaRPr lang="fr-FR" dirty="0">
              <a:latin typeface="+mn-lt"/>
              <a:ea typeface="Arial"/>
              <a:cs typeface="Arial"/>
              <a:sym typeface="Arial"/>
            </a:endParaRPr>
          </a:p>
          <a:p>
            <a:pPr marL="177845" indent="-177845">
              <a:buClr>
                <a:schemeClr val="dk1"/>
              </a:buClr>
              <a:buSzPts val="1200"/>
              <a:buFont typeface="Noto Sans Symbols"/>
              <a:buChar char="▪"/>
            </a:pPr>
            <a:r>
              <a:rPr lang="fr-FR" b="1" u="sng" dirty="0">
                <a:latin typeface="+mn-lt"/>
                <a:ea typeface="Arial"/>
                <a:cs typeface="Arial"/>
                <a:sym typeface="Arial"/>
              </a:rPr>
              <a:t>Demandez à</a:t>
            </a:r>
            <a:r>
              <a:rPr lang="fr-FR" b="1" dirty="0">
                <a:latin typeface="+mn-lt"/>
                <a:ea typeface="Arial"/>
                <a:cs typeface="Arial"/>
                <a:sym typeface="Arial"/>
              </a:rPr>
              <a:t> </a:t>
            </a:r>
            <a:r>
              <a:rPr lang="fr-FR" dirty="0">
                <a:latin typeface="+mn-lt"/>
                <a:ea typeface="Arial"/>
                <a:cs typeface="Arial"/>
                <a:sym typeface="Arial"/>
              </a:rPr>
              <a:t>plusieurs volontaires de ne citer qu'une seule étape afin que beaucoup puissent participer.</a:t>
            </a:r>
            <a:endParaRPr lang="fr-FR" dirty="0">
              <a:latin typeface="+mn-lt"/>
            </a:endParaRPr>
          </a:p>
          <a:p>
            <a:pPr marL="177845" indent="-98803">
              <a:buClr>
                <a:schemeClr val="dk1"/>
              </a:buClr>
              <a:buSzPts val="1200"/>
            </a:pPr>
            <a:endParaRPr lang="fr-FR" b="1" u="sng" dirty="0">
              <a:latin typeface="+mn-lt"/>
              <a:ea typeface="Arial"/>
              <a:cs typeface="Arial"/>
              <a:sym typeface="Arial"/>
            </a:endParaRPr>
          </a:p>
          <a:p>
            <a:pPr marL="177845" indent="-177845">
              <a:buClr>
                <a:schemeClr val="dk1"/>
              </a:buClr>
              <a:buSzPts val="1200"/>
              <a:buFont typeface="Noto Sans Symbols"/>
              <a:buChar char="▪"/>
            </a:pPr>
            <a:r>
              <a:rPr lang="fr-FR" b="1" u="sng" dirty="0">
                <a:latin typeface="+mn-lt"/>
                <a:ea typeface="Arial"/>
                <a:cs typeface="Arial"/>
                <a:sym typeface="Arial"/>
              </a:rPr>
              <a:t>Notez</a:t>
            </a:r>
            <a:r>
              <a:rPr lang="fr-FR" dirty="0">
                <a:latin typeface="+mn-lt"/>
                <a:ea typeface="Arial"/>
                <a:cs typeface="Arial"/>
                <a:sym typeface="Arial"/>
              </a:rPr>
              <a:t> les réponses sur une feuille de papier, un tableau blanc ou une diapositive.</a:t>
            </a:r>
          </a:p>
          <a:p>
            <a:pPr marL="652099" lvl="1" indent="-98803">
              <a:buClr>
                <a:schemeClr val="dk1"/>
              </a:buClr>
              <a:buSzPts val="1200"/>
            </a:pPr>
            <a:endParaRPr lang="fr-FR" i="1" dirty="0">
              <a:latin typeface="+mn-lt"/>
              <a:ea typeface="Arial"/>
              <a:cs typeface="Arial"/>
              <a:sym typeface="Arial"/>
            </a:endParaRPr>
          </a:p>
          <a:p>
            <a:pPr marL="474254" lvl="1" indent="0"/>
            <a:r>
              <a:rPr lang="fr-FR" b="1" dirty="0">
                <a:latin typeface="+mn-lt"/>
                <a:ea typeface="Arial"/>
                <a:cs typeface="Arial"/>
                <a:sym typeface="Arial"/>
              </a:rPr>
              <a:t>Exemples de réponses :</a:t>
            </a:r>
            <a:endParaRPr lang="fr-FR" dirty="0">
              <a:latin typeface="+mn-lt"/>
            </a:endParaRPr>
          </a:p>
          <a:p>
            <a:pPr marL="948507" lvl="1" indent="-189701">
              <a:buClr>
                <a:schemeClr val="dk1"/>
              </a:buClr>
              <a:buSzPts val="1200"/>
              <a:buFont typeface="Courier New"/>
              <a:buChar char="o"/>
            </a:pPr>
            <a:r>
              <a:rPr lang="fr-FR" i="1" dirty="0">
                <a:latin typeface="+mn-lt"/>
                <a:ea typeface="Arial"/>
                <a:cs typeface="Arial"/>
                <a:sym typeface="Arial"/>
              </a:rPr>
              <a:t>Quelqu'un doit reconnaître que l'eau présente des signes de prolifération d'algues (poissons morts ou autres animaux rejetés sur le rivage ou la plage).</a:t>
            </a:r>
            <a:endParaRPr lang="fr-FR" dirty="0">
              <a:latin typeface="+mn-lt"/>
            </a:endParaRPr>
          </a:p>
          <a:p>
            <a:pPr marL="948507" lvl="1" indent="-189701">
              <a:buClr>
                <a:schemeClr val="dk1"/>
              </a:buClr>
              <a:buSzPts val="1200"/>
              <a:buFont typeface="Courier New"/>
              <a:buChar char="o"/>
            </a:pPr>
            <a:r>
              <a:rPr lang="fr-FR" i="1" dirty="0">
                <a:latin typeface="+mn-lt"/>
                <a:ea typeface="Arial"/>
                <a:cs typeface="Arial"/>
                <a:sym typeface="Arial"/>
              </a:rPr>
              <a:t>Une personne doit déclarer</a:t>
            </a:r>
            <a:endParaRPr lang="fr-FR" dirty="0">
              <a:latin typeface="+mn-lt"/>
            </a:endParaRPr>
          </a:p>
          <a:p>
            <a:pPr marL="948507" lvl="1" indent="-189701">
              <a:buClr>
                <a:schemeClr val="dk1"/>
              </a:buClr>
              <a:buSzPts val="1200"/>
              <a:buFont typeface="Courier New"/>
              <a:buChar char="o"/>
            </a:pPr>
            <a:r>
              <a:rPr lang="fr-FR" i="1" dirty="0">
                <a:latin typeface="+mn-lt"/>
                <a:ea typeface="Arial"/>
                <a:cs typeface="Arial"/>
                <a:sym typeface="Arial"/>
              </a:rPr>
              <a:t>L'autorité chargée de la santé environnementale doit prélever des échantillons d'eau pour les analyser</a:t>
            </a:r>
            <a:endParaRPr lang="fr-FR" dirty="0">
              <a:latin typeface="+mn-lt"/>
            </a:endParaRPr>
          </a:p>
          <a:p>
            <a:pPr marL="948507" lvl="1" indent="-189701">
              <a:buClr>
                <a:schemeClr val="dk1"/>
              </a:buClr>
              <a:buSzPts val="1200"/>
              <a:buFont typeface="Courier New"/>
              <a:buChar char="o"/>
            </a:pPr>
            <a:r>
              <a:rPr lang="fr-FR" i="1" dirty="0">
                <a:latin typeface="+mn-lt"/>
                <a:ea typeface="Arial"/>
                <a:cs typeface="Arial"/>
                <a:sym typeface="Arial"/>
              </a:rPr>
              <a:t>Le laboratoire doit être en mesure d'effectuer des analyses de la qualité de l'eau</a:t>
            </a:r>
            <a:endParaRPr lang="fr-FR" dirty="0">
              <a:latin typeface="+mn-lt"/>
            </a:endParaRPr>
          </a:p>
          <a:p>
            <a:pPr marL="177845" indent="-98803">
              <a:buClr>
                <a:schemeClr val="dk1"/>
              </a:buClr>
              <a:buSzPts val="1200"/>
            </a:pPr>
            <a:endParaRPr lang="fr-FR" b="1" dirty="0">
              <a:latin typeface="+mn-lt"/>
              <a:ea typeface="Arial"/>
              <a:cs typeface="Arial"/>
              <a:sym typeface="Arial"/>
            </a:endParaRPr>
          </a:p>
          <a:p>
            <a:pPr marL="177845" indent="-177845">
              <a:buClr>
                <a:schemeClr val="dk1"/>
              </a:buClr>
              <a:buSzPts val="1200"/>
              <a:buFont typeface="Noto Sans Symbols"/>
              <a:buChar char="▪"/>
            </a:pPr>
            <a:r>
              <a:rPr lang="fr-FR" b="1" u="sng" dirty="0">
                <a:latin typeface="+mn-lt"/>
                <a:ea typeface="Arial"/>
                <a:cs typeface="Arial"/>
                <a:sym typeface="Arial"/>
              </a:rPr>
              <a:t>Dites</a:t>
            </a:r>
            <a:r>
              <a:rPr lang="fr-FR" dirty="0">
                <a:latin typeface="+mn-lt"/>
                <a:ea typeface="Arial"/>
                <a:cs typeface="Arial"/>
                <a:sym typeface="Arial"/>
              </a:rPr>
              <a:t> : tout comme dans les secteurs humain et animal, tous les cas de santé environnementale ne sont pas signalés. Comment cela se fait-il ?</a:t>
            </a:r>
            <a:endParaRPr lang="fr-FR" dirty="0">
              <a:latin typeface="+mn-lt"/>
            </a:endParaRPr>
          </a:p>
          <a:p>
            <a:pPr marL="177845" indent="-98803">
              <a:buClr>
                <a:schemeClr val="dk1"/>
              </a:buClr>
              <a:buSzPts val="1200"/>
            </a:pPr>
            <a:endParaRPr lang="fr-FR" dirty="0">
              <a:latin typeface="+mn-lt"/>
              <a:ea typeface="Arial"/>
              <a:cs typeface="Arial"/>
              <a:sym typeface="Arial"/>
            </a:endParaRPr>
          </a:p>
          <a:p>
            <a:pPr marL="177845" indent="-177845">
              <a:buClr>
                <a:schemeClr val="dk1"/>
              </a:buClr>
              <a:buSzPts val="1200"/>
              <a:buFont typeface="Noto Sans Symbols"/>
              <a:buChar char="▪"/>
            </a:pPr>
            <a:r>
              <a:rPr lang="fr-FR" b="1" u="sng" dirty="0">
                <a:latin typeface="+mn-lt"/>
                <a:ea typeface="Arial"/>
                <a:cs typeface="Arial"/>
                <a:sym typeface="Arial"/>
              </a:rPr>
              <a:t>Demandez à</a:t>
            </a:r>
            <a:r>
              <a:rPr lang="fr-FR" dirty="0">
                <a:latin typeface="+mn-lt"/>
                <a:ea typeface="Arial"/>
                <a:cs typeface="Arial"/>
                <a:sym typeface="Arial"/>
              </a:rPr>
              <a:t> plusieurs volontaires de donner un exemple. </a:t>
            </a:r>
          </a:p>
          <a:p>
            <a:pPr marL="474254" lvl="1" indent="0">
              <a:buClr>
                <a:schemeClr val="dk1"/>
              </a:buClr>
              <a:buSzPts val="1200"/>
            </a:pPr>
            <a:endParaRPr lang="fr-FR" b="1" dirty="0">
              <a:latin typeface="+mn-lt"/>
              <a:ea typeface="Arial"/>
              <a:cs typeface="Arial"/>
              <a:sym typeface="Arial"/>
            </a:endParaRPr>
          </a:p>
          <a:p>
            <a:pPr marL="474254" lvl="1" indent="0">
              <a:buClr>
                <a:schemeClr val="dk1"/>
              </a:buClr>
              <a:buSzPts val="1200"/>
            </a:pPr>
            <a:r>
              <a:rPr lang="fr-FR" b="1" dirty="0">
                <a:latin typeface="+mn-lt"/>
                <a:ea typeface="Arial"/>
                <a:cs typeface="Arial"/>
                <a:sym typeface="Arial"/>
              </a:rPr>
              <a:t>Exemples de réponses </a:t>
            </a:r>
            <a:r>
              <a:rPr lang="fr-FR" i="1" dirty="0">
                <a:latin typeface="+mn-lt"/>
                <a:ea typeface="Arial"/>
                <a:cs typeface="Arial"/>
                <a:sym typeface="Arial"/>
              </a:rPr>
              <a:t>:</a:t>
            </a:r>
            <a:endParaRPr lang="fr-FR" dirty="0">
              <a:latin typeface="+mn-lt"/>
            </a:endParaRPr>
          </a:p>
          <a:p>
            <a:pPr marL="948507" lvl="1" indent="-189701">
              <a:buClr>
                <a:schemeClr val="dk1"/>
              </a:buClr>
              <a:buSzPts val="1200"/>
              <a:buFont typeface="Arial"/>
              <a:buChar char="•"/>
            </a:pPr>
            <a:r>
              <a:rPr lang="fr-FR" i="1" dirty="0">
                <a:latin typeface="+mn-lt"/>
                <a:ea typeface="Arial"/>
                <a:cs typeface="Arial"/>
                <a:sym typeface="Arial"/>
              </a:rPr>
              <a:t>Ressources limitées pour surveiller l'environnement</a:t>
            </a:r>
            <a:endParaRPr lang="fr-FR" dirty="0">
              <a:latin typeface="+mn-lt"/>
            </a:endParaRPr>
          </a:p>
          <a:p>
            <a:pPr marL="948507" lvl="1" indent="-189701">
              <a:buClr>
                <a:schemeClr val="dk1"/>
              </a:buClr>
              <a:buSzPts val="1200"/>
              <a:buFont typeface="Arial"/>
              <a:buChar char="•"/>
            </a:pPr>
            <a:r>
              <a:rPr lang="fr-FR" i="1" dirty="0">
                <a:latin typeface="+mn-lt"/>
                <a:ea typeface="Arial"/>
                <a:cs typeface="Arial"/>
                <a:sym typeface="Arial"/>
              </a:rPr>
              <a:t>La population n'est pas consciente de l'existence d'un problème</a:t>
            </a:r>
            <a:endParaRPr lang="fr-FR" dirty="0">
              <a:latin typeface="+mn-lt"/>
            </a:endParaRPr>
          </a:p>
          <a:p>
            <a:pPr marL="948507" lvl="1" indent="-189701">
              <a:buClr>
                <a:schemeClr val="dk1"/>
              </a:buClr>
              <a:buSzPts val="1200"/>
              <a:buFont typeface="Arial"/>
              <a:buChar char="•"/>
            </a:pPr>
            <a:r>
              <a:rPr lang="fr-FR" i="1" dirty="0">
                <a:latin typeface="+mn-lt"/>
                <a:ea typeface="Arial"/>
                <a:cs typeface="Arial"/>
                <a:sym typeface="Arial"/>
              </a:rPr>
              <a:t>Manque de capacité de test</a:t>
            </a:r>
            <a:endParaRPr lang="fr-FR" dirty="0">
              <a:latin typeface="+mn-lt"/>
            </a:endParaRPr>
          </a:p>
          <a:p>
            <a:pPr marL="948507" lvl="1" indent="-189701">
              <a:buClr>
                <a:schemeClr val="dk1"/>
              </a:buClr>
              <a:buSzPts val="1200"/>
              <a:buFont typeface="Arial"/>
              <a:buChar char="•"/>
            </a:pPr>
            <a:r>
              <a:rPr lang="fr-FR" i="1" dirty="0">
                <a:latin typeface="+mn-lt"/>
                <a:ea typeface="Arial"/>
                <a:cs typeface="Arial"/>
                <a:sym typeface="Arial"/>
              </a:rPr>
              <a:t>Nouvelle condition pour laquelle aucun test n’est présentement effectué</a:t>
            </a:r>
          </a:p>
          <a:p>
            <a:pPr marL="758806" lvl="1" indent="0">
              <a:buClr>
                <a:schemeClr val="dk1"/>
              </a:buClr>
              <a:buSzPts val="1200"/>
            </a:pPr>
            <a:endParaRPr lang="fr-FR" b="1" dirty="0">
              <a:latin typeface="+mn-lt"/>
              <a:ea typeface="Arial"/>
              <a:cs typeface="Arial"/>
              <a:sym typeface="Arial"/>
            </a:endParaRPr>
          </a:p>
          <a:p>
            <a:pPr marL="177845" indent="-177845">
              <a:buClr>
                <a:schemeClr val="dk1"/>
              </a:buClr>
              <a:buSzPts val="1200"/>
              <a:buFont typeface="Noto Sans Symbols"/>
              <a:buChar char="❖"/>
            </a:pPr>
            <a:r>
              <a:rPr lang="fr-FR" b="1" i="1" dirty="0">
                <a:latin typeface="+mn-lt"/>
                <a:ea typeface="Arial"/>
                <a:cs typeface="Arial"/>
                <a:sym typeface="Arial"/>
              </a:rPr>
              <a:t>Plus d'informations sur la surveillance des efflorescences algales nuisibles aux États-Unis </a:t>
            </a:r>
            <a:r>
              <a:rPr lang="fr-FR" b="1" i="1" dirty="0">
                <a:latin typeface="+mn-lt"/>
                <a:ea typeface="Quattrocento Sans"/>
                <a:cs typeface="Quattrocento Sans"/>
                <a:sym typeface="Quattrocento Sans"/>
              </a:rPr>
              <a:t>(https://www.cdc.gov/habs/index.html)</a:t>
            </a:r>
            <a:endParaRPr lang="fr-FR" dirty="0">
              <a:latin typeface="+mn-lt"/>
            </a:endParaRPr>
          </a:p>
          <a:p>
            <a:pPr marL="0" indent="0">
              <a:buClr>
                <a:schemeClr val="dk1"/>
              </a:buClr>
              <a:buSzPts val="1800"/>
            </a:pPr>
            <a:endParaRPr lang="fr-FR" b="1" i="1" dirty="0">
              <a:latin typeface="+mn-lt"/>
              <a:ea typeface="Quattrocento Sans"/>
              <a:cs typeface="Quattrocento Sans"/>
              <a:sym typeface="Quattrocento Sans"/>
            </a:endParaRPr>
          </a:p>
          <a:p>
            <a:pPr marL="177845" indent="-177845">
              <a:buSzPts val="1200"/>
              <a:buFont typeface="Noto Sans Symbols"/>
              <a:buChar char="❖"/>
            </a:pPr>
            <a:r>
              <a:rPr lang="fr-FR" b="1" i="1" dirty="0">
                <a:solidFill>
                  <a:srgbClr val="000000"/>
                </a:solidFill>
                <a:latin typeface="+mn-lt"/>
                <a:ea typeface="Open Sans"/>
                <a:cs typeface="Open Sans"/>
                <a:sym typeface="Open Sans"/>
              </a:rPr>
              <a:t>Extrait du site web du CDC : « Les efflorescences algales nuisibles sont la croissance rapide d'algues ou de cyanobactéries qui peuvent nuire aux personnes, aux animaux ou à l'écologie locale. Les algues ou cyanobactéries nuisibles peuvent ressembler à de la mousse, de l'écume, de la peinture ou des tapis à la surface de l'eau et peuvent être de différentes couleurs. Ces efflorescences peuvent produire des toxines qui rendent les hommes et les animaux malades. Les efflorescences se produisent en eau douce, comme les lacs et les rivières, et en eau salée, comme les océans ou les baies. »</a:t>
            </a:r>
            <a:endParaRPr lang="fr-FR" b="1" i="1" dirty="0">
              <a:latin typeface="+mn-lt"/>
              <a:ea typeface="Arial"/>
              <a:cs typeface="Arial"/>
              <a:sym typeface="Arial"/>
            </a:endParaRPr>
          </a:p>
        </p:txBody>
      </p:sp>
      <p:sp>
        <p:nvSpPr>
          <p:cNvPr id="542" name="Google Shape;542;p31: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6"/>
        <p:cNvGrpSpPr/>
        <p:nvPr/>
      </p:nvGrpSpPr>
      <p:grpSpPr>
        <a:xfrm>
          <a:off x="0" y="0"/>
          <a:ext cx="0" cy="0"/>
          <a:chOff x="0" y="0"/>
          <a:chExt cx="0" cy="0"/>
        </a:xfrm>
      </p:grpSpPr>
      <p:sp>
        <p:nvSpPr>
          <p:cNvPr id="557" name="Google Shape;557;p32: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8" name="Google Shape;558;p32: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r>
              <a:rPr lang="fr-FR" b="1" dirty="0">
                <a:latin typeface="Arial"/>
                <a:ea typeface="Arial"/>
                <a:cs typeface="Arial"/>
                <a:sym typeface="Arial"/>
              </a:rPr>
              <a:t>Notes de l'instructeur :</a:t>
            </a:r>
            <a:endParaRPr lang="fr-FR" noProof="0" dirty="0"/>
          </a:p>
          <a:p>
            <a:pPr marL="0" indent="0">
              <a:lnSpc>
                <a:spcPct val="115000"/>
              </a:lnSpc>
              <a:spcBef>
                <a:spcPts val="622"/>
              </a:spcBef>
            </a:pPr>
            <a:endParaRPr lang="fr-FR" dirty="0">
              <a:latin typeface="Arial"/>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u="sng" dirty="0">
                <a:latin typeface="Arial"/>
                <a:ea typeface="Arial"/>
                <a:cs typeface="Arial"/>
                <a:sym typeface="Arial"/>
              </a:rPr>
              <a:t>Dites</a:t>
            </a:r>
            <a:r>
              <a:rPr lang="fr-FR" b="1" dirty="0">
                <a:latin typeface="Arial"/>
                <a:ea typeface="Arial"/>
                <a:cs typeface="Arial"/>
                <a:sym typeface="Arial"/>
              </a:rPr>
              <a:t> : </a:t>
            </a:r>
            <a:r>
              <a:rPr lang="fr-FR" dirty="0">
                <a:latin typeface="Arial"/>
                <a:ea typeface="Arial"/>
                <a:cs typeface="Arial"/>
                <a:sym typeface="Arial"/>
              </a:rPr>
              <a:t>La confirmation par le laboratoire est un élément essentiel et souvent négligé des systèmes de surveillance de la santé publique. Les laboratoires effectuent des tests de diagnostic et peuvent confirmer les patients suspectés d'être atteints d'une maladie à déclaration obligatoire. Le laboratoire est donc un partenaire important des systèmes de surveillance des maladies et d'intervention !  Les épidémiologistes de terrain doivent travailler et communiquer régulièrement avec le laboratoire de santé publique du district (</a:t>
            </a:r>
            <a:r>
              <a:rPr lang="fr-FR" i="1" dirty="0">
                <a:latin typeface="Arial"/>
                <a:ea typeface="Arial"/>
                <a:cs typeface="Arial"/>
                <a:sym typeface="Arial"/>
              </a:rPr>
              <a:t>s'il existe</a:t>
            </a:r>
            <a:r>
              <a:rPr lang="fr-FR" dirty="0">
                <a:latin typeface="Arial"/>
                <a:ea typeface="Arial"/>
                <a:cs typeface="Arial"/>
                <a:sym typeface="Arial"/>
              </a:rPr>
              <a:t>) et le laboratoire de l'hôpital du district.  Nous discuterons plus en détail du rôle du laboratoire au cours de l'</a:t>
            </a:r>
            <a:r>
              <a:rPr lang="fr-FR" i="1" dirty="0">
                <a:latin typeface="Arial"/>
                <a:ea typeface="Arial"/>
                <a:cs typeface="Arial"/>
                <a:sym typeface="Arial"/>
              </a:rPr>
              <a:t>atelier 2</a:t>
            </a:r>
            <a:r>
              <a:rPr lang="fr-FR" dirty="0">
                <a:latin typeface="Arial"/>
                <a:ea typeface="Arial"/>
                <a:cs typeface="Arial"/>
                <a:sym typeface="Arial"/>
              </a:rPr>
              <a:t>.</a:t>
            </a:r>
            <a:endParaRPr lang="fr-FR" noProof="0" dirty="0"/>
          </a:p>
          <a:p>
            <a:pPr marL="177845" indent="-98803">
              <a:lnSpc>
                <a:spcPct val="115000"/>
              </a:lnSpc>
              <a:spcBef>
                <a:spcPts val="1245"/>
              </a:spcBef>
              <a:buClr>
                <a:schemeClr val="dk1"/>
              </a:buClr>
              <a:buSzPts val="1200"/>
            </a:pPr>
            <a:endParaRPr lang="fr-FR" dirty="0">
              <a:latin typeface="Arial"/>
              <a:ea typeface="Arial"/>
              <a:cs typeface="Arial"/>
              <a:sym typeface="Arial"/>
            </a:endParaRPr>
          </a:p>
          <a:p>
            <a:pPr marL="177845" indent="-177845">
              <a:lnSpc>
                <a:spcPct val="115000"/>
              </a:lnSpc>
              <a:buClr>
                <a:schemeClr val="dk1"/>
              </a:buClr>
              <a:buSzPts val="1200"/>
              <a:buFont typeface="Noto Sans Symbols"/>
              <a:buChar char="▪"/>
            </a:pPr>
            <a:r>
              <a:rPr lang="fr-FR" b="1" u="sng" dirty="0">
                <a:latin typeface="Arial"/>
                <a:ea typeface="Arial"/>
                <a:cs typeface="Arial"/>
                <a:sym typeface="Arial"/>
              </a:rPr>
              <a:t>Dites</a:t>
            </a:r>
            <a:r>
              <a:rPr lang="fr-FR" b="1" dirty="0">
                <a:latin typeface="Arial"/>
                <a:ea typeface="Arial"/>
                <a:cs typeface="Arial"/>
                <a:sym typeface="Arial"/>
              </a:rPr>
              <a:t> : </a:t>
            </a:r>
            <a:r>
              <a:rPr lang="fr-FR" dirty="0">
                <a:latin typeface="Arial"/>
                <a:ea typeface="Arial"/>
                <a:cs typeface="Arial"/>
                <a:sym typeface="Arial"/>
              </a:rPr>
              <a:t>Les tests de diagnostic effectués sur des échantillons cliniques sont utiles pour : </a:t>
            </a:r>
            <a:r>
              <a:rPr lang="fr-FR" b="1" dirty="0">
                <a:latin typeface="Arial"/>
                <a:ea typeface="Arial"/>
                <a:cs typeface="Arial"/>
                <a:sym typeface="Arial"/>
              </a:rPr>
              <a:t>&lt;</a:t>
            </a:r>
            <a:r>
              <a:rPr lang="fr-FR" b="1" i="1" dirty="0">
                <a:latin typeface="Arial"/>
                <a:ea typeface="Arial"/>
                <a:cs typeface="Arial"/>
                <a:sym typeface="Arial"/>
              </a:rPr>
              <a:t>CLIQUER</a:t>
            </a:r>
            <a:r>
              <a:rPr lang="fr-FR" b="1" dirty="0">
                <a:latin typeface="Arial"/>
                <a:ea typeface="Arial"/>
                <a:cs typeface="Arial"/>
                <a:sym typeface="Arial"/>
              </a:rPr>
              <a:t>&gt; </a:t>
            </a:r>
            <a:r>
              <a:rPr lang="fr-FR" dirty="0">
                <a:latin typeface="Arial"/>
                <a:ea typeface="Arial"/>
                <a:cs typeface="Arial"/>
                <a:sym typeface="Arial"/>
              </a:rPr>
              <a:t>confirmer un cas de maladie à déclaration obligatoire </a:t>
            </a:r>
            <a:r>
              <a:rPr lang="fr-FR" b="1" dirty="0">
                <a:latin typeface="Arial"/>
                <a:ea typeface="Arial"/>
                <a:cs typeface="Arial"/>
                <a:sym typeface="Arial"/>
              </a:rPr>
              <a:t>&lt;</a:t>
            </a:r>
            <a:r>
              <a:rPr lang="fr-FR" b="1" i="1" dirty="0">
                <a:latin typeface="Arial"/>
                <a:ea typeface="Arial"/>
                <a:cs typeface="Arial"/>
                <a:sym typeface="Arial"/>
              </a:rPr>
              <a:t>CLIQUER</a:t>
            </a:r>
            <a:r>
              <a:rPr lang="fr-FR" b="1" dirty="0">
                <a:latin typeface="Arial"/>
                <a:ea typeface="Arial"/>
                <a:cs typeface="Arial"/>
                <a:sym typeface="Arial"/>
              </a:rPr>
              <a:t>&gt;</a:t>
            </a:r>
            <a:r>
              <a:rPr lang="fr-FR" dirty="0">
                <a:latin typeface="Arial"/>
                <a:ea typeface="Arial"/>
                <a:cs typeface="Arial"/>
                <a:sym typeface="Arial"/>
              </a:rPr>
              <a:t>,</a:t>
            </a:r>
            <a:r>
              <a:rPr lang="fr-FR" b="1" dirty="0">
                <a:latin typeface="Arial"/>
                <a:ea typeface="Arial"/>
                <a:cs typeface="Arial"/>
                <a:sym typeface="Arial"/>
              </a:rPr>
              <a:t> </a:t>
            </a:r>
            <a:r>
              <a:rPr lang="fr-FR" dirty="0">
                <a:latin typeface="Arial"/>
                <a:ea typeface="Arial"/>
                <a:cs typeface="Arial"/>
                <a:sym typeface="Arial"/>
              </a:rPr>
              <a:t>exclure une maladie d'une liste de causes possibles de maladie </a:t>
            </a:r>
            <a:r>
              <a:rPr lang="fr-FR" b="1" dirty="0">
                <a:latin typeface="Arial"/>
                <a:ea typeface="Arial"/>
                <a:cs typeface="Arial"/>
                <a:sym typeface="Arial"/>
              </a:rPr>
              <a:t>&lt;</a:t>
            </a:r>
            <a:r>
              <a:rPr lang="fr-FR" b="1" i="1" dirty="0">
                <a:latin typeface="Arial"/>
                <a:ea typeface="Arial"/>
                <a:cs typeface="Arial"/>
                <a:sym typeface="Arial"/>
              </a:rPr>
              <a:t>CLIQUER</a:t>
            </a:r>
            <a:r>
              <a:rPr lang="fr-FR" b="1" dirty="0">
                <a:latin typeface="Arial"/>
                <a:ea typeface="Arial"/>
                <a:cs typeface="Arial"/>
                <a:sym typeface="Arial"/>
              </a:rPr>
              <a:t>&gt;</a:t>
            </a:r>
            <a:r>
              <a:rPr lang="fr-FR" dirty="0">
                <a:latin typeface="Arial"/>
                <a:ea typeface="Arial"/>
                <a:cs typeface="Arial"/>
                <a:sym typeface="Arial"/>
              </a:rPr>
              <a:t>,</a:t>
            </a:r>
            <a:r>
              <a:rPr lang="fr-FR" b="1" dirty="0">
                <a:latin typeface="Arial"/>
                <a:ea typeface="Arial"/>
                <a:cs typeface="Arial"/>
                <a:sym typeface="Arial"/>
              </a:rPr>
              <a:t> </a:t>
            </a:r>
            <a:r>
              <a:rPr lang="fr-FR" dirty="0">
                <a:latin typeface="Arial"/>
                <a:ea typeface="Arial"/>
                <a:cs typeface="Arial"/>
                <a:sym typeface="Arial"/>
              </a:rPr>
              <a:t>et vérifier la cause d'une flambée épidémi</a:t>
            </a:r>
            <a:r>
              <a:rPr lang="fr-FR" noProof="0" dirty="0">
                <a:latin typeface="Arial"/>
                <a:ea typeface="Arial"/>
                <a:cs typeface="Arial"/>
                <a:sym typeface="Arial"/>
              </a:rPr>
              <a:t>que</a:t>
            </a:r>
            <a:r>
              <a:rPr lang="fr-FR" dirty="0">
                <a:latin typeface="Arial"/>
                <a:ea typeface="Arial"/>
                <a:cs typeface="Arial"/>
                <a:sym typeface="Arial"/>
              </a:rPr>
              <a:t> présumée</a:t>
            </a:r>
            <a:r>
              <a:rPr lang="fr-FR" b="1" dirty="0">
                <a:latin typeface="Arial"/>
                <a:ea typeface="Arial"/>
                <a:cs typeface="Arial"/>
                <a:sym typeface="Arial"/>
              </a:rPr>
              <a:t>.</a:t>
            </a:r>
            <a:endParaRPr lang="fr-FR" noProof="0" dirty="0"/>
          </a:p>
          <a:p>
            <a:pPr marL="0" indent="0">
              <a:lnSpc>
                <a:spcPct val="115000"/>
              </a:lnSpc>
              <a:buClr>
                <a:schemeClr val="dk1"/>
              </a:buClr>
              <a:buSzPts val="1200"/>
            </a:pPr>
            <a:endParaRPr lang="fr-FR" dirty="0">
              <a:latin typeface="Arial"/>
              <a:ea typeface="Arial"/>
              <a:cs typeface="Arial"/>
              <a:sym typeface="Arial"/>
            </a:endParaRPr>
          </a:p>
          <a:p>
            <a:pPr marL="177845" indent="-177845">
              <a:lnSpc>
                <a:spcPct val="115000"/>
              </a:lnSpc>
              <a:spcBef>
                <a:spcPts val="622"/>
              </a:spcBef>
              <a:buClr>
                <a:schemeClr val="dk1"/>
              </a:buClr>
              <a:buSzPts val="1200"/>
              <a:buFont typeface="Noto Sans Symbols"/>
              <a:buChar char="▪"/>
            </a:pPr>
            <a:r>
              <a:rPr lang="fr-FR" b="1" u="sng" dirty="0">
                <a:latin typeface="Arial"/>
                <a:ea typeface="Arial"/>
                <a:cs typeface="Arial"/>
                <a:sym typeface="Arial"/>
              </a:rPr>
              <a:t>Dites</a:t>
            </a:r>
            <a:r>
              <a:rPr lang="fr-FR" b="1" dirty="0">
                <a:latin typeface="Arial"/>
                <a:ea typeface="Arial"/>
                <a:cs typeface="Arial"/>
                <a:sym typeface="Arial"/>
              </a:rPr>
              <a:t> :</a:t>
            </a:r>
            <a:r>
              <a:rPr lang="fr-FR" dirty="0">
                <a:latin typeface="Arial"/>
                <a:ea typeface="Arial"/>
                <a:cs typeface="Arial"/>
                <a:sym typeface="Arial"/>
              </a:rPr>
              <a:t> Les tests de laboratoire peuvent être utiles du point de vue de la santé publique, que le patient soit positif ou négatif</a:t>
            </a:r>
            <a:r>
              <a:rPr lang="fr-FR" noProof="0" dirty="0">
                <a:latin typeface="Arial"/>
                <a:ea typeface="Arial"/>
                <a:cs typeface="Arial"/>
                <a:sym typeface="Arial"/>
              </a:rPr>
              <a:t>. </a:t>
            </a:r>
            <a:endParaRPr lang="fr-FR" dirty="0">
              <a:latin typeface="Arial"/>
              <a:ea typeface="Arial"/>
              <a:cs typeface="Arial"/>
              <a:sym typeface="Arial"/>
            </a:endParaRPr>
          </a:p>
          <a:p>
            <a:pPr marL="177845" indent="-98803">
              <a:lnSpc>
                <a:spcPct val="115000"/>
              </a:lnSpc>
              <a:buClr>
                <a:schemeClr val="dk1"/>
              </a:buClr>
              <a:buSzPts val="1200"/>
            </a:pPr>
            <a:endParaRPr lang="fr-FR" dirty="0">
              <a:latin typeface="Arial"/>
              <a:ea typeface="Arial"/>
              <a:cs typeface="Arial"/>
              <a:sym typeface="Arial"/>
            </a:endParaRPr>
          </a:p>
          <a:p>
            <a:pPr marL="177845" indent="-177845">
              <a:lnSpc>
                <a:spcPct val="115000"/>
              </a:lnSpc>
              <a:buClr>
                <a:schemeClr val="dk1"/>
              </a:buClr>
              <a:buSzPts val="1200"/>
              <a:buFont typeface="Noto Sans Symbols"/>
              <a:buChar char="▪"/>
            </a:pPr>
            <a:r>
              <a:rPr lang="fr-FR" b="1" u="sng" dirty="0">
                <a:latin typeface="Arial"/>
                <a:ea typeface="Arial"/>
                <a:cs typeface="Arial"/>
                <a:sym typeface="Arial"/>
              </a:rPr>
              <a:t>Demandez</a:t>
            </a:r>
            <a:r>
              <a:rPr lang="fr-FR" b="1" dirty="0">
                <a:latin typeface="Arial"/>
                <a:ea typeface="Arial"/>
                <a:cs typeface="Arial"/>
                <a:sym typeface="Arial"/>
              </a:rPr>
              <a:t> : </a:t>
            </a:r>
            <a:r>
              <a:rPr lang="fr-FR" dirty="0">
                <a:latin typeface="Arial"/>
                <a:ea typeface="Arial"/>
                <a:cs typeface="Arial"/>
                <a:sym typeface="Arial"/>
              </a:rPr>
              <a:t>Pouvez-vous citer </a:t>
            </a:r>
            <a:r>
              <a:rPr lang="fr-FR" b="1" dirty="0">
                <a:latin typeface="Arial"/>
                <a:ea typeface="Arial"/>
                <a:cs typeface="Arial"/>
                <a:sym typeface="Arial"/>
              </a:rPr>
              <a:t>une </a:t>
            </a:r>
            <a:r>
              <a:rPr lang="fr-FR" dirty="0">
                <a:latin typeface="Arial"/>
                <a:ea typeface="Arial"/>
                <a:cs typeface="Arial"/>
                <a:sym typeface="Arial"/>
              </a:rPr>
              <a:t>maladie pour laquelle les tests de laboratoire sont utiles du point de vue de la santé publique si le patient est positif à la maladie, mais sont également utiles du point de vue de la santé publique si le patient est négatif à la maladie </a:t>
            </a:r>
            <a:r>
              <a:rPr lang="fr-FR" i="1" dirty="0">
                <a:latin typeface="Arial"/>
                <a:ea typeface="Arial"/>
                <a:cs typeface="Arial"/>
                <a:sym typeface="Arial"/>
              </a:rPr>
              <a:t>? </a:t>
            </a:r>
            <a:endParaRPr lang="fr-FR" noProof="0" dirty="0"/>
          </a:p>
          <a:p>
            <a:pPr marL="177845" indent="-98803">
              <a:lnSpc>
                <a:spcPct val="115000"/>
              </a:lnSpc>
              <a:buClr>
                <a:schemeClr val="dk1"/>
              </a:buClr>
              <a:buSzPts val="1200"/>
            </a:pPr>
            <a:endParaRPr lang="fr-FR" i="1" dirty="0">
              <a:latin typeface="Arial"/>
              <a:ea typeface="Arial"/>
              <a:cs typeface="Arial"/>
              <a:sym typeface="Arial"/>
            </a:endParaRPr>
          </a:p>
          <a:p>
            <a:pPr marL="177845" indent="-177845">
              <a:lnSpc>
                <a:spcPct val="115000"/>
              </a:lnSpc>
              <a:buClr>
                <a:schemeClr val="dk1"/>
              </a:buClr>
              <a:buSzPts val="1200"/>
              <a:buFont typeface="Noto Sans Symbols"/>
              <a:buChar char="▪"/>
            </a:pPr>
            <a:r>
              <a:rPr lang="fr-FR" b="1" u="sng" noProof="0" dirty="0">
                <a:latin typeface="Arial"/>
                <a:ea typeface="Arial"/>
                <a:cs typeface="Arial"/>
                <a:sym typeface="Arial"/>
              </a:rPr>
              <a:t>Remerciez</a:t>
            </a:r>
            <a:r>
              <a:rPr lang="fr-FR" dirty="0">
                <a:latin typeface="Arial"/>
                <a:ea typeface="Arial"/>
                <a:cs typeface="Arial"/>
                <a:sym typeface="Arial"/>
              </a:rPr>
              <a:t> les participants pour leurs réponses.  </a:t>
            </a:r>
            <a:r>
              <a:rPr lang="fr-FR" b="1" dirty="0">
                <a:latin typeface="Arial"/>
                <a:ea typeface="Arial"/>
                <a:cs typeface="Arial"/>
                <a:sym typeface="Arial"/>
              </a:rPr>
              <a:t>Réponse : </a:t>
            </a:r>
            <a:r>
              <a:rPr lang="fr-FR" i="1" dirty="0">
                <a:latin typeface="Arial"/>
                <a:ea typeface="Arial"/>
                <a:cs typeface="Arial"/>
                <a:sym typeface="Arial"/>
              </a:rPr>
              <a:t>P</a:t>
            </a:r>
            <a:r>
              <a:rPr lang="fr-FR" i="1" noProof="0" dirty="0">
                <a:latin typeface="Arial"/>
                <a:ea typeface="Arial"/>
                <a:cs typeface="Arial"/>
                <a:sym typeface="Arial"/>
              </a:rPr>
              <a:t>ar exemple, pour les maladies hautement infectieuses ou à forte mortalité comme Ébola, l'élimination d'un patient dont le test est négatif est aussi importante que l'identification d'un cas positif. </a:t>
            </a:r>
          </a:p>
          <a:p>
            <a:pPr marL="0" indent="0">
              <a:lnSpc>
                <a:spcPct val="114999"/>
              </a:lnSpc>
            </a:pPr>
            <a:endParaRPr i="1" dirty="0">
              <a:latin typeface="Arial"/>
              <a:ea typeface="Arial"/>
              <a:cs typeface="Arial"/>
              <a:sym typeface="Arial"/>
            </a:endParaRPr>
          </a:p>
          <a:p>
            <a:pPr marL="0" indent="0"/>
            <a:endParaRPr dirty="0"/>
          </a:p>
        </p:txBody>
      </p:sp>
      <p:sp>
        <p:nvSpPr>
          <p:cNvPr id="559" name="Google Shape;559;p32: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5"/>
        <p:cNvGrpSpPr/>
        <p:nvPr/>
      </p:nvGrpSpPr>
      <p:grpSpPr>
        <a:xfrm>
          <a:off x="0" y="0"/>
          <a:ext cx="0" cy="0"/>
          <a:chOff x="0" y="0"/>
          <a:chExt cx="0" cy="0"/>
        </a:xfrm>
      </p:grpSpPr>
      <p:sp>
        <p:nvSpPr>
          <p:cNvPr id="566" name="Google Shape;566;p33: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7" name="Google Shape;567;p33: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r>
              <a:rPr lang="fr-FR" b="1" dirty="0">
                <a:latin typeface="Arial"/>
                <a:ea typeface="Arial"/>
                <a:cs typeface="Arial"/>
                <a:sym typeface="Arial"/>
              </a:rPr>
              <a:t>Notes de l'instructeur :</a:t>
            </a:r>
            <a:endParaRPr lang="fr-FR" noProof="0" dirty="0"/>
          </a:p>
          <a:p>
            <a:pPr marL="0" indent="0">
              <a:spcBef>
                <a:spcPts val="1867"/>
              </a:spcBef>
            </a:pPr>
            <a:endParaRPr lang="fr-FR" b="1" dirty="0">
              <a:latin typeface="Arial"/>
              <a:ea typeface="Arial"/>
              <a:cs typeface="Arial"/>
              <a:sym typeface="Arial"/>
            </a:endParaRPr>
          </a:p>
          <a:p>
            <a:pPr marL="177845" indent="-177845">
              <a:lnSpc>
                <a:spcPct val="115000"/>
              </a:lnSpc>
              <a:spcBef>
                <a:spcPts val="622"/>
              </a:spcBef>
              <a:buClr>
                <a:schemeClr val="dk1"/>
              </a:buClr>
              <a:buSzPts val="1200"/>
              <a:buFont typeface="Noto Sans Symbols"/>
              <a:buChar char="▪"/>
            </a:pPr>
            <a:r>
              <a:rPr lang="fr-FR" b="1" u="sng" dirty="0">
                <a:latin typeface="Arial"/>
                <a:ea typeface="Arial"/>
                <a:cs typeface="Arial"/>
                <a:sym typeface="Arial"/>
              </a:rPr>
              <a:t>Demandez</a:t>
            </a:r>
            <a:r>
              <a:rPr lang="fr-FR" b="1" dirty="0">
                <a:latin typeface="Arial"/>
                <a:ea typeface="Arial"/>
                <a:cs typeface="Arial"/>
                <a:sym typeface="Arial"/>
              </a:rPr>
              <a:t> :</a:t>
            </a:r>
            <a:r>
              <a:rPr lang="fr-FR" dirty="0">
                <a:latin typeface="Arial"/>
                <a:ea typeface="Arial"/>
                <a:cs typeface="Arial"/>
                <a:sym typeface="Arial"/>
              </a:rPr>
              <a:t> Quels sont les facteurs essentiels pour qu'un laboratoire reçoive un bon échantillon afin d'obtenir un résultat valide ?</a:t>
            </a:r>
            <a:endParaRPr lang="fr-FR" noProof="0" dirty="0"/>
          </a:p>
          <a:p>
            <a:pPr marL="177845" indent="-98803">
              <a:lnSpc>
                <a:spcPct val="115000"/>
              </a:lnSpc>
              <a:spcBef>
                <a:spcPts val="1245"/>
              </a:spcBef>
              <a:buClr>
                <a:schemeClr val="dk1"/>
              </a:buClr>
              <a:buSzPts val="1200"/>
            </a:pPr>
            <a:endParaRPr lang="fr-FR" b="0" i="1" u="none" noProof="0" dirty="0">
              <a:latin typeface="Arial"/>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i="0" u="sng" noProof="0" dirty="0">
                <a:latin typeface="Arial"/>
                <a:ea typeface="Arial"/>
                <a:cs typeface="Arial"/>
                <a:sym typeface="Arial"/>
              </a:rPr>
              <a:t>Demandez à</a:t>
            </a:r>
            <a:r>
              <a:rPr lang="fr-FR" b="1" i="0" u="none" noProof="0" dirty="0">
                <a:latin typeface="Arial"/>
                <a:ea typeface="Arial"/>
                <a:cs typeface="Arial"/>
                <a:sym typeface="Arial"/>
              </a:rPr>
              <a:t> </a:t>
            </a:r>
            <a:r>
              <a:rPr lang="fr-FR" b="0" i="0" noProof="0" dirty="0">
                <a:latin typeface="Arial"/>
                <a:ea typeface="Arial"/>
                <a:cs typeface="Arial"/>
                <a:sym typeface="Arial"/>
              </a:rPr>
              <a:t>plusieurs volontaires de ne citer qu'une seule exigence afin que beaucoup puissent participer. </a:t>
            </a:r>
            <a:r>
              <a:rPr lang="fr-FR" b="1" i="0" noProof="0" dirty="0">
                <a:latin typeface="Arial"/>
                <a:ea typeface="Arial"/>
                <a:cs typeface="Arial"/>
                <a:sym typeface="Arial"/>
              </a:rPr>
              <a:t>&lt;</a:t>
            </a:r>
            <a:r>
              <a:rPr lang="fr-FR" b="1" i="1" dirty="0">
                <a:latin typeface="Arial"/>
                <a:ea typeface="Arial"/>
                <a:cs typeface="Arial"/>
                <a:sym typeface="Arial"/>
              </a:rPr>
              <a:t>CLIQUER</a:t>
            </a:r>
            <a:r>
              <a:rPr lang="fr-FR" b="1" i="0" noProof="0" dirty="0">
                <a:latin typeface="Arial"/>
                <a:ea typeface="Arial"/>
                <a:cs typeface="Arial"/>
                <a:sym typeface="Arial"/>
              </a:rPr>
              <a:t>&gt; </a:t>
            </a:r>
            <a:r>
              <a:rPr lang="fr-FR" b="0" i="0" noProof="0" dirty="0">
                <a:latin typeface="Arial"/>
                <a:ea typeface="Arial"/>
                <a:cs typeface="Arial"/>
                <a:sym typeface="Arial"/>
              </a:rPr>
              <a:t>pour afficher les réponses listées sur la diapositive. </a:t>
            </a:r>
            <a:endParaRPr lang="fr-FR" noProof="0" dirty="0"/>
          </a:p>
          <a:p>
            <a:pPr marL="177845" indent="-98803">
              <a:lnSpc>
                <a:spcPct val="115000"/>
              </a:lnSpc>
              <a:spcBef>
                <a:spcPts val="1245"/>
              </a:spcBef>
              <a:buClr>
                <a:schemeClr val="dk1"/>
              </a:buClr>
              <a:buSzPts val="1200"/>
            </a:pPr>
            <a:endParaRPr lang="fr-FR" dirty="0">
              <a:latin typeface="Arial"/>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u="sng" dirty="0">
                <a:latin typeface="Arial"/>
                <a:ea typeface="Arial"/>
                <a:cs typeface="Arial"/>
                <a:sym typeface="Arial"/>
              </a:rPr>
              <a:t>Comparez</a:t>
            </a:r>
            <a:r>
              <a:rPr lang="fr-FR" b="1" dirty="0">
                <a:latin typeface="Arial"/>
                <a:ea typeface="Arial"/>
                <a:cs typeface="Arial"/>
                <a:sym typeface="Arial"/>
              </a:rPr>
              <a:t> </a:t>
            </a:r>
            <a:r>
              <a:rPr lang="fr-FR" dirty="0">
                <a:latin typeface="Arial"/>
                <a:ea typeface="Arial"/>
                <a:cs typeface="Arial"/>
                <a:sym typeface="Arial"/>
              </a:rPr>
              <a:t>avec les réponses des participants.</a:t>
            </a:r>
            <a:endParaRPr lang="fr-FR" noProof="0" dirty="0"/>
          </a:p>
          <a:p>
            <a:pPr marL="177845" indent="-98803">
              <a:lnSpc>
                <a:spcPct val="115000"/>
              </a:lnSpc>
              <a:spcBef>
                <a:spcPts val="2490"/>
              </a:spcBef>
              <a:buClr>
                <a:schemeClr val="dk1"/>
              </a:buClr>
              <a:buSzPts val="1200"/>
            </a:pPr>
            <a:endParaRPr lang="fr-FR" dirty="0">
              <a:latin typeface="Arial"/>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u="sng" dirty="0">
                <a:latin typeface="Arial"/>
                <a:ea typeface="Arial"/>
                <a:cs typeface="Arial"/>
                <a:sym typeface="Arial"/>
              </a:rPr>
              <a:t>Résumez en disant</a:t>
            </a:r>
            <a:r>
              <a:rPr lang="fr-FR" b="1" dirty="0">
                <a:latin typeface="Arial"/>
                <a:ea typeface="Arial"/>
                <a:cs typeface="Arial"/>
                <a:sym typeface="Arial"/>
              </a:rPr>
              <a:t> : </a:t>
            </a:r>
            <a:r>
              <a:rPr lang="fr-FR" dirty="0">
                <a:latin typeface="Arial"/>
                <a:ea typeface="Arial"/>
                <a:cs typeface="Arial"/>
                <a:sym typeface="Arial"/>
              </a:rPr>
              <a:t>Les échantillons de laboratoire doivent être prélevés au bon moment de la maladie, à la bonne source et placés dans le bon milieu de transport, quelle que soit l'espèce ou le milieu environnemental dont ils proviennent.  Les échantillons doivent toujours comporter une étiquette portant le nom du patient et/ou un numéro d'identification unique, solidement attachée au tube ou au récipient. L'étiquette et le numéro d'identification unique sont liés aux informations relatives à la source (</a:t>
            </a:r>
            <a:r>
              <a:rPr lang="fr-FR" i="1" dirty="0">
                <a:latin typeface="Arial"/>
                <a:ea typeface="Arial"/>
                <a:cs typeface="Arial"/>
                <a:sym typeface="Arial"/>
              </a:rPr>
              <a:t>exemple : échantillon de sang ou de selles</a:t>
            </a:r>
            <a:r>
              <a:rPr lang="fr-FR" dirty="0">
                <a:latin typeface="Arial"/>
                <a:ea typeface="Arial"/>
                <a:cs typeface="Arial"/>
                <a:sym typeface="Arial"/>
              </a:rPr>
              <a:t>), à la date de prélèvement et au type de test demandé. La qualité des échantillons peut être compromise lors de la manipulation, du stockage ou du transport. Ces exigences doivent être respectées pour que le laboratoire soit en mesure d'effectuer correctement le test de diagnostic et de communiquer rapidement les résultats.</a:t>
            </a:r>
            <a:endParaRPr lang="fr-FR" noProof="0" dirty="0">
              <a:latin typeface="Arial"/>
              <a:ea typeface="Arial"/>
              <a:cs typeface="Arial"/>
              <a:sym typeface="Arial"/>
            </a:endParaRPr>
          </a:p>
          <a:p>
            <a:pPr marL="0" indent="0">
              <a:lnSpc>
                <a:spcPct val="115000"/>
              </a:lnSpc>
              <a:buClr>
                <a:schemeClr val="dk1"/>
              </a:buClr>
              <a:buSzPts val="1200"/>
            </a:pPr>
            <a:endParaRPr i="1" dirty="0">
              <a:latin typeface="Arial"/>
              <a:ea typeface="Arial"/>
              <a:cs typeface="Arial"/>
              <a:sym typeface="Arial"/>
            </a:endParaRPr>
          </a:p>
          <a:p>
            <a:pPr marL="0" indent="0">
              <a:spcBef>
                <a:spcPts val="1245"/>
              </a:spcBef>
            </a:pPr>
            <a:endParaRPr dirty="0">
              <a:latin typeface="Calibri"/>
              <a:ea typeface="Calibri"/>
              <a:cs typeface="Calibri"/>
              <a:sym typeface="Calibri"/>
            </a:endParaRPr>
          </a:p>
        </p:txBody>
      </p:sp>
      <p:sp>
        <p:nvSpPr>
          <p:cNvPr id="568" name="Google Shape;568;p33: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3"/>
        <p:cNvGrpSpPr/>
        <p:nvPr/>
      </p:nvGrpSpPr>
      <p:grpSpPr>
        <a:xfrm>
          <a:off x="0" y="0"/>
          <a:ext cx="0" cy="0"/>
          <a:chOff x="0" y="0"/>
          <a:chExt cx="0" cy="0"/>
        </a:xfrm>
      </p:grpSpPr>
      <p:sp>
        <p:nvSpPr>
          <p:cNvPr id="574" name="Google Shape;574;p34: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5" name="Google Shape;575;p34: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r>
              <a:rPr lang="fr-FR" b="1" dirty="0">
                <a:latin typeface="Arial"/>
                <a:ea typeface="Arial"/>
                <a:cs typeface="Arial"/>
                <a:sym typeface="Arial"/>
              </a:rPr>
              <a:t>Notes de l'instructeur :</a:t>
            </a:r>
            <a:endParaRPr lang="fr-FR" noProof="0" dirty="0"/>
          </a:p>
          <a:p>
            <a:pPr marL="0" indent="0">
              <a:spcBef>
                <a:spcPts val="1867"/>
              </a:spcBef>
            </a:pPr>
            <a:endParaRPr lang="fr-FR" b="1" dirty="0">
              <a:latin typeface="Arial"/>
              <a:ea typeface="Arial"/>
              <a:cs typeface="Arial"/>
              <a:sym typeface="Arial"/>
            </a:endParaRPr>
          </a:p>
          <a:p>
            <a:pPr marL="177845" indent="-177845">
              <a:lnSpc>
                <a:spcPct val="115000"/>
              </a:lnSpc>
              <a:spcBef>
                <a:spcPts val="622"/>
              </a:spcBef>
              <a:buClr>
                <a:schemeClr val="dk1"/>
              </a:buClr>
              <a:buSzPts val="1200"/>
              <a:buFont typeface="Noto Sans Symbols"/>
              <a:buChar char="▪"/>
            </a:pPr>
            <a:r>
              <a:rPr lang="fr-FR" b="1" u="sng" dirty="0">
                <a:latin typeface="Arial"/>
                <a:ea typeface="Arial"/>
                <a:cs typeface="Arial"/>
                <a:sym typeface="Arial"/>
              </a:rPr>
              <a:t>Dites</a:t>
            </a:r>
            <a:r>
              <a:rPr lang="fr-FR" b="1" dirty="0">
                <a:latin typeface="Arial"/>
                <a:ea typeface="Arial"/>
                <a:cs typeface="Arial"/>
                <a:sym typeface="Arial"/>
              </a:rPr>
              <a:t> : </a:t>
            </a:r>
            <a:r>
              <a:rPr lang="fr-FR" dirty="0">
                <a:latin typeface="Arial"/>
                <a:ea typeface="Arial"/>
                <a:cs typeface="Arial"/>
                <a:sym typeface="Arial"/>
              </a:rPr>
              <a:t>les rapports proviennent de nombreuses sources que l'on peut regrouper en quatre catégories : médicales, vétérinaires, environnementales et communautaires. </a:t>
            </a:r>
            <a:endParaRPr lang="fr-FR" noProof="0" dirty="0"/>
          </a:p>
          <a:p>
            <a:pPr marL="0" indent="0">
              <a:lnSpc>
                <a:spcPct val="115000"/>
              </a:lnSpc>
              <a:spcBef>
                <a:spcPts val="1245"/>
              </a:spcBef>
              <a:buClr>
                <a:schemeClr val="dk1"/>
              </a:buClr>
              <a:buSzPts val="1200"/>
            </a:pPr>
            <a:endParaRPr lang="fr-FR" i="1" dirty="0">
              <a:latin typeface="Arial"/>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i="1" dirty="0">
                <a:latin typeface="Arial"/>
                <a:ea typeface="Arial"/>
                <a:cs typeface="Arial"/>
                <a:sym typeface="Arial"/>
              </a:rPr>
              <a:t>Pour chaque catégorie dans l'ordre indiqué ci-dessus (médicale, vétérinaire, environnementale et communautaire), demandez des exemples.</a:t>
            </a:r>
            <a:endParaRPr lang="fr-FR" noProof="0" dirty="0"/>
          </a:p>
          <a:p>
            <a:pPr marL="177845" indent="-98803">
              <a:lnSpc>
                <a:spcPct val="115000"/>
              </a:lnSpc>
              <a:spcBef>
                <a:spcPts val="1245"/>
              </a:spcBef>
              <a:buClr>
                <a:schemeClr val="dk1"/>
              </a:buClr>
              <a:buSzPts val="1200"/>
            </a:pPr>
            <a:endParaRPr lang="fr-FR" dirty="0">
              <a:latin typeface="Arial"/>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u="sng" dirty="0">
                <a:latin typeface="Arial"/>
                <a:ea typeface="Arial"/>
                <a:cs typeface="Arial"/>
                <a:sym typeface="Arial"/>
              </a:rPr>
              <a:t>Demandez</a:t>
            </a:r>
            <a:r>
              <a:rPr lang="fr-FR" b="1" dirty="0">
                <a:latin typeface="Arial"/>
                <a:ea typeface="Arial"/>
                <a:cs typeface="Arial"/>
                <a:sym typeface="Arial"/>
              </a:rPr>
              <a:t> : </a:t>
            </a:r>
            <a:r>
              <a:rPr lang="fr-FR" dirty="0">
                <a:latin typeface="Arial"/>
                <a:ea typeface="Arial"/>
                <a:cs typeface="Arial"/>
                <a:sym typeface="Arial"/>
              </a:rPr>
              <a:t>Qui peut me donner des exemples de sources pour la première catégorie (</a:t>
            </a:r>
            <a:r>
              <a:rPr lang="fr-FR" i="1" dirty="0">
                <a:latin typeface="Arial"/>
                <a:ea typeface="Arial"/>
                <a:cs typeface="Arial"/>
                <a:sym typeface="Arial"/>
              </a:rPr>
              <a:t>médicale</a:t>
            </a:r>
            <a:r>
              <a:rPr lang="fr-FR" dirty="0">
                <a:latin typeface="Arial"/>
                <a:ea typeface="Arial"/>
                <a:cs typeface="Arial"/>
                <a:sym typeface="Arial"/>
              </a:rPr>
              <a:t>) ?</a:t>
            </a:r>
            <a:endParaRPr lang="fr-FR" noProof="0" dirty="0"/>
          </a:p>
          <a:p>
            <a:pPr marL="177845" indent="-98803">
              <a:lnSpc>
                <a:spcPct val="115000"/>
              </a:lnSpc>
              <a:spcBef>
                <a:spcPts val="1245"/>
              </a:spcBef>
              <a:buClr>
                <a:schemeClr val="dk1"/>
              </a:buClr>
              <a:buSzPts val="1200"/>
            </a:pPr>
            <a:endParaRPr lang="fr-FR" dirty="0">
              <a:latin typeface="Arial"/>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u="sng" dirty="0">
                <a:latin typeface="Arial"/>
                <a:ea typeface="Arial"/>
                <a:cs typeface="Arial"/>
                <a:sym typeface="Arial"/>
              </a:rPr>
              <a:t>Demandez à</a:t>
            </a:r>
            <a:r>
              <a:rPr lang="fr-FR" b="1" dirty="0">
                <a:latin typeface="Arial"/>
                <a:ea typeface="Arial"/>
                <a:cs typeface="Arial"/>
                <a:sym typeface="Arial"/>
              </a:rPr>
              <a:t> </a:t>
            </a:r>
            <a:r>
              <a:rPr lang="fr-FR" dirty="0">
                <a:latin typeface="Arial"/>
                <a:ea typeface="Arial"/>
                <a:cs typeface="Arial"/>
                <a:sym typeface="Arial"/>
              </a:rPr>
              <a:t>des volontaires de ne citer qu'une seule source afin que plusieurs puissent participer. </a:t>
            </a:r>
            <a:r>
              <a:rPr lang="fr-FR" b="1" i="1" dirty="0">
                <a:latin typeface="Arial"/>
                <a:ea typeface="Arial"/>
                <a:cs typeface="Arial"/>
                <a:sym typeface="Arial"/>
              </a:rPr>
              <a:t>&lt;CLIQUER&gt; </a:t>
            </a:r>
            <a:r>
              <a:rPr lang="fr-FR" dirty="0">
                <a:latin typeface="Arial"/>
                <a:ea typeface="Arial"/>
                <a:cs typeface="Arial"/>
                <a:sym typeface="Arial"/>
              </a:rPr>
              <a:t>pour faire apparaître les réponses sur la diapositive. Répétez l'opération pour chaque catégorie restante (</a:t>
            </a:r>
            <a:r>
              <a:rPr lang="fr-FR" i="1" dirty="0">
                <a:latin typeface="Arial"/>
                <a:ea typeface="Arial"/>
                <a:cs typeface="Arial"/>
                <a:sym typeface="Arial"/>
              </a:rPr>
              <a:t>vétérinaire, environnement et communauté</a:t>
            </a:r>
            <a:r>
              <a:rPr lang="fr-FR" dirty="0">
                <a:latin typeface="Arial"/>
                <a:ea typeface="Arial"/>
                <a:cs typeface="Arial"/>
                <a:sym typeface="Arial"/>
              </a:rPr>
              <a:t>) jusqu'à ce que les 4 catégories soient remplies</a:t>
            </a:r>
            <a:r>
              <a:rPr lang="fr-FR" b="1" i="1" dirty="0">
                <a:latin typeface="Arial"/>
                <a:ea typeface="Arial"/>
                <a:cs typeface="Arial"/>
                <a:sym typeface="Arial"/>
              </a:rPr>
              <a:t>. &lt;CLIQUERx4&gt; </a:t>
            </a:r>
            <a:endParaRPr lang="fr-FR" dirty="0">
              <a:latin typeface="Arial"/>
              <a:ea typeface="Arial"/>
              <a:cs typeface="Arial"/>
              <a:sym typeface="Arial"/>
            </a:endParaRPr>
          </a:p>
          <a:p>
            <a:pPr marL="177845" indent="-98803">
              <a:lnSpc>
                <a:spcPct val="115000"/>
              </a:lnSpc>
              <a:spcBef>
                <a:spcPts val="1245"/>
              </a:spcBef>
              <a:buClr>
                <a:schemeClr val="dk1"/>
              </a:buClr>
              <a:buSzPts val="1200"/>
            </a:pPr>
            <a:endParaRPr lang="fr-FR" dirty="0">
              <a:latin typeface="Arial"/>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u="sng" dirty="0">
                <a:latin typeface="Arial"/>
                <a:ea typeface="Arial"/>
                <a:cs typeface="Arial"/>
                <a:sym typeface="Arial"/>
              </a:rPr>
              <a:t>Dites</a:t>
            </a:r>
            <a:r>
              <a:rPr lang="fr-FR" b="1" dirty="0">
                <a:latin typeface="Arial"/>
                <a:ea typeface="Arial"/>
                <a:cs typeface="Arial"/>
                <a:sym typeface="Arial"/>
              </a:rPr>
              <a:t> : </a:t>
            </a:r>
            <a:r>
              <a:rPr lang="fr-FR" dirty="0">
                <a:latin typeface="Arial"/>
                <a:ea typeface="Arial"/>
                <a:cs typeface="Arial"/>
                <a:sym typeface="Arial"/>
              </a:rPr>
              <a:t>Certaines de ces institutions peuvent même avoir leur propre infirmière ou personnel responsable de la notification.  En outre, les guérisseurs traditionnels ne font généralement pas de déclaration dans le cadre de la surveillance passive, mais peuvent être une source coopérative dans le cadre de la surveillance active ou de la recherche active de cas.</a:t>
            </a:r>
            <a:endParaRPr lang="fr-FR" noProof="0" dirty="0"/>
          </a:p>
          <a:p>
            <a:pPr marL="177845" indent="-98803">
              <a:lnSpc>
                <a:spcPct val="115000"/>
              </a:lnSpc>
              <a:spcBef>
                <a:spcPts val="1245"/>
              </a:spcBef>
              <a:buClr>
                <a:schemeClr val="dk1"/>
              </a:buClr>
              <a:buSzPts val="1200"/>
            </a:pPr>
            <a:endParaRPr lang="fr-FR" dirty="0">
              <a:latin typeface="Arial"/>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u="sng" dirty="0">
                <a:latin typeface="Arial"/>
                <a:ea typeface="Arial"/>
                <a:cs typeface="Arial"/>
                <a:sym typeface="Arial"/>
              </a:rPr>
              <a:t>Demandez à</a:t>
            </a:r>
            <a:r>
              <a:rPr lang="fr-FR" b="1" dirty="0">
                <a:latin typeface="Arial"/>
                <a:ea typeface="Arial"/>
                <a:cs typeface="Arial"/>
                <a:sym typeface="Arial"/>
              </a:rPr>
              <a:t> </a:t>
            </a:r>
            <a:r>
              <a:rPr lang="fr-FR" dirty="0">
                <a:latin typeface="Arial"/>
                <a:ea typeface="Arial"/>
                <a:cs typeface="Arial"/>
                <a:sym typeface="Arial"/>
              </a:rPr>
              <a:t>des volontaires de dire ce qu'ils feraient s'ils recevaient un rapport informel d'une source qui ne fait pas de rapports réguliers. </a:t>
            </a:r>
          </a:p>
          <a:p>
            <a:pPr marL="0" indent="0">
              <a:lnSpc>
                <a:spcPct val="115000"/>
              </a:lnSpc>
              <a:spcBef>
                <a:spcPts val="1245"/>
              </a:spcBef>
              <a:buClr>
                <a:schemeClr val="dk1"/>
              </a:buClr>
              <a:buSzPts val="1200"/>
            </a:pPr>
            <a:r>
              <a:rPr lang="fr-FR" i="1" dirty="0">
                <a:latin typeface="Arial"/>
                <a:ea typeface="Arial"/>
                <a:cs typeface="Arial"/>
                <a:sym typeface="Arial"/>
              </a:rPr>
              <a:t> </a:t>
            </a:r>
            <a:endParaRPr lang="fr-FR" dirty="0">
              <a:latin typeface="Arial"/>
              <a:ea typeface="Arial"/>
              <a:cs typeface="Arial"/>
              <a:sym typeface="Arial"/>
            </a:endParaRPr>
          </a:p>
          <a:p>
            <a:pPr marL="474254" lvl="1" indent="0">
              <a:lnSpc>
                <a:spcPct val="115000"/>
              </a:lnSpc>
              <a:spcBef>
                <a:spcPts val="1245"/>
              </a:spcBef>
              <a:buClr>
                <a:schemeClr val="dk1"/>
              </a:buClr>
              <a:buSzPts val="1200"/>
            </a:pPr>
            <a:r>
              <a:rPr lang="fr-FR" b="1" dirty="0">
                <a:latin typeface="Arial"/>
                <a:ea typeface="Arial"/>
                <a:cs typeface="Arial"/>
                <a:sym typeface="Arial"/>
              </a:rPr>
              <a:t>Exemples de réponses </a:t>
            </a:r>
            <a:r>
              <a:rPr lang="fr-FR" dirty="0">
                <a:latin typeface="Arial"/>
                <a:ea typeface="Arial"/>
                <a:cs typeface="Arial"/>
                <a:sym typeface="Arial"/>
              </a:rPr>
              <a:t>:</a:t>
            </a:r>
            <a:endParaRPr lang="fr-FR" noProof="0" dirty="0"/>
          </a:p>
          <a:p>
            <a:pPr marL="1126352" lvl="2" indent="-177845">
              <a:lnSpc>
                <a:spcPct val="115000"/>
              </a:lnSpc>
              <a:spcBef>
                <a:spcPts val="1245"/>
              </a:spcBef>
              <a:buClr>
                <a:schemeClr val="dk1"/>
              </a:buClr>
              <a:buSzPts val="1200"/>
              <a:buFont typeface="Courier New"/>
              <a:buChar char="o"/>
            </a:pPr>
            <a:r>
              <a:rPr lang="fr-FR" i="1" dirty="0">
                <a:latin typeface="Arial"/>
                <a:ea typeface="Arial"/>
                <a:cs typeface="Arial"/>
                <a:sym typeface="Arial"/>
              </a:rPr>
              <a:t>Vérifier les informations par une visite sur place ou une triangulation des informations.</a:t>
            </a:r>
            <a:endParaRPr lang="fr-FR" noProof="0" dirty="0"/>
          </a:p>
          <a:p>
            <a:pPr marL="1126352" lvl="2" indent="-177845">
              <a:lnSpc>
                <a:spcPct val="115000"/>
              </a:lnSpc>
              <a:spcBef>
                <a:spcPts val="1245"/>
              </a:spcBef>
              <a:buClr>
                <a:schemeClr val="dk1"/>
              </a:buClr>
              <a:buSzPts val="1200"/>
              <a:buFont typeface="Courier New"/>
              <a:buChar char="o"/>
            </a:pPr>
            <a:r>
              <a:rPr lang="fr-FR" i="1" dirty="0">
                <a:latin typeface="Arial"/>
                <a:ea typeface="Arial"/>
                <a:cs typeface="Arial"/>
                <a:sym typeface="Arial"/>
              </a:rPr>
              <a:t>Envisager d'ajouter cette source à la liste des sources reconnues</a:t>
            </a:r>
            <a:endParaRPr lang="fr-FR" noProof="0" dirty="0"/>
          </a:p>
          <a:p>
            <a:pPr marL="1126352" lvl="2" indent="-177845">
              <a:lnSpc>
                <a:spcPct val="115000"/>
              </a:lnSpc>
              <a:spcBef>
                <a:spcPts val="1245"/>
              </a:spcBef>
              <a:buClr>
                <a:schemeClr val="dk1"/>
              </a:buClr>
              <a:buSzPts val="1200"/>
              <a:buFont typeface="Courier New"/>
              <a:buChar char="o"/>
            </a:pPr>
            <a:r>
              <a:rPr lang="fr-FR" i="1" dirty="0">
                <a:latin typeface="Arial"/>
                <a:ea typeface="Arial"/>
                <a:cs typeface="Arial"/>
                <a:sym typeface="Arial"/>
              </a:rPr>
              <a:t>Fournir des outils ou une orientation à la nouvelle source afin de l'encourager à présenter régulièrement des rapports.</a:t>
            </a:r>
            <a:endParaRPr lang="fr-FR" noProof="0" dirty="0"/>
          </a:p>
          <a:p>
            <a:pPr marL="1126352" lvl="2" indent="-177845">
              <a:lnSpc>
                <a:spcPct val="115000"/>
              </a:lnSpc>
              <a:spcBef>
                <a:spcPts val="1245"/>
              </a:spcBef>
              <a:buClr>
                <a:schemeClr val="dk1"/>
              </a:buClr>
              <a:buSzPts val="1200"/>
              <a:buFont typeface="Courier New"/>
              <a:buChar char="o"/>
            </a:pPr>
            <a:r>
              <a:rPr lang="fr-FR" i="1" dirty="0">
                <a:latin typeface="Arial"/>
                <a:ea typeface="Arial"/>
                <a:cs typeface="Arial"/>
                <a:sym typeface="Arial"/>
              </a:rPr>
              <a:t>Vérifier s'il existe d'autres sources similaires qui auraient pu être négligées</a:t>
            </a:r>
            <a:endParaRPr lang="fr-FR" noProof="0" dirty="0"/>
          </a:p>
          <a:p>
            <a:pPr marL="1126352" lvl="2" indent="-98803">
              <a:lnSpc>
                <a:spcPct val="115000"/>
              </a:lnSpc>
              <a:spcBef>
                <a:spcPts val="1245"/>
              </a:spcBef>
              <a:buClr>
                <a:schemeClr val="dk1"/>
              </a:buClr>
              <a:buSzPts val="1200"/>
            </a:pPr>
            <a:endParaRPr lang="fr-FR" dirty="0">
              <a:latin typeface="Arial"/>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u="sng" dirty="0">
                <a:latin typeface="Arial"/>
                <a:ea typeface="Arial"/>
                <a:cs typeface="Arial"/>
                <a:sym typeface="Arial"/>
              </a:rPr>
              <a:t>Mettez en évidence</a:t>
            </a:r>
            <a:r>
              <a:rPr lang="fr-FR" dirty="0">
                <a:latin typeface="Arial"/>
                <a:ea typeface="Arial"/>
                <a:cs typeface="Arial"/>
                <a:sym typeface="Arial"/>
              </a:rPr>
              <a:t> les réponses alignées sur des exemples de réponses.</a:t>
            </a:r>
            <a:endParaRPr lang="fr-FR" noProof="0" dirty="0"/>
          </a:p>
          <a:p>
            <a:pPr marL="0" indent="0">
              <a:spcBef>
                <a:spcPts val="1245"/>
              </a:spcBef>
            </a:pPr>
            <a:br>
              <a:rPr lang="en-US" dirty="0">
                <a:latin typeface="Arial"/>
                <a:ea typeface="Arial"/>
                <a:cs typeface="Arial"/>
                <a:sym typeface="Arial"/>
              </a:rPr>
            </a:br>
            <a:endParaRPr dirty="0">
              <a:latin typeface="Arial"/>
              <a:ea typeface="Arial"/>
              <a:cs typeface="Arial"/>
              <a:sym typeface="Arial"/>
            </a:endParaRPr>
          </a:p>
        </p:txBody>
      </p:sp>
      <p:sp>
        <p:nvSpPr>
          <p:cNvPr id="576" name="Google Shape;576;p34: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5"/>
        <p:cNvGrpSpPr/>
        <p:nvPr/>
      </p:nvGrpSpPr>
      <p:grpSpPr>
        <a:xfrm>
          <a:off x="0" y="0"/>
          <a:ext cx="0" cy="0"/>
          <a:chOff x="0" y="0"/>
          <a:chExt cx="0" cy="0"/>
        </a:xfrm>
      </p:grpSpPr>
      <p:sp>
        <p:nvSpPr>
          <p:cNvPr id="586" name="Google Shape;586;p35: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7" name="Google Shape;587;p35: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buClr>
                <a:schemeClr val="dk1"/>
              </a:buClr>
              <a:buSzPts val="1200"/>
            </a:pPr>
            <a:r>
              <a:rPr lang="fr-FR" b="1" dirty="0">
                <a:latin typeface="Arial"/>
                <a:ea typeface="Arial"/>
                <a:cs typeface="Arial"/>
                <a:sym typeface="Arial"/>
              </a:rPr>
              <a:t>Notes de l'instructeur </a:t>
            </a:r>
            <a:r>
              <a:rPr lang="fr-FR" b="1" noProof="0" dirty="0">
                <a:latin typeface="Arial"/>
                <a:ea typeface="Arial"/>
                <a:cs typeface="Arial"/>
                <a:sym typeface="Arial"/>
              </a:rPr>
              <a:t>:</a:t>
            </a:r>
            <a:endParaRPr lang="fr-FR" b="1" dirty="0">
              <a:latin typeface="Arial"/>
              <a:ea typeface="Arial"/>
              <a:cs typeface="Arial"/>
              <a:sym typeface="Arial"/>
            </a:endParaRPr>
          </a:p>
          <a:p>
            <a:pPr marL="177845" indent="-98803">
              <a:spcBef>
                <a:spcPts val="1867"/>
              </a:spcBef>
              <a:buClr>
                <a:schemeClr val="dk1"/>
              </a:buClr>
              <a:buSzPts val="1200"/>
            </a:pPr>
            <a:endParaRPr lang="fr-FR" b="1" dirty="0">
              <a:latin typeface="Arial"/>
              <a:ea typeface="Arial"/>
              <a:cs typeface="Arial"/>
              <a:sym typeface="Arial"/>
            </a:endParaRPr>
          </a:p>
          <a:p>
            <a:pPr marL="177845" indent="-177845">
              <a:lnSpc>
                <a:spcPct val="115000"/>
              </a:lnSpc>
              <a:spcBef>
                <a:spcPts val="622"/>
              </a:spcBef>
              <a:buClr>
                <a:schemeClr val="dk1"/>
              </a:buClr>
              <a:buSzPts val="1200"/>
              <a:buFont typeface="Noto Sans Symbols"/>
              <a:buChar char="▪"/>
            </a:pPr>
            <a:r>
              <a:rPr lang="fr-FR" b="1" u="sng" dirty="0">
                <a:latin typeface="Arial"/>
                <a:ea typeface="Arial"/>
                <a:cs typeface="Arial"/>
                <a:sym typeface="Arial"/>
              </a:rPr>
              <a:t>Dites</a:t>
            </a:r>
            <a:r>
              <a:rPr lang="fr-FR" b="1" dirty="0">
                <a:latin typeface="Arial"/>
                <a:ea typeface="Arial"/>
                <a:cs typeface="Arial"/>
                <a:sym typeface="Arial"/>
              </a:rPr>
              <a:t> : </a:t>
            </a:r>
            <a:r>
              <a:rPr lang="fr-FR" dirty="0">
                <a:latin typeface="Arial"/>
                <a:ea typeface="Arial"/>
                <a:cs typeface="Arial"/>
                <a:sym typeface="Arial"/>
              </a:rPr>
              <a:t>Nous avons discuté plus tôt de la question des rapports globaux par rapport aux rapports basés sur les cas. Si certains pays et certaines maladies utilisent encore la déclaration globale (déclaration du nombre de cas), la tendance est à la déclaration basée sur les cas.  Certains pays utilisent un seul formulaire générique de déclaration de cas pour l'enquête initiale et pour la déclaration de toutes les maladies qui utilisent la déclaration basée sur les cas. D'autres pays disposent de formulaires différents, adaptés aux différentes maladies. </a:t>
            </a:r>
            <a:r>
              <a:rPr lang="fr-FR" i="1" dirty="0">
                <a:latin typeface="Arial"/>
                <a:ea typeface="Arial"/>
                <a:cs typeface="Arial"/>
                <a:sym typeface="Arial"/>
              </a:rPr>
              <a:t>Par exemple, seul le formulaire pour une maladie évitable par la vaccination demandera si l'enfant a été vacciné. </a:t>
            </a:r>
            <a:r>
              <a:rPr lang="fr-FR" dirty="0">
                <a:latin typeface="Arial"/>
                <a:ea typeface="Arial"/>
                <a:cs typeface="Arial"/>
                <a:sym typeface="Arial"/>
              </a:rPr>
              <a:t>La plupart des formulaires de rapport de surveillance comprennent cinq ou six catégories d'informations. </a:t>
            </a:r>
            <a:endParaRPr lang="fr-FR" noProof="0" dirty="0"/>
          </a:p>
          <a:p>
            <a:pPr marL="474254" lvl="1" indent="-110658">
              <a:lnSpc>
                <a:spcPct val="115000"/>
              </a:lnSpc>
              <a:spcBef>
                <a:spcPts val="1245"/>
              </a:spcBef>
              <a:buClr>
                <a:schemeClr val="dk1"/>
              </a:buClr>
              <a:buSzPts val="1200"/>
            </a:pPr>
            <a:endParaRPr lang="fr-FR" i="1" dirty="0">
              <a:latin typeface="Arial"/>
              <a:ea typeface="Arial"/>
              <a:cs typeface="Arial"/>
              <a:sym typeface="Arial"/>
            </a:endParaRPr>
          </a:p>
          <a:p>
            <a:pPr marL="177845" indent="-177845">
              <a:spcBef>
                <a:spcPts val="2490"/>
              </a:spcBef>
              <a:buSzPts val="1200"/>
              <a:buFont typeface="Noto Sans Symbols"/>
              <a:buChar char="❖"/>
            </a:pPr>
            <a:r>
              <a:rPr lang="fr-FR" b="1" i="1" dirty="0">
                <a:solidFill>
                  <a:srgbClr val="000000"/>
                </a:solidFill>
                <a:latin typeface="Arial"/>
                <a:ea typeface="Arial"/>
                <a:cs typeface="Arial"/>
                <a:sym typeface="Arial"/>
              </a:rPr>
              <a:t>Utilisez un tableau ou un tableau blanc pour créer des listes pour chaque catégorie énumérée sur la diapositive. </a:t>
            </a:r>
            <a:endParaRPr lang="fr-FR" noProof="0" dirty="0"/>
          </a:p>
          <a:p>
            <a:pPr marL="0" indent="0">
              <a:spcBef>
                <a:spcPts val="1245"/>
              </a:spcBef>
              <a:buClr>
                <a:schemeClr val="dk1"/>
              </a:buClr>
              <a:buSzPts val="1200"/>
            </a:pPr>
            <a:endParaRPr lang="fr-FR" i="1" dirty="0">
              <a:latin typeface="Arial"/>
              <a:ea typeface="Arial"/>
              <a:cs typeface="Arial"/>
              <a:sym typeface="Arial"/>
            </a:endParaRPr>
          </a:p>
          <a:p>
            <a:pPr marL="177845" indent="-177845">
              <a:spcBef>
                <a:spcPts val="1245"/>
              </a:spcBef>
              <a:buClr>
                <a:schemeClr val="dk1"/>
              </a:buClr>
              <a:buSzPts val="1200"/>
              <a:buFont typeface="Noto Sans Symbols"/>
              <a:buChar char="▪"/>
            </a:pPr>
            <a:r>
              <a:rPr lang="fr-FR" b="1" u="sng" dirty="0">
                <a:latin typeface="Arial"/>
                <a:ea typeface="Arial"/>
                <a:cs typeface="Arial"/>
                <a:sym typeface="Arial"/>
              </a:rPr>
              <a:t>Demandez à</a:t>
            </a:r>
            <a:r>
              <a:rPr lang="fr-FR" b="1" dirty="0">
                <a:latin typeface="Arial"/>
                <a:ea typeface="Arial"/>
                <a:cs typeface="Arial"/>
                <a:sym typeface="Arial"/>
              </a:rPr>
              <a:t> </a:t>
            </a:r>
            <a:r>
              <a:rPr lang="fr-FR" dirty="0">
                <a:latin typeface="Arial"/>
                <a:ea typeface="Arial"/>
                <a:cs typeface="Arial"/>
                <a:sym typeface="Arial"/>
              </a:rPr>
              <a:t>des volontaires de donner des exemples pour chaque catégorie. </a:t>
            </a:r>
            <a:endParaRPr lang="fr-FR" noProof="0" dirty="0"/>
          </a:p>
          <a:p>
            <a:pPr marL="177845" indent="-98803">
              <a:spcBef>
                <a:spcPts val="1245"/>
              </a:spcBef>
              <a:buClr>
                <a:schemeClr val="dk1"/>
              </a:buClr>
              <a:buSzPts val="1200"/>
            </a:pPr>
            <a:endParaRPr lang="fr-FR" b="1" u="sng" dirty="0">
              <a:latin typeface="Arial"/>
              <a:ea typeface="Arial"/>
              <a:cs typeface="Arial"/>
              <a:sym typeface="Arial"/>
            </a:endParaRPr>
          </a:p>
          <a:p>
            <a:pPr marL="177845" indent="-177845">
              <a:spcBef>
                <a:spcPts val="1245"/>
              </a:spcBef>
              <a:buClr>
                <a:schemeClr val="dk1"/>
              </a:buClr>
              <a:buSzPts val="1200"/>
              <a:buFont typeface="Noto Sans Symbols"/>
              <a:buChar char="▪"/>
            </a:pPr>
            <a:r>
              <a:rPr lang="fr-FR" b="1" u="sng" dirty="0">
                <a:latin typeface="Arial"/>
                <a:ea typeface="Arial"/>
                <a:cs typeface="Arial"/>
                <a:sym typeface="Arial"/>
              </a:rPr>
              <a:t>Inscrire</a:t>
            </a:r>
            <a:r>
              <a:rPr lang="fr-FR" dirty="0">
                <a:latin typeface="Arial"/>
                <a:ea typeface="Arial"/>
                <a:cs typeface="Arial"/>
                <a:sym typeface="Arial"/>
              </a:rPr>
              <a:t> les réponses sur une feuille de papier, un tableau blanc ou une diapositive sous le titre approprié.</a:t>
            </a:r>
          </a:p>
          <a:p>
            <a:pPr marL="474254" lvl="1" indent="0">
              <a:lnSpc>
                <a:spcPct val="115000"/>
              </a:lnSpc>
              <a:buClr>
                <a:schemeClr val="dk1"/>
              </a:buClr>
              <a:buSzPts val="1200"/>
            </a:pPr>
            <a:endParaRPr lang="fr-FR" b="1" dirty="0">
              <a:latin typeface="Arial"/>
              <a:ea typeface="Arial"/>
              <a:cs typeface="Arial"/>
              <a:sym typeface="Arial"/>
            </a:endParaRPr>
          </a:p>
          <a:p>
            <a:pPr marL="474254" lvl="1" indent="0">
              <a:lnSpc>
                <a:spcPct val="115000"/>
              </a:lnSpc>
              <a:spcBef>
                <a:spcPts val="1245"/>
              </a:spcBef>
              <a:buClr>
                <a:schemeClr val="dk1"/>
              </a:buClr>
              <a:buSzPts val="1200"/>
            </a:pPr>
            <a:r>
              <a:rPr lang="fr-FR" b="1" dirty="0">
                <a:latin typeface="Arial"/>
                <a:ea typeface="Arial"/>
                <a:cs typeface="Arial"/>
                <a:sym typeface="Arial"/>
              </a:rPr>
              <a:t>Exemples de réponses </a:t>
            </a:r>
            <a:r>
              <a:rPr lang="fr-FR" i="1" dirty="0">
                <a:latin typeface="Arial"/>
                <a:ea typeface="Arial"/>
                <a:cs typeface="Arial"/>
                <a:sym typeface="Arial"/>
              </a:rPr>
              <a:t>:</a:t>
            </a:r>
            <a:endParaRPr lang="fr-FR" noProof="0" dirty="0"/>
          </a:p>
          <a:p>
            <a:pPr marL="948507" lvl="2" indent="-189701">
              <a:lnSpc>
                <a:spcPct val="115000"/>
              </a:lnSpc>
              <a:spcBef>
                <a:spcPts val="1245"/>
              </a:spcBef>
              <a:buClr>
                <a:schemeClr val="dk1"/>
              </a:buClr>
              <a:buSzPts val="1200"/>
              <a:buFont typeface="Courier New" panose="02070309020205020404" pitchFamily="49" charset="0"/>
              <a:buChar char="o"/>
            </a:pPr>
            <a:r>
              <a:rPr lang="fr-FR" b="1" i="1" dirty="0">
                <a:latin typeface="Arial"/>
                <a:ea typeface="Arial"/>
                <a:cs typeface="Arial"/>
                <a:sym typeface="Arial"/>
              </a:rPr>
              <a:t>Informations d'identification </a:t>
            </a:r>
            <a:endParaRPr lang="fr-FR" noProof="0" dirty="0"/>
          </a:p>
          <a:p>
            <a:pPr marL="1422761" lvl="3" indent="-189701">
              <a:lnSpc>
                <a:spcPct val="115000"/>
              </a:lnSpc>
              <a:spcBef>
                <a:spcPts val="1245"/>
              </a:spcBef>
              <a:buClr>
                <a:schemeClr val="dk1"/>
              </a:buClr>
              <a:buSzPts val="1200"/>
              <a:buFont typeface="Arial" panose="020B0604020202020204" pitchFamily="34" charset="0"/>
              <a:buChar char="•"/>
            </a:pPr>
            <a:r>
              <a:rPr lang="fr-FR" i="1" dirty="0">
                <a:latin typeface="Arial"/>
                <a:ea typeface="Arial"/>
                <a:cs typeface="Arial"/>
                <a:sym typeface="Arial"/>
              </a:rPr>
              <a:t>Humains : nom, adresse, numéro de téléphone </a:t>
            </a:r>
            <a:endParaRPr lang="fr-FR" noProof="0" dirty="0"/>
          </a:p>
          <a:p>
            <a:pPr marL="1422761" lvl="3" indent="-189701">
              <a:lnSpc>
                <a:spcPct val="115000"/>
              </a:lnSpc>
              <a:spcBef>
                <a:spcPts val="1245"/>
              </a:spcBef>
              <a:buClr>
                <a:schemeClr val="dk1"/>
              </a:buClr>
              <a:buSzPts val="1200"/>
              <a:buFont typeface="Arial" panose="020B0604020202020204" pitchFamily="34" charset="0"/>
              <a:buChar char="•"/>
            </a:pPr>
            <a:r>
              <a:rPr lang="fr-FR" i="1" dirty="0">
                <a:latin typeface="Arial"/>
                <a:ea typeface="Arial"/>
                <a:cs typeface="Arial"/>
                <a:sym typeface="Arial"/>
              </a:rPr>
              <a:t>Animaux : Numéro d'identification, nom du propriétaire</a:t>
            </a:r>
            <a:endParaRPr lang="fr-FR" noProof="0" dirty="0"/>
          </a:p>
          <a:p>
            <a:pPr marL="1422761" lvl="3" indent="-189701">
              <a:lnSpc>
                <a:spcPct val="115000"/>
              </a:lnSpc>
              <a:spcBef>
                <a:spcPts val="1245"/>
              </a:spcBef>
              <a:buClr>
                <a:schemeClr val="dk1"/>
              </a:buClr>
              <a:buSzPts val="1200"/>
              <a:buFont typeface="Arial" panose="020B0604020202020204" pitchFamily="34" charset="0"/>
              <a:buChar char="•"/>
            </a:pPr>
            <a:r>
              <a:rPr lang="fr-FR" i="1" dirty="0">
                <a:latin typeface="Arial"/>
                <a:ea typeface="Arial"/>
                <a:cs typeface="Arial"/>
                <a:sym typeface="Arial"/>
              </a:rPr>
              <a:t>Environnement : numéro de lot, coordonnées GPS</a:t>
            </a:r>
            <a:endParaRPr lang="fr-FR" noProof="0" dirty="0"/>
          </a:p>
          <a:p>
            <a:pPr marL="948507" lvl="2" indent="-189701">
              <a:lnSpc>
                <a:spcPct val="115000"/>
              </a:lnSpc>
              <a:spcBef>
                <a:spcPts val="1245"/>
              </a:spcBef>
              <a:buClr>
                <a:schemeClr val="dk1"/>
              </a:buClr>
              <a:buSzPts val="1200"/>
              <a:buFont typeface="Courier New" panose="02070309020205020404" pitchFamily="49" charset="0"/>
              <a:buChar char="o"/>
            </a:pPr>
            <a:r>
              <a:rPr lang="fr-FR" b="1" i="1" dirty="0">
                <a:latin typeface="Arial"/>
                <a:ea typeface="Arial"/>
                <a:cs typeface="Arial"/>
                <a:sym typeface="Arial"/>
              </a:rPr>
              <a:t>Informations démographiques</a:t>
            </a:r>
            <a:endParaRPr lang="fr-FR" noProof="0" dirty="0"/>
          </a:p>
          <a:p>
            <a:pPr marL="1422761" lvl="3" indent="-189701">
              <a:lnSpc>
                <a:spcPct val="115000"/>
              </a:lnSpc>
              <a:spcBef>
                <a:spcPts val="1245"/>
              </a:spcBef>
              <a:buClr>
                <a:schemeClr val="dk1"/>
              </a:buClr>
              <a:buSzPts val="1200"/>
              <a:buFont typeface="Arial" panose="020B0604020202020204" pitchFamily="34" charset="0"/>
              <a:buChar char="•"/>
            </a:pPr>
            <a:r>
              <a:rPr lang="fr-FR" i="1" dirty="0">
                <a:latin typeface="Arial"/>
                <a:ea typeface="Arial"/>
                <a:cs typeface="Arial"/>
                <a:sym typeface="Arial"/>
              </a:rPr>
              <a:t>Humains : âge, sexe, profession, état civil</a:t>
            </a:r>
            <a:endParaRPr lang="fr-FR" noProof="0" dirty="0"/>
          </a:p>
          <a:p>
            <a:pPr marL="1422761" lvl="3" indent="-189701">
              <a:lnSpc>
                <a:spcPct val="115000"/>
              </a:lnSpc>
              <a:spcBef>
                <a:spcPts val="1245"/>
              </a:spcBef>
              <a:buClr>
                <a:schemeClr val="dk1"/>
              </a:buClr>
              <a:buSzPts val="1200"/>
              <a:buFont typeface="Arial" panose="020B0604020202020204" pitchFamily="34" charset="0"/>
              <a:buChar char="•"/>
            </a:pPr>
            <a:r>
              <a:rPr lang="fr-FR" i="1" dirty="0">
                <a:latin typeface="Arial"/>
                <a:ea typeface="Arial"/>
                <a:cs typeface="Arial"/>
                <a:sym typeface="Arial"/>
              </a:rPr>
              <a:t>Animaux : espèce, race, objectif (par exemple, pondeuse ou poulet de chair), âge (adulte ou juvénile).</a:t>
            </a:r>
            <a:endParaRPr lang="fr-FR" noProof="0" dirty="0"/>
          </a:p>
          <a:p>
            <a:pPr marL="948507" lvl="2" indent="-189701">
              <a:lnSpc>
                <a:spcPct val="115000"/>
              </a:lnSpc>
              <a:spcBef>
                <a:spcPts val="1245"/>
              </a:spcBef>
              <a:buClr>
                <a:schemeClr val="dk1"/>
              </a:buClr>
              <a:buSzPts val="1200"/>
              <a:buFont typeface="Courier New" panose="02070309020205020404" pitchFamily="49" charset="0"/>
              <a:buChar char="o"/>
            </a:pPr>
            <a:r>
              <a:rPr lang="fr-FR" b="1" i="1" dirty="0">
                <a:latin typeface="Arial"/>
                <a:ea typeface="Arial"/>
                <a:cs typeface="Arial"/>
                <a:sym typeface="Arial"/>
              </a:rPr>
              <a:t>Informations cliniques </a:t>
            </a:r>
            <a:endParaRPr lang="fr-FR" b="1" noProof="0" dirty="0"/>
          </a:p>
          <a:p>
            <a:pPr marL="1422761" lvl="3" indent="-189701">
              <a:lnSpc>
                <a:spcPct val="115000"/>
              </a:lnSpc>
              <a:spcBef>
                <a:spcPts val="1245"/>
              </a:spcBef>
              <a:buClr>
                <a:schemeClr val="dk1"/>
              </a:buClr>
              <a:buSzPts val="1200"/>
              <a:buFont typeface="Arial" panose="020B0604020202020204" pitchFamily="34" charset="0"/>
              <a:buChar char="•"/>
            </a:pPr>
            <a:r>
              <a:rPr lang="fr-FR" i="1" dirty="0">
                <a:latin typeface="Arial"/>
                <a:ea typeface="Arial"/>
                <a:cs typeface="Arial"/>
                <a:sym typeface="Arial"/>
              </a:rPr>
              <a:t>Diagnostic, symptômes, date d'apparition, confirmation en laboratoire, mort ou vivant</a:t>
            </a:r>
            <a:endParaRPr lang="fr-FR" noProof="0" dirty="0"/>
          </a:p>
          <a:p>
            <a:pPr marL="948507" lvl="2" indent="-189701">
              <a:lnSpc>
                <a:spcPct val="115000"/>
              </a:lnSpc>
              <a:spcBef>
                <a:spcPts val="1245"/>
              </a:spcBef>
              <a:buClr>
                <a:schemeClr val="dk1"/>
              </a:buClr>
              <a:buSzPts val="1200"/>
              <a:buFont typeface="Courier New" panose="02070309020205020404" pitchFamily="49" charset="0"/>
              <a:buChar char="o"/>
            </a:pPr>
            <a:r>
              <a:rPr lang="fr-FR" b="1" i="1" dirty="0">
                <a:latin typeface="Arial"/>
                <a:ea typeface="Arial"/>
                <a:cs typeface="Arial"/>
                <a:sym typeface="Arial"/>
              </a:rPr>
              <a:t>Informations sur l'exposition et les facteurs de risque </a:t>
            </a:r>
            <a:endParaRPr lang="fr-FR" noProof="0" dirty="0"/>
          </a:p>
          <a:p>
            <a:pPr marL="1422761" lvl="3" indent="-189701">
              <a:lnSpc>
                <a:spcPct val="115000"/>
              </a:lnSpc>
              <a:spcBef>
                <a:spcPts val="1245"/>
              </a:spcBef>
              <a:buSzPts val="1200"/>
              <a:buFont typeface="Arial" panose="020B0604020202020204" pitchFamily="34" charset="0"/>
              <a:buChar char="•"/>
            </a:pPr>
            <a:r>
              <a:rPr lang="fr-FR" i="1" dirty="0">
                <a:solidFill>
                  <a:srgbClr val="000000"/>
                </a:solidFill>
                <a:latin typeface="Arial"/>
                <a:ea typeface="Arial"/>
                <a:cs typeface="Arial"/>
                <a:sym typeface="Arial"/>
              </a:rPr>
              <a:t>Statut vaccinal, exposition à une personne atteinte de la même maladie, voyage en dehors de la </a:t>
            </a:r>
            <a:r>
              <a:rPr lang="fr-FR" i="1" dirty="0">
                <a:latin typeface="Arial"/>
                <a:ea typeface="Arial"/>
                <a:cs typeface="Arial"/>
                <a:sym typeface="Arial"/>
              </a:rPr>
              <a:t>région </a:t>
            </a:r>
            <a:endParaRPr lang="fr-FR" noProof="0" dirty="0"/>
          </a:p>
          <a:p>
            <a:pPr marL="948507" lvl="2" indent="-189701">
              <a:lnSpc>
                <a:spcPct val="115000"/>
              </a:lnSpc>
              <a:spcBef>
                <a:spcPts val="1245"/>
              </a:spcBef>
              <a:buClr>
                <a:schemeClr val="dk1"/>
              </a:buClr>
              <a:buSzPts val="1200"/>
              <a:buFont typeface="Courier New" panose="02070309020205020404" pitchFamily="49" charset="0"/>
              <a:buChar char="o"/>
            </a:pPr>
            <a:r>
              <a:rPr lang="fr-FR" b="1" i="1" dirty="0">
                <a:latin typeface="Arial"/>
                <a:ea typeface="Arial"/>
                <a:cs typeface="Arial"/>
                <a:sym typeface="Arial"/>
              </a:rPr>
              <a:t>Informations sur le rapporteur</a:t>
            </a:r>
            <a:endParaRPr lang="fr-FR" noProof="0" dirty="0"/>
          </a:p>
          <a:p>
            <a:pPr marL="1422761" lvl="3" indent="-189701">
              <a:lnSpc>
                <a:spcPct val="115000"/>
              </a:lnSpc>
              <a:spcBef>
                <a:spcPts val="1245"/>
              </a:spcBef>
              <a:buClr>
                <a:schemeClr val="dk1"/>
              </a:buClr>
              <a:buSzPts val="1200"/>
              <a:buFont typeface="Arial" panose="020B0604020202020204" pitchFamily="34" charset="0"/>
              <a:buChar char="•"/>
            </a:pPr>
            <a:r>
              <a:rPr lang="fr-FR" i="1" dirty="0">
                <a:latin typeface="Arial"/>
                <a:ea typeface="Arial"/>
                <a:cs typeface="Arial"/>
                <a:sym typeface="Arial"/>
              </a:rPr>
              <a:t>Nom et fonction de la personne qui a rempli le formulaire, date</a:t>
            </a:r>
            <a:endParaRPr lang="fr-FR" noProof="0" dirty="0"/>
          </a:p>
          <a:p>
            <a:pPr marL="948507" lvl="2" indent="-189701">
              <a:lnSpc>
                <a:spcPct val="115000"/>
              </a:lnSpc>
              <a:spcBef>
                <a:spcPts val="1245"/>
              </a:spcBef>
              <a:buClr>
                <a:schemeClr val="dk1"/>
              </a:buClr>
              <a:buSzPts val="1200"/>
              <a:buFont typeface="Courier New" panose="02070309020205020404" pitchFamily="49" charset="0"/>
              <a:buChar char="o"/>
            </a:pPr>
            <a:r>
              <a:rPr lang="fr-FR" b="1" i="1" dirty="0">
                <a:latin typeface="Arial"/>
                <a:ea typeface="Arial"/>
                <a:cs typeface="Arial"/>
                <a:sym typeface="Arial"/>
              </a:rPr>
              <a:t>Contacts et autres personnes potentiellement exposées</a:t>
            </a:r>
            <a:endParaRPr lang="fr-FR" noProof="0" dirty="0"/>
          </a:p>
          <a:p>
            <a:pPr marL="1422761" lvl="3" indent="-189701">
              <a:lnSpc>
                <a:spcPct val="115000"/>
              </a:lnSpc>
              <a:spcBef>
                <a:spcPts val="1245"/>
              </a:spcBef>
              <a:buClr>
                <a:schemeClr val="dk1"/>
              </a:buClr>
              <a:buSzPts val="1200"/>
              <a:buFont typeface="Arial" panose="020B0604020202020204" pitchFamily="34" charset="0"/>
              <a:buChar char="•"/>
            </a:pPr>
            <a:r>
              <a:rPr lang="fr-FR" i="1" dirty="0">
                <a:latin typeface="Arial"/>
                <a:ea typeface="Arial"/>
                <a:cs typeface="Arial"/>
                <a:sym typeface="Arial"/>
              </a:rPr>
              <a:t>Humains : membres du ménage, soignants</a:t>
            </a:r>
            <a:endParaRPr lang="fr-FR" noProof="0" dirty="0"/>
          </a:p>
          <a:p>
            <a:pPr marL="1422761" lvl="3" indent="-189701">
              <a:lnSpc>
                <a:spcPct val="115000"/>
              </a:lnSpc>
              <a:spcBef>
                <a:spcPts val="1245"/>
              </a:spcBef>
              <a:buClr>
                <a:schemeClr val="dk1"/>
              </a:buClr>
              <a:buSzPts val="1200"/>
              <a:buFont typeface="Arial" panose="020B0604020202020204" pitchFamily="34" charset="0"/>
              <a:buChar char="•"/>
            </a:pPr>
            <a:r>
              <a:rPr lang="fr-FR" i="1" dirty="0">
                <a:latin typeface="Arial"/>
                <a:ea typeface="Arial"/>
                <a:cs typeface="Arial"/>
                <a:sym typeface="Arial"/>
              </a:rPr>
              <a:t>Animaux/élevage : autres troupeaux ou animaux ayant été exposés</a:t>
            </a:r>
            <a:endParaRPr lang="fr-FR" noProof="0" dirty="0"/>
          </a:p>
          <a:p>
            <a:pPr marL="0" indent="0">
              <a:spcBef>
                <a:spcPts val="2490"/>
              </a:spcBef>
              <a:buClr>
                <a:schemeClr val="dk1"/>
              </a:buClr>
              <a:buSzPts val="1200"/>
            </a:pPr>
            <a:endParaRPr lang="fr-FR" i="1" dirty="0">
              <a:solidFill>
                <a:srgbClr val="000000"/>
              </a:solidFill>
              <a:latin typeface="Arial"/>
              <a:ea typeface="Arial"/>
              <a:cs typeface="Arial"/>
              <a:sym typeface="Arial"/>
            </a:endParaRPr>
          </a:p>
          <a:p>
            <a:pPr marL="177845" indent="-177845">
              <a:lnSpc>
                <a:spcPct val="115000"/>
              </a:lnSpc>
              <a:buClr>
                <a:schemeClr val="dk1"/>
              </a:buClr>
              <a:buSzPts val="1200"/>
              <a:buFont typeface="Noto Sans Symbols"/>
              <a:buChar char="❖"/>
            </a:pPr>
            <a:r>
              <a:rPr lang="fr-FR" b="1" i="1" dirty="0">
                <a:latin typeface="Arial"/>
                <a:ea typeface="Arial"/>
                <a:cs typeface="Arial"/>
                <a:sym typeface="Arial"/>
              </a:rPr>
              <a:t>Si les participants donnent un bon exemple, mais </a:t>
            </a:r>
            <a:r>
              <a:rPr lang="fr-FR" b="1" i="1" noProof="0" dirty="0">
                <a:latin typeface="Arial"/>
                <a:ea typeface="Arial"/>
                <a:cs typeface="Arial"/>
                <a:sym typeface="Arial"/>
              </a:rPr>
              <a:t>n'identifient</a:t>
            </a:r>
            <a:r>
              <a:rPr lang="fr-FR" b="1" i="1" dirty="0">
                <a:latin typeface="Arial"/>
                <a:ea typeface="Arial"/>
                <a:cs typeface="Arial"/>
                <a:sym typeface="Arial"/>
              </a:rPr>
              <a:t> pas correctement la catégorie, donnez un retour positif sur la bonne réponse et expliquez pourquoi elle appartient à une autre catégorie.</a:t>
            </a:r>
            <a:endParaRPr lang="fr-FR" noProof="0" dirty="0"/>
          </a:p>
          <a:p>
            <a:pPr marL="0" indent="0">
              <a:lnSpc>
                <a:spcPct val="115000"/>
              </a:lnSpc>
              <a:spcBef>
                <a:spcPts val="1245"/>
              </a:spcBef>
              <a:buClr>
                <a:schemeClr val="dk1"/>
              </a:buClr>
              <a:buSzPts val="1800"/>
            </a:pPr>
            <a:endParaRPr sz="1900" dirty="0">
              <a:latin typeface="Times New Roman"/>
              <a:ea typeface="Times New Roman"/>
              <a:cs typeface="Times New Roman"/>
              <a:sym typeface="Times New Roman"/>
            </a:endParaRPr>
          </a:p>
        </p:txBody>
      </p:sp>
      <p:sp>
        <p:nvSpPr>
          <p:cNvPr id="588" name="Google Shape;588;p35: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buClr>
                <a:schemeClr val="dk1"/>
              </a:buClr>
              <a:buSzPts val="1200"/>
            </a:pPr>
            <a:fld id="{00000000-1234-1234-1234-123412341234}" type="slidenum">
              <a:rPr lang="en-US"/>
              <a:pPr algn="r">
                <a:buClr>
                  <a:schemeClr val="dk1"/>
                </a:buClr>
                <a:buSzPts val="1200"/>
              </a:pPr>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3"/>
        <p:cNvGrpSpPr/>
        <p:nvPr/>
      </p:nvGrpSpPr>
      <p:grpSpPr>
        <a:xfrm>
          <a:off x="0" y="0"/>
          <a:ext cx="0" cy="0"/>
          <a:chOff x="0" y="0"/>
          <a:chExt cx="0" cy="0"/>
        </a:xfrm>
      </p:grpSpPr>
      <p:sp>
        <p:nvSpPr>
          <p:cNvPr id="594" name="Google Shape;594;p36: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5" name="Google Shape;595;p36: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buClr>
                <a:schemeClr val="dk1"/>
              </a:buClr>
              <a:buSzPts val="1200"/>
            </a:pPr>
            <a:r>
              <a:rPr lang="fr-FR" b="1" dirty="0">
                <a:latin typeface="Arial"/>
                <a:ea typeface="Arial"/>
                <a:cs typeface="Arial"/>
                <a:sym typeface="Arial"/>
              </a:rPr>
              <a:t>Notes de l'instructeur :</a:t>
            </a:r>
            <a:endParaRPr lang="fr-FR" noProof="0" dirty="0"/>
          </a:p>
          <a:p>
            <a:pPr marL="0" indent="0">
              <a:buClr>
                <a:schemeClr val="dk1"/>
              </a:buClr>
              <a:buSzPts val="1200"/>
            </a:pPr>
            <a:endParaRPr lang="fr-FR" b="1" u="sng" dirty="0">
              <a:solidFill>
                <a:srgbClr val="00810B"/>
              </a:solidFill>
              <a:latin typeface="Arial"/>
              <a:ea typeface="Arial"/>
              <a:cs typeface="Arial"/>
              <a:sym typeface="Arial"/>
            </a:endParaRPr>
          </a:p>
          <a:p>
            <a:pPr marL="177845" indent="-177845">
              <a:buClrTx/>
              <a:buSzPts val="1200"/>
              <a:buFont typeface="Noto Sans Symbols"/>
              <a:buChar char="▪"/>
            </a:pPr>
            <a:r>
              <a:rPr lang="fr-FR" b="1" u="sng" dirty="0">
                <a:solidFill>
                  <a:schemeClr val="tx1"/>
                </a:solidFill>
                <a:latin typeface="Arial"/>
                <a:ea typeface="Arial"/>
                <a:cs typeface="Arial"/>
                <a:sym typeface="Arial"/>
              </a:rPr>
              <a:t>Demandez</a:t>
            </a:r>
            <a:r>
              <a:rPr lang="fr-FR" dirty="0">
                <a:solidFill>
                  <a:schemeClr val="tx1"/>
                </a:solidFill>
                <a:latin typeface="Arial"/>
                <a:ea typeface="Arial"/>
                <a:cs typeface="Arial"/>
                <a:sym typeface="Arial"/>
              </a:rPr>
              <a:t> aux participants d’ouvrir leur « cahier d'exercices du participant » à l'exercice intitulé : </a:t>
            </a:r>
            <a:r>
              <a:rPr lang="fr-FR" b="1" dirty="0">
                <a:solidFill>
                  <a:schemeClr val="tx1"/>
                </a:solidFill>
                <a:latin typeface="Arial"/>
                <a:ea typeface="Arial"/>
                <a:cs typeface="Arial"/>
                <a:sym typeface="Arial"/>
              </a:rPr>
              <a:t>Formulaire de rapport de cas humain.</a:t>
            </a:r>
            <a:endParaRPr lang="fr-FR" noProof="0" dirty="0">
              <a:solidFill>
                <a:schemeClr val="tx1"/>
              </a:solidFill>
            </a:endParaRPr>
          </a:p>
          <a:p>
            <a:pPr marL="177845" indent="-98803">
              <a:buClr>
                <a:schemeClr val="dk1"/>
              </a:buClr>
              <a:buSzPts val="1200"/>
            </a:pPr>
            <a:endParaRPr lang="fr-FR" b="1" dirty="0">
              <a:latin typeface="Arial"/>
              <a:ea typeface="Arial"/>
              <a:cs typeface="Arial"/>
              <a:sym typeface="Arial"/>
            </a:endParaRPr>
          </a:p>
          <a:p>
            <a:pPr marL="177845" indent="-177845">
              <a:buClr>
                <a:schemeClr val="dk1"/>
              </a:buClr>
              <a:buSzPts val="1200"/>
              <a:buFont typeface="Noto Sans Symbols"/>
              <a:buChar char="❖"/>
            </a:pPr>
            <a:r>
              <a:rPr lang="fr-FR" b="1" dirty="0">
                <a:latin typeface="Arial"/>
                <a:ea typeface="Arial"/>
                <a:cs typeface="Arial"/>
                <a:sym typeface="Arial"/>
              </a:rPr>
              <a:t>Durée totale : 30 minutes </a:t>
            </a:r>
            <a:endParaRPr lang="fr-FR" noProof="0" dirty="0"/>
          </a:p>
          <a:p>
            <a:pPr marL="474254" lvl="1" indent="0">
              <a:buClr>
                <a:schemeClr val="dk1"/>
              </a:buClr>
              <a:buSzPts val="1200"/>
            </a:pPr>
            <a:r>
              <a:rPr lang="fr-FR" b="1" dirty="0">
                <a:latin typeface="Arial"/>
                <a:ea typeface="Arial"/>
                <a:cs typeface="Arial"/>
                <a:sym typeface="Arial"/>
              </a:rPr>
              <a:t>Partie 1 - Travail en groupe (</a:t>
            </a:r>
            <a:r>
              <a:rPr lang="fr-FR" b="1" i="1" dirty="0">
                <a:latin typeface="Arial"/>
                <a:ea typeface="Arial"/>
                <a:cs typeface="Arial"/>
                <a:sym typeface="Arial"/>
              </a:rPr>
              <a:t>15 minutes</a:t>
            </a:r>
            <a:r>
              <a:rPr lang="fr-FR" b="1" dirty="0">
                <a:latin typeface="Arial"/>
                <a:ea typeface="Arial"/>
                <a:cs typeface="Arial"/>
                <a:sym typeface="Arial"/>
              </a:rPr>
              <a:t>)</a:t>
            </a:r>
            <a:endParaRPr lang="fr-FR" noProof="0" dirty="0"/>
          </a:p>
          <a:p>
            <a:pPr marL="1185634" lvl="2" indent="-237127">
              <a:spcBef>
                <a:spcPts val="1245"/>
              </a:spcBef>
              <a:buSzPts val="1200"/>
              <a:buFont typeface="Calibri"/>
              <a:buAutoNum type="arabicPeriod"/>
            </a:pPr>
            <a:r>
              <a:rPr lang="fr-FR" b="1" dirty="0">
                <a:solidFill>
                  <a:srgbClr val="000000"/>
                </a:solidFill>
                <a:latin typeface="Arial"/>
                <a:ea typeface="Arial"/>
                <a:cs typeface="Arial"/>
                <a:sym typeface="Arial"/>
              </a:rPr>
              <a:t>Répartissez les participants en paires ou en petits groupes en fonction du nombre de participants.</a:t>
            </a:r>
            <a:endParaRPr lang="fr-FR" noProof="0" dirty="0"/>
          </a:p>
          <a:p>
            <a:pPr marL="1185634" lvl="2" indent="-237127">
              <a:spcBef>
                <a:spcPts val="1245"/>
              </a:spcBef>
              <a:buSzPts val="1200"/>
              <a:buFont typeface="Calibri"/>
              <a:buAutoNum type="arabicPeriod"/>
            </a:pPr>
            <a:r>
              <a:rPr lang="fr-FR" b="1" dirty="0">
                <a:solidFill>
                  <a:srgbClr val="000000"/>
                </a:solidFill>
                <a:latin typeface="Arial"/>
                <a:ea typeface="Arial"/>
                <a:cs typeface="Arial"/>
                <a:sym typeface="Arial"/>
              </a:rPr>
              <a:t>Demandez à chaque groupe de lire le scénario et de répondre aux questions correspondantes.</a:t>
            </a:r>
            <a:endParaRPr lang="fr-FR" noProof="0" dirty="0"/>
          </a:p>
          <a:p>
            <a:pPr marL="770662" lvl="1" indent="-217366">
              <a:spcBef>
                <a:spcPts val="1245"/>
              </a:spcBef>
              <a:buClr>
                <a:schemeClr val="dk1"/>
              </a:buClr>
              <a:buSzPts val="1200"/>
            </a:pPr>
            <a:endParaRPr lang="fr-FR" b="1" dirty="0">
              <a:latin typeface="Arial"/>
              <a:ea typeface="Arial"/>
              <a:cs typeface="Arial"/>
              <a:sym typeface="Arial"/>
            </a:endParaRPr>
          </a:p>
          <a:p>
            <a:pPr marL="474254" lvl="1" indent="0">
              <a:spcBef>
                <a:spcPts val="1245"/>
              </a:spcBef>
              <a:buClr>
                <a:schemeClr val="dk1"/>
              </a:buClr>
              <a:buSzPts val="1200"/>
            </a:pPr>
            <a:r>
              <a:rPr lang="fr-FR" b="1" dirty="0">
                <a:latin typeface="Arial"/>
                <a:ea typeface="Arial"/>
                <a:cs typeface="Arial"/>
                <a:sym typeface="Arial"/>
              </a:rPr>
              <a:t>Partie 2 - Discussion (</a:t>
            </a:r>
            <a:r>
              <a:rPr lang="fr-FR" b="1" i="1" dirty="0">
                <a:latin typeface="Arial"/>
                <a:ea typeface="Arial"/>
                <a:cs typeface="Arial"/>
                <a:sym typeface="Arial"/>
              </a:rPr>
              <a:t>15 minutes</a:t>
            </a:r>
            <a:r>
              <a:rPr lang="fr-FR" b="1" dirty="0">
                <a:latin typeface="Arial"/>
                <a:ea typeface="Arial"/>
                <a:cs typeface="Arial"/>
                <a:sym typeface="Arial"/>
              </a:rPr>
              <a:t>)</a:t>
            </a:r>
            <a:endParaRPr lang="fr-FR" noProof="0" dirty="0"/>
          </a:p>
          <a:p>
            <a:pPr marL="1185634" lvl="2" indent="-237127">
              <a:spcBef>
                <a:spcPts val="1245"/>
              </a:spcBef>
              <a:buClr>
                <a:schemeClr val="dk1"/>
              </a:buClr>
              <a:buSzPts val="1200"/>
              <a:buFont typeface="Calibri"/>
              <a:buAutoNum type="arabicPeriod"/>
            </a:pPr>
            <a:r>
              <a:rPr lang="fr-FR" b="1" dirty="0">
                <a:latin typeface="Arial"/>
                <a:ea typeface="Arial"/>
                <a:cs typeface="Arial"/>
                <a:sym typeface="Arial"/>
              </a:rPr>
              <a:t>Se réunir à nouveau pour discuter des réponses.</a:t>
            </a:r>
            <a:endParaRPr lang="fr-FR" noProof="0" dirty="0"/>
          </a:p>
          <a:p>
            <a:pPr marL="474254" lvl="1" indent="0"/>
            <a:br>
              <a:rPr lang="en-US" b="1" i="0" dirty="0">
                <a:latin typeface="Arial"/>
                <a:ea typeface="Arial"/>
                <a:cs typeface="Arial"/>
                <a:sym typeface="Arial"/>
              </a:rPr>
            </a:br>
            <a:endParaRPr b="1" i="0" dirty="0">
              <a:latin typeface="Arial"/>
              <a:ea typeface="Arial"/>
              <a:cs typeface="Arial"/>
              <a:sym typeface="Arial"/>
            </a:endParaRPr>
          </a:p>
        </p:txBody>
      </p:sp>
      <p:sp>
        <p:nvSpPr>
          <p:cNvPr id="596" name="Google Shape;596;p36: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9"/>
        <p:cNvGrpSpPr/>
        <p:nvPr/>
      </p:nvGrpSpPr>
      <p:grpSpPr>
        <a:xfrm>
          <a:off x="0" y="0"/>
          <a:ext cx="0" cy="0"/>
          <a:chOff x="0" y="0"/>
          <a:chExt cx="0" cy="0"/>
        </a:xfrm>
      </p:grpSpPr>
      <p:sp>
        <p:nvSpPr>
          <p:cNvPr id="600" name="Google Shape;600;p37: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1" name="Google Shape;601;p37: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r>
              <a:rPr lang="fr-FR" b="1" noProof="0" dirty="0">
                <a:latin typeface="Arial"/>
                <a:ea typeface="Arial"/>
                <a:cs typeface="Arial"/>
                <a:sym typeface="Arial"/>
              </a:rPr>
              <a:t>Notes de l'instructeur :</a:t>
            </a:r>
            <a:endParaRPr lang="fr-FR" noProof="0" dirty="0"/>
          </a:p>
          <a:p>
            <a:pPr marL="0" indent="0"/>
            <a:endParaRPr lang="fr-FR" b="1" noProof="0" dirty="0">
              <a:latin typeface="Arial"/>
              <a:ea typeface="Arial"/>
              <a:cs typeface="Arial"/>
              <a:sym typeface="Arial"/>
            </a:endParaRPr>
          </a:p>
          <a:p>
            <a:pPr marL="177845" indent="-177845">
              <a:buClr>
                <a:schemeClr val="dk1"/>
              </a:buClr>
              <a:buSzPts val="1200"/>
              <a:buFont typeface="Noto Sans Symbols"/>
              <a:buChar char="▪"/>
            </a:pPr>
            <a:r>
              <a:rPr lang="fr-FR" b="1" i="0" u="sng" noProof="0" dirty="0">
                <a:latin typeface="Arial"/>
                <a:ea typeface="Arial"/>
                <a:cs typeface="Arial"/>
                <a:sym typeface="Arial"/>
              </a:rPr>
              <a:t>Demandez à </a:t>
            </a:r>
            <a:r>
              <a:rPr lang="fr-FR" b="0" i="0" noProof="0" dirty="0">
                <a:latin typeface="Arial"/>
                <a:ea typeface="Arial"/>
                <a:cs typeface="Arial"/>
                <a:sym typeface="Arial"/>
              </a:rPr>
              <a:t>un volontaire de donner la réponse pour chaque ligne. Après que chaque volontaire a donné sa réponse</a:t>
            </a:r>
            <a:r>
              <a:rPr lang="fr-FR" b="1" i="0" noProof="0" dirty="0">
                <a:latin typeface="Arial"/>
                <a:ea typeface="Arial"/>
                <a:cs typeface="Arial"/>
                <a:sym typeface="Arial"/>
              </a:rPr>
              <a:t>, &lt;CLIQUER x2&gt; </a:t>
            </a:r>
            <a:r>
              <a:rPr lang="fr-FR" b="0" i="0" noProof="0" dirty="0">
                <a:latin typeface="Arial"/>
                <a:ea typeface="Arial"/>
                <a:cs typeface="Arial"/>
                <a:sym typeface="Arial"/>
              </a:rPr>
              <a:t>pour révéler les bonnes réponses.</a:t>
            </a:r>
            <a:endParaRPr lang="fr-FR" noProof="0" dirty="0"/>
          </a:p>
          <a:p>
            <a:pPr marL="177845" indent="-98803">
              <a:buClr>
                <a:schemeClr val="dk1"/>
              </a:buClr>
              <a:buSzPts val="1200"/>
            </a:pPr>
            <a:endParaRPr lang="fr-FR" b="0" i="0" noProof="0" dirty="0">
              <a:latin typeface="Arial"/>
              <a:ea typeface="Arial"/>
              <a:cs typeface="Arial"/>
              <a:sym typeface="Arial"/>
            </a:endParaRPr>
          </a:p>
          <a:p>
            <a:pPr marL="177845" indent="-177845">
              <a:buClr>
                <a:schemeClr val="dk1"/>
              </a:buClr>
              <a:buSzPts val="1200"/>
              <a:buFont typeface="Noto Sans Symbols"/>
              <a:buChar char="▪"/>
            </a:pPr>
            <a:r>
              <a:rPr lang="fr-FR" b="1" i="0" u="sng" noProof="0" dirty="0">
                <a:latin typeface="Arial"/>
                <a:ea typeface="Arial"/>
                <a:cs typeface="Arial"/>
                <a:sym typeface="Arial"/>
              </a:rPr>
              <a:t>Répétez l'opération </a:t>
            </a:r>
            <a:r>
              <a:rPr lang="fr-FR" b="0" i="0" noProof="0" dirty="0">
                <a:latin typeface="Arial"/>
                <a:ea typeface="Arial"/>
                <a:cs typeface="Arial"/>
                <a:sym typeface="Arial"/>
              </a:rPr>
              <a:t>pour chaque ligne du tableau. </a:t>
            </a:r>
            <a:r>
              <a:rPr lang="fr-FR" b="1" i="0" noProof="0" dirty="0">
                <a:latin typeface="Arial"/>
                <a:ea typeface="Arial"/>
                <a:cs typeface="Arial"/>
                <a:sym typeface="Arial"/>
              </a:rPr>
              <a:t>&lt;</a:t>
            </a:r>
            <a:r>
              <a:rPr lang="fr-FR" b="1" i="1" dirty="0">
                <a:latin typeface="Arial"/>
                <a:ea typeface="Arial"/>
                <a:cs typeface="Arial"/>
                <a:sym typeface="Arial"/>
              </a:rPr>
              <a:t>CLIQUER</a:t>
            </a:r>
            <a:r>
              <a:rPr lang="fr-FR" b="1" i="0" noProof="0" dirty="0">
                <a:latin typeface="Arial"/>
                <a:ea typeface="Arial"/>
                <a:cs typeface="Arial"/>
                <a:sym typeface="Arial"/>
              </a:rPr>
              <a:t> x14&gt;</a:t>
            </a:r>
            <a:endParaRPr lang="fr-FR" b="0" i="0" noProof="0" dirty="0">
              <a:latin typeface="Arial"/>
              <a:ea typeface="Arial"/>
              <a:cs typeface="Arial"/>
              <a:sym typeface="Arial"/>
            </a:endParaRPr>
          </a:p>
        </p:txBody>
      </p:sp>
      <p:sp>
        <p:nvSpPr>
          <p:cNvPr id="602" name="Google Shape;602;p37: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3"/>
        <p:cNvGrpSpPr/>
        <p:nvPr/>
      </p:nvGrpSpPr>
      <p:grpSpPr>
        <a:xfrm>
          <a:off x="0" y="0"/>
          <a:ext cx="0" cy="0"/>
          <a:chOff x="0" y="0"/>
          <a:chExt cx="0" cy="0"/>
        </a:xfrm>
      </p:grpSpPr>
      <p:sp>
        <p:nvSpPr>
          <p:cNvPr id="624" name="Google Shape;624;p38: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5" name="Google Shape;625;p38: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r>
              <a:rPr lang="fr-FR" b="1" noProof="0" dirty="0">
                <a:latin typeface="Arial"/>
                <a:ea typeface="Arial"/>
                <a:cs typeface="Arial"/>
                <a:sym typeface="Arial"/>
              </a:rPr>
              <a:t>Notes de l'instructeur :</a:t>
            </a:r>
            <a:endParaRPr lang="fr-FR" noProof="0" dirty="0"/>
          </a:p>
          <a:p>
            <a:pPr marL="0" indent="0"/>
            <a:endParaRPr lang="fr-FR" b="1" noProof="0" dirty="0">
              <a:latin typeface="Arial"/>
              <a:ea typeface="Arial"/>
              <a:cs typeface="Arial"/>
              <a:sym typeface="Arial"/>
            </a:endParaRPr>
          </a:p>
          <a:p>
            <a:pPr marL="177845" indent="-177845" defTabSz="948507">
              <a:buClr>
                <a:schemeClr val="dk1"/>
              </a:buClr>
              <a:buSzPts val="1200"/>
              <a:buFont typeface="Noto Sans Symbols"/>
              <a:buChar char="▪"/>
              <a:defRPr/>
            </a:pPr>
            <a:r>
              <a:rPr lang="fr-FR" b="1" i="0" u="sng" noProof="0" dirty="0">
                <a:latin typeface="Arial"/>
                <a:ea typeface="Arial"/>
                <a:cs typeface="Arial"/>
                <a:sym typeface="Arial"/>
              </a:rPr>
              <a:t>Demandez à</a:t>
            </a:r>
            <a:r>
              <a:rPr lang="fr-FR" b="0" i="0" u="none" noProof="0" dirty="0">
                <a:latin typeface="Arial"/>
                <a:ea typeface="Arial"/>
                <a:cs typeface="Arial"/>
                <a:sym typeface="Arial"/>
              </a:rPr>
              <a:t> </a:t>
            </a:r>
            <a:r>
              <a:rPr lang="fr-FR" b="0" i="0" noProof="0" dirty="0">
                <a:latin typeface="Arial"/>
                <a:ea typeface="Arial"/>
                <a:cs typeface="Arial"/>
                <a:sym typeface="Arial"/>
              </a:rPr>
              <a:t>un volontaire de donner la réponse pour chaque ligne. Une fois que chaque volontaire a donné sa réponse. </a:t>
            </a:r>
            <a:r>
              <a:rPr lang="fr-FR" b="1" i="0" noProof="0" dirty="0">
                <a:latin typeface="Arial"/>
                <a:ea typeface="Arial"/>
                <a:cs typeface="Arial"/>
                <a:sym typeface="Arial"/>
              </a:rPr>
              <a:t>&lt;</a:t>
            </a:r>
            <a:r>
              <a:rPr lang="fr-FR" b="1" i="1" dirty="0">
                <a:latin typeface="Arial"/>
                <a:ea typeface="Arial"/>
                <a:cs typeface="Arial"/>
                <a:sym typeface="Arial"/>
              </a:rPr>
              <a:t>CLIQUER</a:t>
            </a:r>
            <a:r>
              <a:rPr lang="fr-FR" b="1" i="0" noProof="0" dirty="0">
                <a:latin typeface="Arial"/>
                <a:ea typeface="Arial"/>
                <a:cs typeface="Arial"/>
                <a:sym typeface="Arial"/>
              </a:rPr>
              <a:t> x2&gt;</a:t>
            </a:r>
            <a:r>
              <a:rPr lang="fr-FR" b="0" i="0" noProof="0" dirty="0">
                <a:latin typeface="Arial"/>
                <a:ea typeface="Arial"/>
                <a:cs typeface="Arial"/>
                <a:sym typeface="Arial"/>
              </a:rPr>
              <a:t> pour révéler les bonnes réponses.</a:t>
            </a:r>
            <a:endParaRPr lang="fr-FR" noProof="0" dirty="0"/>
          </a:p>
          <a:p>
            <a:pPr marL="177845" indent="-98803">
              <a:buClr>
                <a:schemeClr val="dk1"/>
              </a:buClr>
              <a:buSzPts val="1200"/>
            </a:pPr>
            <a:endParaRPr lang="fr-FR" b="0" i="0" noProof="0" dirty="0">
              <a:latin typeface="Arial"/>
              <a:ea typeface="Arial"/>
              <a:cs typeface="Arial"/>
              <a:sym typeface="Arial"/>
            </a:endParaRPr>
          </a:p>
          <a:p>
            <a:pPr marL="177845" indent="-177845">
              <a:buClr>
                <a:schemeClr val="dk1"/>
              </a:buClr>
              <a:buSzPts val="1200"/>
              <a:buFont typeface="Noto Sans Symbols"/>
              <a:buChar char="▪"/>
            </a:pPr>
            <a:r>
              <a:rPr lang="fr-FR" b="1" i="0" u="sng" noProof="0" dirty="0">
                <a:latin typeface="Arial"/>
                <a:ea typeface="Arial"/>
                <a:cs typeface="Arial"/>
                <a:sym typeface="Arial"/>
              </a:rPr>
              <a:t>Répétez</a:t>
            </a:r>
            <a:r>
              <a:rPr lang="fr-FR" b="0" i="0" u="none" noProof="0" dirty="0">
                <a:latin typeface="Arial"/>
                <a:ea typeface="Arial"/>
                <a:cs typeface="Arial"/>
                <a:sym typeface="Arial"/>
              </a:rPr>
              <a:t> l'opération </a:t>
            </a:r>
            <a:r>
              <a:rPr lang="fr-FR" b="0" i="0" noProof="0" dirty="0">
                <a:latin typeface="Arial"/>
                <a:ea typeface="Arial"/>
                <a:cs typeface="Arial"/>
                <a:sym typeface="Arial"/>
              </a:rPr>
              <a:t>pour chaque ligne du tableau. </a:t>
            </a:r>
            <a:r>
              <a:rPr lang="fr-FR" b="1" i="0" noProof="0" dirty="0">
                <a:latin typeface="Arial"/>
                <a:ea typeface="Arial"/>
                <a:cs typeface="Arial"/>
                <a:sym typeface="Arial"/>
              </a:rPr>
              <a:t>&lt;</a:t>
            </a:r>
            <a:r>
              <a:rPr lang="fr-FR" b="1" i="1" dirty="0">
                <a:latin typeface="Arial"/>
                <a:ea typeface="Arial"/>
                <a:cs typeface="Arial"/>
                <a:sym typeface="Arial"/>
              </a:rPr>
              <a:t>CLIQUER</a:t>
            </a:r>
            <a:r>
              <a:rPr lang="fr-FR" b="1" i="0" noProof="0" dirty="0">
                <a:latin typeface="Arial"/>
                <a:ea typeface="Arial"/>
                <a:cs typeface="Arial"/>
                <a:sym typeface="Arial"/>
              </a:rPr>
              <a:t> x12&gt;</a:t>
            </a:r>
            <a:endParaRPr lang="fr-FR" b="0" i="0" noProof="0" dirty="0">
              <a:latin typeface="Arial"/>
              <a:ea typeface="Arial"/>
              <a:cs typeface="Arial"/>
              <a:sym typeface="Arial"/>
            </a:endParaRPr>
          </a:p>
          <a:p>
            <a:pPr marL="0" indent="0"/>
            <a:endParaRPr b="1" dirty="0">
              <a:latin typeface="Arial"/>
              <a:ea typeface="Arial"/>
              <a:cs typeface="Arial"/>
              <a:sym typeface="Arial"/>
            </a:endParaRPr>
          </a:p>
          <a:p>
            <a:pPr marL="0" indent="0"/>
            <a:endParaRPr b="1" dirty="0"/>
          </a:p>
        </p:txBody>
      </p:sp>
      <p:sp>
        <p:nvSpPr>
          <p:cNvPr id="626" name="Google Shape;626;p38: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38</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5"/>
        <p:cNvGrpSpPr/>
        <p:nvPr/>
      </p:nvGrpSpPr>
      <p:grpSpPr>
        <a:xfrm>
          <a:off x="0" y="0"/>
          <a:ext cx="0" cy="0"/>
          <a:chOff x="0" y="0"/>
          <a:chExt cx="0" cy="0"/>
        </a:xfrm>
      </p:grpSpPr>
      <p:sp>
        <p:nvSpPr>
          <p:cNvPr id="646" name="Google Shape;646;p39: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7" name="Google Shape;647;p39: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r>
              <a:rPr lang="fr-FR" b="1" noProof="0" dirty="0">
                <a:latin typeface="Arial"/>
                <a:ea typeface="Arial"/>
                <a:cs typeface="Arial"/>
                <a:sym typeface="Arial"/>
              </a:rPr>
              <a:t>Notes de l'instructeur :</a:t>
            </a:r>
            <a:endParaRPr lang="fr-FR" noProof="0" dirty="0"/>
          </a:p>
          <a:p>
            <a:pPr marL="0" indent="0"/>
            <a:endParaRPr lang="fr-FR" b="1" noProof="0" dirty="0">
              <a:latin typeface="Arial"/>
              <a:ea typeface="Arial"/>
              <a:cs typeface="Arial"/>
              <a:sym typeface="Arial"/>
            </a:endParaRPr>
          </a:p>
          <a:p>
            <a:pPr marL="177845" indent="-177845">
              <a:buClr>
                <a:schemeClr val="dk1"/>
              </a:buClr>
              <a:buSzPts val="1200"/>
              <a:buFont typeface="Noto Sans Symbols"/>
              <a:buChar char="▪"/>
            </a:pPr>
            <a:r>
              <a:rPr lang="fr-FR" b="1" i="0" u="sng" noProof="0" dirty="0">
                <a:latin typeface="Arial"/>
                <a:ea typeface="Arial"/>
                <a:cs typeface="Arial"/>
                <a:sym typeface="Arial"/>
              </a:rPr>
              <a:t>Demandez à</a:t>
            </a:r>
            <a:r>
              <a:rPr lang="fr-FR" b="1" i="0" u="none" noProof="0" dirty="0">
                <a:latin typeface="Arial"/>
                <a:ea typeface="Arial"/>
                <a:cs typeface="Arial"/>
                <a:sym typeface="Arial"/>
              </a:rPr>
              <a:t> </a:t>
            </a:r>
            <a:r>
              <a:rPr lang="fr-FR" b="0" i="0" noProof="0" dirty="0">
                <a:latin typeface="Arial"/>
                <a:ea typeface="Arial"/>
                <a:cs typeface="Arial"/>
                <a:sym typeface="Arial"/>
              </a:rPr>
              <a:t>un volontaire de donner la réponse pour chaque ligne. Après que chaque volontaire a donné sa réponse</a:t>
            </a:r>
            <a:r>
              <a:rPr lang="fr-FR" b="1" i="0" noProof="0" dirty="0">
                <a:latin typeface="Arial"/>
                <a:ea typeface="Arial"/>
                <a:cs typeface="Arial"/>
                <a:sym typeface="Arial"/>
              </a:rPr>
              <a:t>, &lt;CLIQUER x2&gt; </a:t>
            </a:r>
            <a:r>
              <a:rPr lang="fr-FR" b="0" i="0" noProof="0" dirty="0">
                <a:latin typeface="Arial"/>
                <a:ea typeface="Arial"/>
                <a:cs typeface="Arial"/>
                <a:sym typeface="Arial"/>
              </a:rPr>
              <a:t>pour révéler les bonnes réponses.</a:t>
            </a:r>
            <a:endParaRPr lang="fr-FR" noProof="0" dirty="0"/>
          </a:p>
          <a:p>
            <a:pPr marL="177845" indent="-98803">
              <a:buClr>
                <a:schemeClr val="dk1"/>
              </a:buClr>
              <a:buSzPts val="1200"/>
            </a:pPr>
            <a:endParaRPr lang="fr-FR" b="0" i="0" noProof="0" dirty="0">
              <a:latin typeface="Arial"/>
              <a:ea typeface="Arial"/>
              <a:cs typeface="Arial"/>
              <a:sym typeface="Arial"/>
            </a:endParaRPr>
          </a:p>
          <a:p>
            <a:pPr marL="177845" indent="-177845">
              <a:buClr>
                <a:schemeClr val="dk1"/>
              </a:buClr>
              <a:buSzPts val="1200"/>
              <a:buFont typeface="Noto Sans Symbols"/>
              <a:buChar char="▪"/>
            </a:pPr>
            <a:r>
              <a:rPr lang="fr-FR" b="1" i="0" u="sng" noProof="0" dirty="0">
                <a:latin typeface="Arial"/>
                <a:ea typeface="Arial"/>
                <a:cs typeface="Arial"/>
                <a:sym typeface="Arial"/>
              </a:rPr>
              <a:t>Répétez</a:t>
            </a:r>
            <a:r>
              <a:rPr lang="fr-FR" b="0" i="0" u="none" noProof="0" dirty="0">
                <a:latin typeface="Arial"/>
                <a:ea typeface="Arial"/>
                <a:cs typeface="Arial"/>
                <a:sym typeface="Arial"/>
              </a:rPr>
              <a:t> l'opération </a:t>
            </a:r>
            <a:r>
              <a:rPr lang="fr-FR" b="0" i="0" noProof="0" dirty="0">
                <a:latin typeface="Arial"/>
                <a:ea typeface="Arial"/>
                <a:cs typeface="Arial"/>
                <a:sym typeface="Arial"/>
              </a:rPr>
              <a:t>pour chaque ligne du tableau. </a:t>
            </a:r>
            <a:r>
              <a:rPr lang="fr-FR" b="1" i="0" noProof="0" dirty="0">
                <a:latin typeface="Arial"/>
                <a:ea typeface="Arial"/>
                <a:cs typeface="Arial"/>
                <a:sym typeface="Arial"/>
              </a:rPr>
              <a:t>&lt;</a:t>
            </a:r>
            <a:r>
              <a:rPr lang="fr-FR" b="1" i="1" dirty="0">
                <a:latin typeface="Arial"/>
                <a:ea typeface="Arial"/>
                <a:cs typeface="Arial"/>
                <a:sym typeface="Arial"/>
              </a:rPr>
              <a:t>CLIQUER</a:t>
            </a:r>
            <a:r>
              <a:rPr lang="fr-FR" b="1" i="0" noProof="0" dirty="0">
                <a:latin typeface="Arial"/>
                <a:ea typeface="Arial"/>
                <a:cs typeface="Arial"/>
                <a:sym typeface="Arial"/>
              </a:rPr>
              <a:t> x10&gt;</a:t>
            </a:r>
            <a:endParaRPr lang="fr-FR" b="0" i="0" noProof="0" dirty="0">
              <a:latin typeface="Arial"/>
              <a:ea typeface="Arial"/>
              <a:cs typeface="Arial"/>
              <a:sym typeface="Arial"/>
            </a:endParaRPr>
          </a:p>
          <a:p>
            <a:pPr marL="0" indent="0"/>
            <a:endParaRPr b="1" dirty="0"/>
          </a:p>
        </p:txBody>
      </p:sp>
      <p:sp>
        <p:nvSpPr>
          <p:cNvPr id="648" name="Google Shape;648;p39: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39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4: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p4: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r>
              <a:rPr lang="fr-FR" b="1" dirty="0">
                <a:latin typeface="+mn-lt"/>
                <a:ea typeface="Arial"/>
                <a:cs typeface="Arial"/>
                <a:sym typeface="Arial"/>
              </a:rPr>
              <a:t>Notes de l'instructeur :</a:t>
            </a:r>
            <a:endParaRPr lang="fr-FR" noProof="0" dirty="0">
              <a:latin typeface="+mn-lt"/>
            </a:endParaRPr>
          </a:p>
          <a:p>
            <a:pPr marL="0" indent="0">
              <a:lnSpc>
                <a:spcPct val="115000"/>
              </a:lnSpc>
              <a:spcBef>
                <a:spcPts val="622"/>
              </a:spcBef>
            </a:pPr>
            <a:endParaRPr lang="fr-FR" b="1" dirty="0">
              <a:latin typeface="+mn-lt"/>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u="sng" dirty="0">
                <a:latin typeface="+mn-lt"/>
                <a:ea typeface="Arial"/>
                <a:cs typeface="Arial"/>
                <a:sym typeface="Arial"/>
              </a:rPr>
              <a:t>Dites</a:t>
            </a:r>
            <a:r>
              <a:rPr lang="fr-FR" dirty="0">
                <a:latin typeface="+mn-lt"/>
                <a:ea typeface="Arial"/>
                <a:cs typeface="Arial"/>
                <a:sym typeface="Arial"/>
              </a:rPr>
              <a:t> : La notification et la collecte font toutes deux partie de la collecte de données dans le cycle de surveillance de la santé publique. Les prestataires de services de santé communautaire peuvent se charger d'une partie ou de la plus grande partie de la notification. Les agents de l'agence de santé au niveau du district peuvent recevoir les rapports et collecter les données. Cette leçon porte sur la transmission des données de surveillance de la santé publique des sites de notification à l'agence de santé publique du district ou du sous-district. Les sites de notification peuvent utiliser le terme « notification. » Ceux qui reçoivent les rapports peuvent penser qu'il s'agit d'une « collecte ». </a:t>
            </a:r>
            <a:endParaRPr lang="fr-FR" noProof="0" dirty="0">
              <a:latin typeface="+mn-lt"/>
            </a:endParaRPr>
          </a:p>
          <a:p>
            <a:pPr marL="770662" lvl="1" indent="-217366">
              <a:lnSpc>
                <a:spcPct val="115000"/>
              </a:lnSpc>
              <a:spcBef>
                <a:spcPts val="1245"/>
              </a:spcBef>
              <a:buClr>
                <a:schemeClr val="dk1"/>
              </a:buClr>
              <a:buSzPts val="1200"/>
            </a:pPr>
            <a:endParaRPr dirty="0"/>
          </a:p>
        </p:txBody>
      </p:sp>
      <p:sp>
        <p:nvSpPr>
          <p:cNvPr id="305" name="Google Shape;305;p4: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4</a:t>
            </a:fld>
            <a:endParaRPr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5"/>
        <p:cNvGrpSpPr/>
        <p:nvPr/>
      </p:nvGrpSpPr>
      <p:grpSpPr>
        <a:xfrm>
          <a:off x="0" y="0"/>
          <a:ext cx="0" cy="0"/>
          <a:chOff x="0" y="0"/>
          <a:chExt cx="0" cy="0"/>
        </a:xfrm>
      </p:grpSpPr>
      <p:sp>
        <p:nvSpPr>
          <p:cNvPr id="666" name="Google Shape;666;p40: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7" name="Google Shape;667;p40: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lnSpc>
                <a:spcPct val="115000"/>
              </a:lnSpc>
              <a:buClr>
                <a:schemeClr val="dk1"/>
              </a:buClr>
              <a:buSzPts val="1200"/>
            </a:pPr>
            <a:r>
              <a:rPr lang="fr-FR" b="1" dirty="0">
                <a:latin typeface="Arial"/>
                <a:ea typeface="Arial"/>
                <a:cs typeface="Arial"/>
                <a:sym typeface="Arial"/>
              </a:rPr>
              <a:t>Notes de l'instructeur </a:t>
            </a:r>
            <a:r>
              <a:rPr lang="fr-FR" dirty="0">
                <a:latin typeface="Arial"/>
                <a:ea typeface="Arial"/>
                <a:cs typeface="Arial"/>
                <a:sym typeface="Arial"/>
              </a:rPr>
              <a:t>: </a:t>
            </a:r>
            <a:endParaRPr lang="fr-FR" noProof="0" dirty="0"/>
          </a:p>
          <a:p>
            <a:pPr marL="0" indent="0">
              <a:lnSpc>
                <a:spcPct val="115000"/>
              </a:lnSpc>
              <a:spcBef>
                <a:spcPts val="1245"/>
              </a:spcBef>
              <a:buClr>
                <a:schemeClr val="dk1"/>
              </a:buClr>
              <a:buSzPts val="1200"/>
            </a:pPr>
            <a:endParaRPr lang="fr-FR" dirty="0">
              <a:latin typeface="Arial"/>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u="sng" dirty="0">
                <a:latin typeface="Arial"/>
                <a:ea typeface="Arial"/>
                <a:cs typeface="Arial"/>
                <a:sym typeface="Arial"/>
              </a:rPr>
              <a:t>Lisez</a:t>
            </a:r>
            <a:r>
              <a:rPr lang="fr-FR" dirty="0">
                <a:latin typeface="Arial"/>
                <a:ea typeface="Arial"/>
                <a:cs typeface="Arial"/>
                <a:sym typeface="Arial"/>
              </a:rPr>
              <a:t> la question aux participants. </a:t>
            </a:r>
            <a:endParaRPr lang="fr-FR" noProof="0" dirty="0"/>
          </a:p>
          <a:p>
            <a:pPr marL="177845" indent="-98803">
              <a:lnSpc>
                <a:spcPct val="115000"/>
              </a:lnSpc>
              <a:spcBef>
                <a:spcPts val="1245"/>
              </a:spcBef>
              <a:buClr>
                <a:schemeClr val="dk1"/>
              </a:buClr>
              <a:buSzPts val="1200"/>
            </a:pPr>
            <a:endParaRPr lang="fr-FR" dirty="0">
              <a:latin typeface="Arial"/>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u="sng" dirty="0">
                <a:latin typeface="Arial"/>
                <a:ea typeface="Arial"/>
                <a:cs typeface="Arial"/>
                <a:sym typeface="Arial"/>
              </a:rPr>
              <a:t>Laissez</a:t>
            </a:r>
            <a:r>
              <a:rPr lang="fr-FR" b="1" dirty="0">
                <a:latin typeface="Arial"/>
                <a:ea typeface="Arial"/>
                <a:cs typeface="Arial"/>
                <a:sym typeface="Arial"/>
              </a:rPr>
              <a:t> </a:t>
            </a:r>
            <a:r>
              <a:rPr lang="fr-FR" dirty="0">
                <a:latin typeface="Arial"/>
                <a:ea typeface="Arial"/>
                <a:cs typeface="Arial"/>
                <a:sym typeface="Arial"/>
              </a:rPr>
              <a:t>quelques participants répondre, puis révélez les facteurs de risque possibles. </a:t>
            </a:r>
            <a:r>
              <a:rPr lang="fr-FR" b="1" dirty="0">
                <a:latin typeface="Arial"/>
                <a:ea typeface="Arial"/>
                <a:cs typeface="Arial"/>
                <a:sym typeface="Arial"/>
              </a:rPr>
              <a:t>&lt;</a:t>
            </a:r>
            <a:r>
              <a:rPr lang="fr-FR" b="1" i="1" dirty="0">
                <a:latin typeface="Arial"/>
                <a:ea typeface="Arial"/>
                <a:cs typeface="Arial"/>
                <a:sym typeface="Arial"/>
              </a:rPr>
              <a:t>CLIQUER</a:t>
            </a:r>
            <a:r>
              <a:rPr lang="fr-FR" b="1" dirty="0">
                <a:latin typeface="Arial"/>
                <a:ea typeface="Arial"/>
                <a:cs typeface="Arial"/>
                <a:sym typeface="Arial"/>
              </a:rPr>
              <a:t>&gt; </a:t>
            </a:r>
            <a:r>
              <a:rPr lang="fr-FR" dirty="0">
                <a:latin typeface="Arial"/>
                <a:ea typeface="Arial"/>
                <a:cs typeface="Arial"/>
                <a:sym typeface="Arial"/>
              </a:rPr>
              <a:t>pour révéler la réponse.</a:t>
            </a:r>
            <a:endParaRPr lang="fr-FR" i="0" noProof="0" dirty="0">
              <a:latin typeface="Arial"/>
              <a:ea typeface="Arial"/>
              <a:cs typeface="Arial"/>
              <a:sym typeface="Arial"/>
            </a:endParaRPr>
          </a:p>
          <a:p>
            <a:pPr marL="177845" indent="-98803">
              <a:buClr>
                <a:schemeClr val="dk1"/>
              </a:buClr>
              <a:buSzPts val="1200"/>
            </a:pPr>
            <a:endParaRPr lang="fr-FR" i="0" noProof="0" dirty="0">
              <a:latin typeface="Arial"/>
              <a:ea typeface="Arial"/>
              <a:cs typeface="Arial"/>
              <a:sym typeface="Arial"/>
            </a:endParaRPr>
          </a:p>
          <a:p>
            <a:pPr marL="177845" indent="-177845">
              <a:buClr>
                <a:schemeClr val="dk1"/>
              </a:buClr>
              <a:buSzPts val="1200"/>
              <a:buFont typeface="Noto Sans Symbols"/>
              <a:buChar char="▪"/>
            </a:pPr>
            <a:r>
              <a:rPr lang="fr-FR" b="1" i="0" u="sng" noProof="0" dirty="0">
                <a:latin typeface="Arial"/>
                <a:ea typeface="Arial"/>
                <a:cs typeface="Arial"/>
                <a:sym typeface="Arial"/>
              </a:rPr>
              <a:t>Examinez</a:t>
            </a:r>
            <a:r>
              <a:rPr lang="fr-FR" b="0" i="0" u="none" noProof="0" dirty="0">
                <a:latin typeface="Arial"/>
                <a:ea typeface="Arial"/>
                <a:cs typeface="Arial"/>
                <a:sym typeface="Arial"/>
              </a:rPr>
              <a:t> les </a:t>
            </a:r>
            <a:r>
              <a:rPr lang="fr-FR" i="0" noProof="0" dirty="0">
                <a:latin typeface="Arial"/>
                <a:ea typeface="Arial"/>
                <a:cs typeface="Arial"/>
                <a:sym typeface="Arial"/>
              </a:rPr>
              <a:t>réponses figurant sur la diapositive.</a:t>
            </a:r>
            <a:endParaRPr lang="fr-FR" noProof="0" dirty="0"/>
          </a:p>
        </p:txBody>
      </p:sp>
      <p:sp>
        <p:nvSpPr>
          <p:cNvPr id="668" name="Google Shape;668;p40: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40</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2"/>
        <p:cNvGrpSpPr/>
        <p:nvPr/>
      </p:nvGrpSpPr>
      <p:grpSpPr>
        <a:xfrm>
          <a:off x="0" y="0"/>
          <a:ext cx="0" cy="0"/>
          <a:chOff x="0" y="0"/>
          <a:chExt cx="0" cy="0"/>
        </a:xfrm>
      </p:grpSpPr>
      <p:sp>
        <p:nvSpPr>
          <p:cNvPr id="673" name="Google Shape;673;p41: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4" name="Google Shape;674;p41: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lnSpc>
                <a:spcPct val="115000"/>
              </a:lnSpc>
            </a:pPr>
            <a:r>
              <a:rPr lang="fr-FR" b="1" dirty="0">
                <a:latin typeface="Arial"/>
                <a:ea typeface="Arial"/>
                <a:cs typeface="Arial"/>
                <a:sym typeface="Arial"/>
              </a:rPr>
              <a:t>Notes de l'instructeur </a:t>
            </a:r>
            <a:r>
              <a:rPr lang="fr-FR" noProof="0" dirty="0">
                <a:latin typeface="Arial"/>
                <a:ea typeface="Arial"/>
                <a:cs typeface="Arial"/>
                <a:sym typeface="Arial"/>
              </a:rPr>
              <a:t>: </a:t>
            </a:r>
            <a:endParaRPr lang="fr-FR" dirty="0">
              <a:latin typeface="Arial"/>
              <a:ea typeface="Arial"/>
              <a:cs typeface="Arial"/>
              <a:sym typeface="Arial"/>
            </a:endParaRPr>
          </a:p>
          <a:p>
            <a:pPr marL="0" indent="0">
              <a:lnSpc>
                <a:spcPct val="115000"/>
              </a:lnSpc>
              <a:spcBef>
                <a:spcPts val="1245"/>
              </a:spcBef>
              <a:buClr>
                <a:schemeClr val="dk1"/>
              </a:buClr>
              <a:buSzPts val="1200"/>
            </a:pPr>
            <a:endParaRPr lang="fr-FR" dirty="0">
              <a:latin typeface="Arial"/>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u="sng" dirty="0">
                <a:latin typeface="Arial"/>
                <a:ea typeface="Arial"/>
                <a:cs typeface="Arial"/>
                <a:sym typeface="Arial"/>
              </a:rPr>
              <a:t>Lisez</a:t>
            </a:r>
            <a:r>
              <a:rPr lang="fr-FR" dirty="0">
                <a:latin typeface="Arial"/>
                <a:ea typeface="Arial"/>
                <a:cs typeface="Arial"/>
                <a:sym typeface="Arial"/>
              </a:rPr>
              <a:t> la question aux participants</a:t>
            </a:r>
            <a:r>
              <a:rPr lang="fr-FR" noProof="0" dirty="0">
                <a:latin typeface="Arial"/>
                <a:ea typeface="Arial"/>
                <a:cs typeface="Arial"/>
                <a:sym typeface="Arial"/>
              </a:rPr>
              <a:t>. </a:t>
            </a:r>
            <a:endParaRPr lang="fr-FR" dirty="0">
              <a:latin typeface="Arial"/>
              <a:ea typeface="Arial"/>
              <a:cs typeface="Arial"/>
              <a:sym typeface="Arial"/>
            </a:endParaRPr>
          </a:p>
          <a:p>
            <a:pPr marL="177845" indent="-98803">
              <a:lnSpc>
                <a:spcPct val="115000"/>
              </a:lnSpc>
              <a:spcBef>
                <a:spcPts val="1245"/>
              </a:spcBef>
              <a:buClr>
                <a:schemeClr val="dk1"/>
              </a:buClr>
              <a:buSzPts val="1200"/>
            </a:pPr>
            <a:endParaRPr lang="fr-FR" dirty="0">
              <a:latin typeface="Arial"/>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u="sng" dirty="0">
                <a:latin typeface="Arial"/>
                <a:ea typeface="Arial"/>
                <a:cs typeface="Arial"/>
                <a:sym typeface="Arial"/>
              </a:rPr>
              <a:t>Animer</a:t>
            </a:r>
            <a:r>
              <a:rPr lang="fr-FR" b="1" dirty="0">
                <a:latin typeface="Arial"/>
                <a:ea typeface="Arial"/>
                <a:cs typeface="Arial"/>
                <a:sym typeface="Arial"/>
              </a:rPr>
              <a:t> </a:t>
            </a:r>
            <a:r>
              <a:rPr lang="fr-FR" dirty="0">
                <a:latin typeface="Arial"/>
                <a:ea typeface="Arial"/>
                <a:cs typeface="Arial"/>
                <a:sym typeface="Arial"/>
              </a:rPr>
              <a:t>une discussion sur les informations supplémentaires à obtenir pour la surveillance de chaque secteur.</a:t>
            </a:r>
          </a:p>
          <a:p>
            <a:pPr marL="177845" indent="-98803">
              <a:lnSpc>
                <a:spcPct val="115000"/>
              </a:lnSpc>
              <a:spcBef>
                <a:spcPts val="1245"/>
              </a:spcBef>
              <a:buClr>
                <a:schemeClr val="dk1"/>
              </a:buClr>
              <a:buSzPts val="1200"/>
            </a:pPr>
            <a:endParaRPr lang="fr-FR" dirty="0">
              <a:highlight>
                <a:srgbClr val="FFFF00"/>
              </a:highlight>
              <a:latin typeface="Arial"/>
              <a:ea typeface="Arial"/>
              <a:cs typeface="Arial"/>
              <a:sym typeface="Arial"/>
            </a:endParaRPr>
          </a:p>
          <a:p>
            <a:pPr marL="474254" lvl="1" indent="0">
              <a:lnSpc>
                <a:spcPct val="115000"/>
              </a:lnSpc>
              <a:spcBef>
                <a:spcPts val="1245"/>
              </a:spcBef>
              <a:buClr>
                <a:schemeClr val="dk1"/>
              </a:buClr>
              <a:buSzPts val="1200"/>
            </a:pPr>
            <a:r>
              <a:rPr lang="fr-FR" b="1" i="0" noProof="0" dirty="0">
                <a:latin typeface="Arial"/>
                <a:ea typeface="Arial"/>
                <a:cs typeface="Arial"/>
                <a:sym typeface="Arial"/>
              </a:rPr>
              <a:t>Exemples de réponses </a:t>
            </a:r>
            <a:r>
              <a:rPr lang="fr-FR" i="0" noProof="0" dirty="0">
                <a:latin typeface="Arial"/>
                <a:ea typeface="Arial"/>
                <a:cs typeface="Arial"/>
                <a:sym typeface="Arial"/>
              </a:rPr>
              <a:t>pour les adaptations du rapport de cas humain :</a:t>
            </a:r>
            <a:endParaRPr lang="fr-FR" noProof="0" dirty="0"/>
          </a:p>
          <a:p>
            <a:pPr marL="948507" lvl="1" indent="-189701">
              <a:lnSpc>
                <a:spcPct val="115000"/>
              </a:lnSpc>
              <a:spcBef>
                <a:spcPts val="1245"/>
              </a:spcBef>
              <a:buClr>
                <a:schemeClr val="dk1"/>
              </a:buClr>
              <a:buSzPts val="1200"/>
              <a:buFont typeface="Courier New"/>
              <a:buChar char="o"/>
            </a:pPr>
            <a:r>
              <a:rPr lang="fr-FR" i="1" noProof="0" dirty="0">
                <a:latin typeface="Arial"/>
                <a:ea typeface="Arial"/>
                <a:cs typeface="Arial"/>
                <a:sym typeface="Arial"/>
              </a:rPr>
              <a:t>Pour la santé animale : Coordonnées du vétérinaire ou du déclarant, coordonnées du propriétaire de l'animal, espèce de l'animal.</a:t>
            </a:r>
            <a:endParaRPr lang="fr-FR" noProof="0" dirty="0"/>
          </a:p>
          <a:p>
            <a:pPr marL="948507" lvl="1" indent="-189701">
              <a:lnSpc>
                <a:spcPct val="115000"/>
              </a:lnSpc>
              <a:spcBef>
                <a:spcPts val="1245"/>
              </a:spcBef>
              <a:buClr>
                <a:schemeClr val="dk1"/>
              </a:buClr>
              <a:buSzPts val="1200"/>
              <a:buFont typeface="Courier New"/>
              <a:buChar char="o"/>
            </a:pPr>
            <a:r>
              <a:rPr lang="fr-FR" i="1" noProof="0" dirty="0">
                <a:latin typeface="Arial"/>
                <a:ea typeface="Arial"/>
                <a:cs typeface="Arial"/>
                <a:sym typeface="Arial"/>
              </a:rPr>
              <a:t>Pour la santé environnementale : Coordonnées de la personne responsable, description du problème et de l'impact potentiel sur l'environnement, détails des mesures correctives prises ou recommandées.</a:t>
            </a:r>
            <a:endParaRPr lang="fr-FR" noProof="0" dirty="0"/>
          </a:p>
          <a:p>
            <a:pPr marL="936651" lvl="1" indent="-98803">
              <a:lnSpc>
                <a:spcPct val="115000"/>
              </a:lnSpc>
              <a:spcBef>
                <a:spcPts val="1245"/>
              </a:spcBef>
              <a:buClr>
                <a:schemeClr val="dk1"/>
              </a:buClr>
              <a:buSzPts val="1200"/>
            </a:pPr>
            <a:endParaRPr lang="fr-FR" i="1" noProof="0" dirty="0">
              <a:latin typeface="Arial"/>
              <a:ea typeface="Arial"/>
              <a:cs typeface="Arial"/>
              <a:sym typeface="Arial"/>
            </a:endParaRPr>
          </a:p>
          <a:p>
            <a:pPr marL="474254" lvl="1" indent="0">
              <a:lnSpc>
                <a:spcPct val="115000"/>
              </a:lnSpc>
              <a:spcBef>
                <a:spcPts val="1245"/>
              </a:spcBef>
              <a:buClr>
                <a:schemeClr val="dk1"/>
              </a:buClr>
              <a:buSzPts val="1200"/>
            </a:pPr>
            <a:r>
              <a:rPr lang="fr-FR" b="1" i="0" noProof="0" dirty="0">
                <a:latin typeface="Arial"/>
                <a:ea typeface="Arial"/>
                <a:cs typeface="Arial"/>
                <a:sym typeface="Arial"/>
              </a:rPr>
              <a:t>Exemples de réponses </a:t>
            </a:r>
            <a:r>
              <a:rPr lang="fr-FR" i="0" noProof="0" dirty="0">
                <a:latin typeface="Arial"/>
                <a:ea typeface="Arial"/>
                <a:cs typeface="Arial"/>
                <a:sym typeface="Arial"/>
              </a:rPr>
              <a:t>pour des variables ou des questions supplémentaires qui pourraient être ajoutées :</a:t>
            </a:r>
            <a:endParaRPr lang="fr-FR" noProof="0" dirty="0"/>
          </a:p>
          <a:p>
            <a:pPr marL="948507" lvl="1" indent="-189701">
              <a:lnSpc>
                <a:spcPct val="115000"/>
              </a:lnSpc>
              <a:spcBef>
                <a:spcPts val="1245"/>
              </a:spcBef>
              <a:buClr>
                <a:schemeClr val="dk1"/>
              </a:buClr>
              <a:buSzPts val="1200"/>
              <a:buFont typeface="Courier New"/>
              <a:buChar char="o"/>
            </a:pPr>
            <a:r>
              <a:rPr lang="fr-FR" i="1" dirty="0">
                <a:latin typeface="Arial"/>
                <a:ea typeface="Arial"/>
                <a:cs typeface="Arial"/>
                <a:sym typeface="Arial"/>
              </a:rPr>
              <a:t>Pour la santé animale : l'</a:t>
            </a:r>
            <a:r>
              <a:rPr lang="fr-FR" i="1" noProof="0" dirty="0">
                <a:latin typeface="Arial"/>
                <a:ea typeface="Arial"/>
                <a:cs typeface="Arial"/>
                <a:sym typeface="Arial"/>
              </a:rPr>
              <a:t>espèce ou la race de l'animal, l'historique des déplacements, le type d'alimentation, </a:t>
            </a:r>
            <a:endParaRPr lang="fr-FR" i="1" dirty="0">
              <a:latin typeface="Arial"/>
              <a:ea typeface="Arial"/>
              <a:cs typeface="Arial"/>
              <a:sym typeface="Arial"/>
            </a:endParaRPr>
          </a:p>
          <a:p>
            <a:pPr marL="948507" lvl="1" indent="-189701">
              <a:lnSpc>
                <a:spcPct val="115000"/>
              </a:lnSpc>
              <a:spcBef>
                <a:spcPts val="1245"/>
              </a:spcBef>
              <a:buClr>
                <a:schemeClr val="dk1"/>
              </a:buClr>
              <a:buSzPts val="1200"/>
              <a:buFont typeface="Courier New"/>
              <a:buChar char="o"/>
            </a:pPr>
            <a:r>
              <a:rPr lang="fr-FR" i="1" dirty="0">
                <a:latin typeface="Arial"/>
                <a:ea typeface="Arial"/>
                <a:cs typeface="Arial"/>
                <a:sym typeface="Arial"/>
              </a:rPr>
              <a:t>Pour la santé environnementale : </a:t>
            </a:r>
            <a:r>
              <a:rPr lang="fr-FR" i="1" noProof="0" dirty="0">
                <a:latin typeface="Arial"/>
                <a:ea typeface="Arial"/>
                <a:cs typeface="Arial"/>
                <a:sym typeface="Arial"/>
              </a:rPr>
              <a:t>coordonnées géographiques, type d'échantillon et date de prélèvement, espèces de vecteurs collectées. </a:t>
            </a:r>
            <a:endParaRPr lang="fr-FR" i="1" dirty="0">
              <a:latin typeface="Arial"/>
              <a:ea typeface="Arial"/>
              <a:cs typeface="Arial"/>
              <a:sym typeface="Arial"/>
            </a:endParaRPr>
          </a:p>
        </p:txBody>
      </p:sp>
      <p:sp>
        <p:nvSpPr>
          <p:cNvPr id="675" name="Google Shape;675;p41: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41</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9"/>
        <p:cNvGrpSpPr/>
        <p:nvPr/>
      </p:nvGrpSpPr>
      <p:grpSpPr>
        <a:xfrm>
          <a:off x="0" y="0"/>
          <a:ext cx="0" cy="0"/>
          <a:chOff x="0" y="0"/>
          <a:chExt cx="0" cy="0"/>
        </a:xfrm>
      </p:grpSpPr>
      <p:sp>
        <p:nvSpPr>
          <p:cNvPr id="680" name="Google Shape;680;p42: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1" name="Google Shape;681;p42: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r>
              <a:rPr lang="fr-FR" b="1" dirty="0">
                <a:latin typeface="Arial"/>
                <a:ea typeface="Arial"/>
                <a:cs typeface="Arial"/>
                <a:sym typeface="Arial"/>
              </a:rPr>
              <a:t>Notes de l'instructeur :</a:t>
            </a:r>
            <a:endParaRPr lang="fr-FR" noProof="0" dirty="0"/>
          </a:p>
          <a:p>
            <a:pPr marL="0" indent="0">
              <a:lnSpc>
                <a:spcPct val="115000"/>
              </a:lnSpc>
              <a:spcBef>
                <a:spcPts val="622"/>
              </a:spcBef>
            </a:pPr>
            <a:endParaRPr lang="fr-FR" dirty="0">
              <a:latin typeface="Arial"/>
              <a:ea typeface="Arial"/>
              <a:cs typeface="Arial"/>
              <a:sym typeface="Arial"/>
            </a:endParaRPr>
          </a:p>
          <a:p>
            <a:pPr marL="177845" indent="-177845">
              <a:lnSpc>
                <a:spcPct val="115000"/>
              </a:lnSpc>
              <a:buClr>
                <a:schemeClr val="dk1"/>
              </a:buClr>
              <a:buSzPts val="1200"/>
              <a:buFont typeface="Noto Sans Symbols"/>
              <a:buChar char="▪"/>
            </a:pPr>
            <a:r>
              <a:rPr lang="fr-FR" b="1" u="sng" dirty="0">
                <a:latin typeface="Arial"/>
                <a:ea typeface="Arial"/>
                <a:cs typeface="Arial"/>
                <a:sym typeface="Arial"/>
              </a:rPr>
              <a:t>Dites</a:t>
            </a:r>
            <a:r>
              <a:rPr lang="fr-FR" dirty="0">
                <a:latin typeface="Arial"/>
                <a:ea typeface="Arial"/>
                <a:cs typeface="Arial"/>
                <a:sym typeface="Arial"/>
              </a:rPr>
              <a:t> : La surveillance coordonnée Une Seule Santé est essentielle pour prévenir et contrôler les maladies zoonotiques et d'autres menaces liées à </a:t>
            </a:r>
            <a:r>
              <a:rPr lang="fr-FR" noProof="0" dirty="0">
                <a:latin typeface="Arial"/>
                <a:ea typeface="Arial"/>
                <a:cs typeface="Arial"/>
                <a:sym typeface="Arial"/>
              </a:rPr>
              <a:t>Une Seule Santé</a:t>
            </a:r>
            <a:r>
              <a:rPr lang="fr-FR" dirty="0">
                <a:latin typeface="Arial"/>
                <a:ea typeface="Arial"/>
                <a:cs typeface="Arial"/>
                <a:sym typeface="Arial"/>
              </a:rPr>
              <a:t>. Cette surveillance permet également d'identifier rapidement les événements et d'accroître la résilience face aux menaces endémiques et émergentes.  La Tripartite (c'est-à-dire la FAO, l'OMSA et l'OMS), avec l'aide du CDC, a élaboré le Guide tripartite sur les zoonoses (</a:t>
            </a:r>
            <a:r>
              <a:rPr lang="fr-FR" noProof="0" dirty="0">
                <a:latin typeface="Arial"/>
                <a:ea typeface="Arial"/>
                <a:cs typeface="Arial"/>
                <a:sym typeface="Arial"/>
              </a:rPr>
              <a:t>GTZ</a:t>
            </a:r>
            <a:r>
              <a:rPr lang="fr-FR" dirty="0">
                <a:latin typeface="Arial"/>
                <a:ea typeface="Arial"/>
                <a:cs typeface="Arial"/>
                <a:sym typeface="Arial"/>
              </a:rPr>
              <a:t>), afin de fournir des conseils sur l'adoption d'une approche </a:t>
            </a:r>
            <a:r>
              <a:rPr lang="fr-FR" noProof="0" dirty="0">
                <a:latin typeface="Arial"/>
                <a:ea typeface="Arial"/>
                <a:cs typeface="Arial"/>
                <a:sym typeface="Arial"/>
              </a:rPr>
              <a:t>Une Seule Santé</a:t>
            </a:r>
            <a:r>
              <a:rPr lang="fr-FR" dirty="0">
                <a:latin typeface="Arial"/>
                <a:ea typeface="Arial"/>
                <a:cs typeface="Arial"/>
                <a:sym typeface="Arial"/>
              </a:rPr>
              <a:t> pour lutter contre les maladies zoonotiques.  E guide donne notamment des conseils sur la coordination des efforts de surveillance dans le cadre de l'initiative </a:t>
            </a:r>
            <a:r>
              <a:rPr lang="fr-FR" noProof="0" dirty="0">
                <a:latin typeface="Arial"/>
                <a:ea typeface="Arial"/>
                <a:cs typeface="Arial"/>
                <a:sym typeface="Arial"/>
              </a:rPr>
              <a:t>Une Seule Santé</a:t>
            </a:r>
            <a:r>
              <a:rPr lang="fr-FR" dirty="0">
                <a:latin typeface="Arial"/>
                <a:ea typeface="Arial"/>
                <a:cs typeface="Arial"/>
                <a:sym typeface="Arial"/>
              </a:rPr>
              <a:t>. Ce guide comprend également une série d'outils permettant d'évaluer les capacités et d'améliorer les efforts de coordination grâce au partage des données et à d'autres mécanismes. Les outils opérationnels (</a:t>
            </a:r>
            <a:r>
              <a:rPr lang="fr-FR" dirty="0" err="1">
                <a:latin typeface="Arial"/>
                <a:ea typeface="Arial"/>
                <a:cs typeface="Arial"/>
                <a:sym typeface="Arial"/>
              </a:rPr>
              <a:t>Operational</a:t>
            </a:r>
            <a:r>
              <a:rPr lang="fr-FR" dirty="0">
                <a:latin typeface="Arial"/>
                <a:ea typeface="Arial"/>
                <a:cs typeface="Arial"/>
                <a:sym typeface="Arial"/>
              </a:rPr>
              <a:t> Tools) du TZG comprennent l'évaluation conjointe des risques (</a:t>
            </a:r>
            <a:r>
              <a:rPr lang="fr-FR" noProof="0" dirty="0">
                <a:latin typeface="Arial"/>
                <a:ea typeface="Arial"/>
                <a:cs typeface="Arial"/>
                <a:sym typeface="Arial"/>
              </a:rPr>
              <a:t>ECR</a:t>
            </a:r>
            <a:r>
              <a:rPr lang="fr-FR" dirty="0">
                <a:latin typeface="Arial"/>
                <a:ea typeface="Arial"/>
                <a:cs typeface="Arial"/>
                <a:sym typeface="Arial"/>
              </a:rPr>
              <a:t>), les mécanismes de coordination multisectorielle (MCM) et la surveillance et le partage d'informations (SIS </a:t>
            </a:r>
            <a:r>
              <a:rPr lang="fr-FR" i="1" dirty="0">
                <a:solidFill>
                  <a:schemeClr val="tx1"/>
                </a:solidFill>
                <a:latin typeface="Arial"/>
                <a:ea typeface="Arial"/>
                <a:cs typeface="Arial"/>
                <a:sym typeface="Arial"/>
              </a:rPr>
              <a:t>en anglais</a:t>
            </a:r>
            <a:r>
              <a:rPr lang="fr-FR" dirty="0">
                <a:solidFill>
                  <a:schemeClr val="tx1"/>
                </a:solidFill>
                <a:latin typeface="Arial"/>
                <a:ea typeface="Arial"/>
                <a:cs typeface="Arial"/>
                <a:sym typeface="Arial"/>
              </a:rPr>
              <a:t> </a:t>
            </a:r>
            <a:r>
              <a:rPr lang="fr-FR" i="1" dirty="0">
                <a:latin typeface="Arial"/>
                <a:ea typeface="Arial"/>
                <a:cs typeface="Arial"/>
                <a:sym typeface="Arial"/>
              </a:rPr>
              <a:t>Surveillance &amp; </a:t>
            </a:r>
            <a:r>
              <a:rPr lang="fr-FR" i="1" noProof="0" dirty="0">
                <a:latin typeface="Arial"/>
                <a:ea typeface="Arial"/>
                <a:cs typeface="Arial"/>
                <a:sym typeface="Arial"/>
              </a:rPr>
              <a:t>Information</a:t>
            </a:r>
            <a:r>
              <a:rPr lang="fr-FR" i="1" dirty="0">
                <a:latin typeface="Arial"/>
                <a:ea typeface="Arial"/>
                <a:cs typeface="Arial"/>
                <a:sym typeface="Arial"/>
              </a:rPr>
              <a:t> Sharing</a:t>
            </a:r>
            <a:r>
              <a:rPr lang="fr-FR" dirty="0">
                <a:latin typeface="Arial"/>
                <a:ea typeface="Arial"/>
                <a:cs typeface="Arial"/>
                <a:sym typeface="Arial"/>
              </a:rPr>
              <a:t>).</a:t>
            </a:r>
            <a:endParaRPr lang="fr-FR" noProof="0" dirty="0"/>
          </a:p>
          <a:p>
            <a:pPr marL="0" indent="0"/>
            <a:endParaRPr dirty="0"/>
          </a:p>
        </p:txBody>
      </p:sp>
      <p:sp>
        <p:nvSpPr>
          <p:cNvPr id="682" name="Google Shape;682;p42: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42</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8"/>
        <p:cNvGrpSpPr/>
        <p:nvPr/>
      </p:nvGrpSpPr>
      <p:grpSpPr>
        <a:xfrm>
          <a:off x="0" y="0"/>
          <a:ext cx="0" cy="0"/>
          <a:chOff x="0" y="0"/>
          <a:chExt cx="0" cy="0"/>
        </a:xfrm>
      </p:grpSpPr>
      <p:sp>
        <p:nvSpPr>
          <p:cNvPr id="689" name="Google Shape;689;p43: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0" name="Google Shape;690;p43: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buClr>
                <a:schemeClr val="dk1"/>
              </a:buClr>
              <a:buSzPts val="1200"/>
            </a:pPr>
            <a:r>
              <a:rPr lang="fr-FR" b="1" dirty="0">
                <a:latin typeface="Arial"/>
                <a:ea typeface="Arial"/>
                <a:cs typeface="Arial"/>
                <a:sym typeface="Arial"/>
              </a:rPr>
              <a:t>Notes de l'instructeur :</a:t>
            </a:r>
            <a:endParaRPr lang="fr-FR" i="1" dirty="0">
              <a:latin typeface="Arial"/>
              <a:ea typeface="Arial"/>
              <a:cs typeface="Arial"/>
              <a:sym typeface="Arial"/>
            </a:endParaRPr>
          </a:p>
          <a:p>
            <a:pPr marL="296408" indent="-217366">
              <a:spcBef>
                <a:spcPts val="1867"/>
              </a:spcBef>
              <a:buClr>
                <a:schemeClr val="dk1"/>
              </a:buClr>
              <a:buSzPts val="1200"/>
            </a:pPr>
            <a:endParaRPr lang="fr-FR" b="1" u="sng" dirty="0">
              <a:latin typeface="Arial"/>
              <a:ea typeface="Arial"/>
              <a:cs typeface="Arial"/>
              <a:sym typeface="Arial"/>
            </a:endParaRPr>
          </a:p>
          <a:p>
            <a:pPr marL="177845" indent="-177845">
              <a:spcBef>
                <a:spcPts val="1867"/>
              </a:spcBef>
              <a:buClr>
                <a:schemeClr val="dk1"/>
              </a:buClr>
              <a:buSzPts val="1200"/>
              <a:buFont typeface="Noto Sans Symbols"/>
              <a:buChar char="▪"/>
            </a:pPr>
            <a:r>
              <a:rPr lang="fr-FR" b="1" u="sng" dirty="0">
                <a:latin typeface="Arial"/>
                <a:ea typeface="Arial"/>
                <a:cs typeface="Arial"/>
                <a:sym typeface="Arial"/>
              </a:rPr>
              <a:t>Dites</a:t>
            </a:r>
            <a:r>
              <a:rPr lang="fr-FR" dirty="0">
                <a:latin typeface="Arial"/>
                <a:ea typeface="Arial"/>
                <a:cs typeface="Arial"/>
                <a:sym typeface="Arial"/>
              </a:rPr>
              <a:t> : Il y a différents degrés de collaboration qui ont été identifiés pour les systèmes de surveillance </a:t>
            </a:r>
            <a:r>
              <a:rPr lang="fr-FR" noProof="0" dirty="0">
                <a:latin typeface="Arial"/>
                <a:ea typeface="Arial"/>
                <a:cs typeface="Arial"/>
                <a:sym typeface="Arial"/>
              </a:rPr>
              <a:t>Une Seule Santé</a:t>
            </a:r>
            <a:r>
              <a:rPr lang="fr-FR" dirty="0">
                <a:latin typeface="Arial"/>
                <a:ea typeface="Arial"/>
                <a:cs typeface="Arial"/>
                <a:sym typeface="Arial"/>
              </a:rPr>
              <a:t>. La collecte des données peut se faire avec différents degrés de collaboration entre les secteurs. Le degré de collaboration le plus élevé est essentiel pour établir une plate-forme de surveillance </a:t>
            </a:r>
            <a:r>
              <a:rPr lang="fr-FR" noProof="0" dirty="0">
                <a:latin typeface="Arial"/>
                <a:ea typeface="Arial"/>
                <a:cs typeface="Arial"/>
                <a:sym typeface="Arial"/>
              </a:rPr>
              <a:t>Une Seule Santé</a:t>
            </a:r>
            <a:r>
              <a:rPr lang="fr-FR" dirty="0">
                <a:latin typeface="Arial"/>
                <a:ea typeface="Arial"/>
                <a:cs typeface="Arial"/>
                <a:sym typeface="Arial"/>
              </a:rPr>
              <a:t> solide qui renforce la surveillance des maladies zoonotiques.  </a:t>
            </a:r>
            <a:endParaRPr lang="fr-FR" noProof="0" dirty="0"/>
          </a:p>
          <a:p>
            <a:pPr marL="177845" indent="-98803">
              <a:spcBef>
                <a:spcPts val="1867"/>
              </a:spcBef>
              <a:buClr>
                <a:schemeClr val="dk1"/>
              </a:buClr>
              <a:buSzPts val="1200"/>
            </a:pPr>
            <a:endParaRPr lang="fr-FR" dirty="0">
              <a:latin typeface="Arial"/>
              <a:ea typeface="Arial"/>
              <a:cs typeface="Arial"/>
              <a:sym typeface="Arial"/>
            </a:endParaRPr>
          </a:p>
          <a:p>
            <a:pPr marL="177845" indent="-177845">
              <a:spcBef>
                <a:spcPts val="1867"/>
              </a:spcBef>
              <a:buClr>
                <a:schemeClr val="dk1"/>
              </a:buClr>
              <a:buSzPts val="1200"/>
              <a:buFont typeface="Noto Sans Symbols"/>
              <a:buChar char="▪"/>
            </a:pPr>
            <a:r>
              <a:rPr lang="fr-FR" b="1" u="sng" dirty="0">
                <a:latin typeface="Arial"/>
                <a:ea typeface="Arial"/>
                <a:cs typeface="Arial"/>
                <a:sym typeface="Arial"/>
              </a:rPr>
              <a:t>Demandez</a:t>
            </a:r>
            <a:r>
              <a:rPr lang="fr-FR" dirty="0">
                <a:latin typeface="Arial"/>
                <a:ea typeface="Arial"/>
                <a:cs typeface="Arial"/>
                <a:sym typeface="Arial"/>
              </a:rPr>
              <a:t> : Quel est votre degré actuel de collaboration avec d'autres secteurs ?</a:t>
            </a:r>
            <a:endParaRPr lang="fr-FR" noProof="0" dirty="0"/>
          </a:p>
          <a:p>
            <a:pPr marL="177845" indent="-98803">
              <a:spcBef>
                <a:spcPts val="1867"/>
              </a:spcBef>
              <a:buClr>
                <a:schemeClr val="dk1"/>
              </a:buClr>
              <a:buSzPts val="1200"/>
            </a:pPr>
            <a:endParaRPr lang="fr-FR" i="1" dirty="0">
              <a:latin typeface="Arial"/>
              <a:ea typeface="Arial"/>
              <a:cs typeface="Arial"/>
              <a:sym typeface="Arial"/>
            </a:endParaRPr>
          </a:p>
          <a:p>
            <a:pPr marL="177845" indent="-177845">
              <a:spcBef>
                <a:spcPts val="1867"/>
              </a:spcBef>
              <a:buClr>
                <a:schemeClr val="dk1"/>
              </a:buClr>
              <a:buSzPts val="1200"/>
              <a:buFont typeface="Noto Sans Symbols"/>
              <a:buChar char="▪"/>
            </a:pPr>
            <a:r>
              <a:rPr lang="fr-FR" b="1" u="sng" dirty="0">
                <a:latin typeface="Arial"/>
                <a:ea typeface="Arial"/>
                <a:cs typeface="Arial"/>
                <a:sym typeface="Arial"/>
              </a:rPr>
              <a:t>Laissez</a:t>
            </a:r>
            <a:r>
              <a:rPr lang="fr-FR" b="1" dirty="0">
                <a:latin typeface="Arial"/>
                <a:ea typeface="Arial"/>
                <a:cs typeface="Arial"/>
                <a:sym typeface="Arial"/>
              </a:rPr>
              <a:t> </a:t>
            </a:r>
            <a:r>
              <a:rPr lang="fr-FR" dirty="0">
                <a:latin typeface="Arial"/>
                <a:ea typeface="Arial"/>
                <a:cs typeface="Arial"/>
                <a:sym typeface="Arial"/>
              </a:rPr>
              <a:t>quelques participants répondre.</a:t>
            </a:r>
            <a:endParaRPr dirty="0">
              <a:latin typeface="Arial"/>
              <a:ea typeface="Arial"/>
              <a:cs typeface="Arial"/>
              <a:sym typeface="Arial"/>
            </a:endParaRPr>
          </a:p>
          <a:p>
            <a:pPr marL="0" indent="0">
              <a:lnSpc>
                <a:spcPct val="115000"/>
              </a:lnSpc>
              <a:spcBef>
                <a:spcPts val="622"/>
              </a:spcBef>
            </a:pPr>
            <a:r>
              <a:rPr lang="en-US" sz="1900" dirty="0">
                <a:latin typeface="Times New Roman"/>
                <a:ea typeface="Times New Roman"/>
                <a:cs typeface="Times New Roman"/>
                <a:sym typeface="Times New Roman"/>
              </a:rPr>
              <a:t> </a:t>
            </a:r>
            <a:endParaRPr dirty="0"/>
          </a:p>
        </p:txBody>
      </p:sp>
      <p:sp>
        <p:nvSpPr>
          <p:cNvPr id="691" name="Google Shape;691;p43: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43</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8"/>
        <p:cNvGrpSpPr/>
        <p:nvPr/>
      </p:nvGrpSpPr>
      <p:grpSpPr>
        <a:xfrm>
          <a:off x="0" y="0"/>
          <a:ext cx="0" cy="0"/>
          <a:chOff x="0" y="0"/>
          <a:chExt cx="0" cy="0"/>
        </a:xfrm>
      </p:grpSpPr>
      <p:sp>
        <p:nvSpPr>
          <p:cNvPr id="699" name="Google Shape;699;p44: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0" name="Google Shape;700;p44: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lnSpc>
                <a:spcPct val="115000"/>
              </a:lnSpc>
              <a:buClr>
                <a:schemeClr val="dk1"/>
              </a:buClr>
              <a:buSzPts val="1200"/>
            </a:pPr>
            <a:r>
              <a:rPr lang="fr-FR" b="1" dirty="0">
                <a:latin typeface="Arial"/>
                <a:ea typeface="Arial"/>
                <a:cs typeface="Arial"/>
                <a:sym typeface="Arial"/>
              </a:rPr>
              <a:t>Notes de l'instructeur :</a:t>
            </a:r>
            <a:endParaRPr lang="fr-FR" i="1" dirty="0">
              <a:latin typeface="Arial"/>
              <a:ea typeface="Arial"/>
              <a:cs typeface="Arial"/>
              <a:sym typeface="Arial"/>
            </a:endParaRPr>
          </a:p>
          <a:p>
            <a:pPr marL="0" indent="0">
              <a:lnSpc>
                <a:spcPct val="115000"/>
              </a:lnSpc>
              <a:buClr>
                <a:schemeClr val="dk1"/>
              </a:buClr>
              <a:buSzPts val="1200"/>
            </a:pPr>
            <a:endParaRPr lang="fr-FR" b="1" dirty="0">
              <a:latin typeface="Arial"/>
              <a:ea typeface="Arial"/>
              <a:cs typeface="Arial"/>
              <a:sym typeface="Arial"/>
            </a:endParaRPr>
          </a:p>
          <a:p>
            <a:pPr marL="177845" indent="-177845">
              <a:lnSpc>
                <a:spcPct val="115000"/>
              </a:lnSpc>
              <a:buClr>
                <a:schemeClr val="dk1"/>
              </a:buClr>
              <a:buSzPts val="1200"/>
              <a:buFont typeface="Noto Sans Symbols"/>
              <a:buChar char="▪"/>
            </a:pPr>
            <a:r>
              <a:rPr lang="fr-FR" b="1" u="sng" dirty="0">
                <a:latin typeface="Arial"/>
                <a:ea typeface="Arial"/>
                <a:cs typeface="Arial"/>
                <a:sym typeface="Arial"/>
              </a:rPr>
              <a:t>Dites</a:t>
            </a:r>
            <a:r>
              <a:rPr lang="fr-FR" dirty="0">
                <a:latin typeface="Arial"/>
                <a:ea typeface="Arial"/>
                <a:cs typeface="Arial"/>
                <a:sym typeface="Arial"/>
              </a:rPr>
              <a:t> : Dans de nombreux systèmes de surveillance que nous avons examinés jusqu'à présent, il n'y a pas une bonne intégration des données provenant de différents secteurs.  Par exemple, la liste des maladies à déclaration obligatoire de l'Integrated Disease Surveillance and Response (IDSR </a:t>
            </a:r>
            <a:r>
              <a:rPr lang="fr-FR" dirty="0">
                <a:solidFill>
                  <a:schemeClr val="tx1"/>
                </a:solidFill>
                <a:latin typeface="Arial"/>
                <a:ea typeface="Arial"/>
                <a:cs typeface="Arial"/>
                <a:sym typeface="Arial"/>
              </a:rPr>
              <a:t>en anglais) </a:t>
            </a:r>
            <a:r>
              <a:rPr lang="fr-FR" dirty="0">
                <a:latin typeface="Arial"/>
                <a:ea typeface="Arial"/>
                <a:cs typeface="Arial"/>
                <a:sym typeface="Arial"/>
              </a:rPr>
              <a:t>ou </a:t>
            </a:r>
            <a:r>
              <a:rPr lang="fr-FR" i="0" noProof="0" dirty="0">
                <a:latin typeface="Arial"/>
                <a:ea typeface="Arial"/>
                <a:cs typeface="Arial"/>
                <a:sym typeface="Arial"/>
              </a:rPr>
              <a:t>Système Intégré des Maladies et Riposte (SIMR)</a:t>
            </a:r>
            <a:r>
              <a:rPr lang="fr-FR" dirty="0">
                <a:latin typeface="Arial"/>
                <a:ea typeface="Arial"/>
                <a:cs typeface="Arial"/>
                <a:sym typeface="Arial"/>
              </a:rPr>
              <a:t> contient une variété de maladies pour lesquelles la surveillance humaine ne fournit que des informations limitées. Dans le cas des </a:t>
            </a:r>
            <a:r>
              <a:rPr lang="fr-FR" dirty="0" err="1">
                <a:latin typeface="Arial"/>
                <a:ea typeface="Arial"/>
                <a:cs typeface="Arial"/>
                <a:sym typeface="Arial"/>
              </a:rPr>
              <a:t>arborvirus</a:t>
            </a:r>
            <a:r>
              <a:rPr lang="fr-FR" dirty="0">
                <a:latin typeface="Arial"/>
                <a:ea typeface="Arial"/>
                <a:cs typeface="Arial"/>
                <a:sym typeface="Arial"/>
              </a:rPr>
              <a:t>, tels que le chikungunya et la dengue, il peut être utile de collecter également des données sur les populations de moustiques. </a:t>
            </a:r>
            <a:endParaRPr lang="fr-FR" i="0" noProof="0" dirty="0"/>
          </a:p>
          <a:p>
            <a:pPr marL="177845" indent="-98803">
              <a:lnSpc>
                <a:spcPct val="115000"/>
              </a:lnSpc>
              <a:buClr>
                <a:schemeClr val="dk1"/>
              </a:buClr>
              <a:buSzPts val="1200"/>
            </a:pPr>
            <a:endParaRPr lang="fr-FR" i="1" dirty="0">
              <a:latin typeface="Arial"/>
              <a:ea typeface="Arial"/>
              <a:cs typeface="Arial"/>
              <a:sym typeface="Arial"/>
            </a:endParaRPr>
          </a:p>
          <a:p>
            <a:pPr marL="177845" indent="-177845">
              <a:lnSpc>
                <a:spcPct val="115000"/>
              </a:lnSpc>
              <a:buClr>
                <a:schemeClr val="dk1"/>
              </a:buClr>
              <a:buSzPts val="1200"/>
              <a:buFont typeface="Noto Sans Symbols"/>
              <a:buChar char="▪"/>
            </a:pPr>
            <a:r>
              <a:rPr lang="fr-FR" b="1" u="sng" dirty="0">
                <a:latin typeface="Arial"/>
                <a:ea typeface="Arial"/>
                <a:cs typeface="Arial"/>
                <a:sym typeface="Arial"/>
              </a:rPr>
              <a:t>Dites</a:t>
            </a:r>
            <a:r>
              <a:rPr lang="fr-FR" dirty="0">
                <a:latin typeface="Arial"/>
                <a:ea typeface="Arial"/>
                <a:cs typeface="Arial"/>
                <a:sym typeface="Arial"/>
              </a:rPr>
              <a:t> : Pour les maladies préoccupantes qui infectent également les animaux ou qui ont une transmission zoonotique, comme l'anthrax, la peste, la lèpre et la rage, une surveillance de routine des populations animales pourrait fournir des signes d'alerte précoce avant que des cas humains ne se produisent. Dans le cycle de surveillance de la santé publique, il est important de collecter et de compiler les données en gardant à l'esprit le principe d’Une Seule Santé. </a:t>
            </a:r>
            <a:r>
              <a:rPr lang="fr-FR" u="none" dirty="0">
                <a:solidFill>
                  <a:schemeClr val="tx1"/>
                </a:solidFill>
                <a:latin typeface="Arial"/>
                <a:ea typeface="Arial"/>
                <a:cs typeface="Arial"/>
                <a:sym typeface="Arial"/>
              </a:rPr>
              <a:t>Le </a:t>
            </a:r>
            <a:r>
              <a:rPr lang="fr-FR" u="none" dirty="0">
                <a:solidFill>
                  <a:schemeClr val="tx1"/>
                </a:solidFill>
                <a:latin typeface="Arial"/>
                <a:ea typeface="Arial"/>
                <a:cs typeface="Arial"/>
                <a:sym typeface="Arial"/>
                <a:hlinkClick r:id="rId3">
                  <a:extLst>
                    <a:ext uri="{A12FA001-AC4F-418D-AE19-62706E023703}">
                      <ahyp:hlinkClr xmlns:ahyp="http://schemas.microsoft.com/office/drawing/2018/hyperlinkcolor" val="tx"/>
                    </a:ext>
                  </a:extLst>
                </a:hlinkClick>
              </a:rPr>
              <a:t>système One Health </a:t>
            </a:r>
            <a:r>
              <a:rPr lang="fr-FR" u="none" dirty="0" err="1">
                <a:solidFill>
                  <a:schemeClr val="tx1"/>
                </a:solidFill>
                <a:latin typeface="Arial"/>
                <a:ea typeface="Arial"/>
                <a:cs typeface="Arial"/>
                <a:sym typeface="Arial"/>
                <a:hlinkClick r:id="rId3">
                  <a:extLst>
                    <a:ext uri="{A12FA001-AC4F-418D-AE19-62706E023703}">
                      <ahyp:hlinkClr xmlns:ahyp="http://schemas.microsoft.com/office/drawing/2018/hyperlinkcolor" val="tx"/>
                    </a:ext>
                  </a:extLst>
                </a:hlinkClick>
              </a:rPr>
              <a:t>Harmful</a:t>
            </a:r>
            <a:r>
              <a:rPr lang="fr-FR" u="none" dirty="0">
                <a:solidFill>
                  <a:schemeClr val="tx1"/>
                </a:solidFill>
                <a:latin typeface="Arial"/>
                <a:ea typeface="Arial"/>
                <a:cs typeface="Arial"/>
                <a:sym typeface="Arial"/>
                <a:hlinkClick r:id="rId3">
                  <a:extLst>
                    <a:ext uri="{A12FA001-AC4F-418D-AE19-62706E023703}">
                      <ahyp:hlinkClr xmlns:ahyp="http://schemas.microsoft.com/office/drawing/2018/hyperlinkcolor" val="tx"/>
                    </a:ext>
                  </a:extLst>
                </a:hlinkClick>
              </a:rPr>
              <a:t> Algal Bloom </a:t>
            </a:r>
            <a:r>
              <a:rPr lang="fr-FR" u="none" dirty="0">
                <a:solidFill>
                  <a:schemeClr val="tx1"/>
                </a:solidFill>
                <a:latin typeface="Arial"/>
                <a:ea typeface="Arial"/>
                <a:cs typeface="Arial"/>
                <a:sym typeface="Arial"/>
              </a:rPr>
              <a:t>aux États-Unis est un exemple de système </a:t>
            </a:r>
            <a:r>
              <a:rPr lang="fr-FR" u="none" dirty="0">
                <a:solidFill>
                  <a:schemeClr val="tx1"/>
                </a:solidFill>
                <a:latin typeface="Arial"/>
                <a:ea typeface="Arial"/>
                <a:cs typeface="Arial"/>
                <a:sym typeface="Arial"/>
                <a:hlinkClick r:id="rId3">
                  <a:extLst>
                    <a:ext uri="{A12FA001-AC4F-418D-AE19-62706E023703}">
                      <ahyp:hlinkClr xmlns:ahyp="http://schemas.microsoft.com/office/drawing/2018/hyperlinkcolor" val="tx"/>
                    </a:ext>
                  </a:extLst>
                </a:hlinkClick>
              </a:rPr>
              <a:t>de </a:t>
            </a:r>
            <a:r>
              <a:rPr lang="fr-FR" u="none" dirty="0">
                <a:solidFill>
                  <a:schemeClr val="tx1"/>
                </a:solidFill>
                <a:latin typeface="Arial"/>
                <a:ea typeface="Arial"/>
                <a:cs typeface="Arial"/>
                <a:sym typeface="Arial"/>
              </a:rPr>
              <a:t>surveillance </a:t>
            </a:r>
            <a:r>
              <a:rPr lang="fr-FR" u="none" noProof="0" dirty="0">
                <a:solidFill>
                  <a:schemeClr val="tx1"/>
                </a:solidFill>
                <a:latin typeface="Arial"/>
                <a:ea typeface="Arial"/>
                <a:cs typeface="Arial"/>
                <a:sym typeface="Arial"/>
              </a:rPr>
              <a:t>Une Seule Santé.</a:t>
            </a:r>
            <a:r>
              <a:rPr lang="fr-FR" u="none" dirty="0">
                <a:solidFill>
                  <a:schemeClr val="tx1"/>
                </a:solidFill>
                <a:latin typeface="Arial"/>
                <a:ea typeface="Arial"/>
                <a:cs typeface="Arial"/>
                <a:sym typeface="Arial"/>
              </a:rPr>
              <a:t>. </a:t>
            </a:r>
            <a:r>
              <a:rPr lang="fr-FR" b="1" dirty="0">
                <a:latin typeface="Arial"/>
                <a:ea typeface="Arial"/>
                <a:cs typeface="Arial"/>
                <a:sym typeface="Arial"/>
              </a:rPr>
              <a:t>&lt;</a:t>
            </a:r>
            <a:r>
              <a:rPr lang="fr-FR" b="1" i="1" dirty="0">
                <a:latin typeface="Arial"/>
                <a:ea typeface="Arial"/>
                <a:cs typeface="Arial"/>
                <a:sym typeface="Arial"/>
              </a:rPr>
              <a:t>CLIQUER</a:t>
            </a:r>
            <a:r>
              <a:rPr lang="fr-FR" b="1" dirty="0">
                <a:latin typeface="Arial"/>
                <a:ea typeface="Arial"/>
                <a:cs typeface="Arial"/>
                <a:sym typeface="Arial"/>
              </a:rPr>
              <a:t>&gt; </a:t>
            </a:r>
            <a:endParaRPr lang="fr-FR" noProof="0" dirty="0"/>
          </a:p>
          <a:p>
            <a:pPr marL="177845" indent="-98803">
              <a:lnSpc>
                <a:spcPct val="115000"/>
              </a:lnSpc>
              <a:buClr>
                <a:schemeClr val="dk1"/>
              </a:buClr>
              <a:buSzPts val="1200"/>
            </a:pPr>
            <a:endParaRPr lang="fr-FR" b="1" i="1" dirty="0">
              <a:latin typeface="Arial"/>
              <a:ea typeface="Arial"/>
              <a:cs typeface="Arial"/>
              <a:sym typeface="Arial"/>
            </a:endParaRPr>
          </a:p>
          <a:p>
            <a:pPr marL="177845" indent="-177845">
              <a:lnSpc>
                <a:spcPct val="115000"/>
              </a:lnSpc>
              <a:buClr>
                <a:schemeClr val="dk1"/>
              </a:buClr>
              <a:buSzPts val="1200"/>
              <a:buFont typeface="Noto Sans Symbols"/>
              <a:buChar char="▪"/>
            </a:pPr>
            <a:r>
              <a:rPr lang="fr-FR" b="1" u="sng" dirty="0">
                <a:latin typeface="Arial"/>
                <a:ea typeface="Arial"/>
                <a:cs typeface="Arial"/>
                <a:sym typeface="Arial"/>
              </a:rPr>
              <a:t>Dites</a:t>
            </a:r>
            <a:r>
              <a:rPr lang="fr-FR" dirty="0">
                <a:latin typeface="Arial"/>
                <a:ea typeface="Arial"/>
                <a:cs typeface="Arial"/>
                <a:sym typeface="Arial"/>
              </a:rPr>
              <a:t> : Ce système de surveillance permet de contrôler les humains, les animaux et l'environnement en ce qui concerne les efflorescences algales nuisibles (HAB) et les maladies résultant de ces efflorescences. Les données de surveillance sont collectées sur les HAB dans les environnements aquatiques, les cas de maladies humaines et animales causées par les HAB, et même les cas de maladies d'origine alimentaire causées par les toxines produites par les HAB. </a:t>
            </a:r>
            <a:endParaRPr lang="fr-FR" noProof="0" dirty="0"/>
          </a:p>
          <a:p>
            <a:pPr marL="0" indent="0"/>
            <a:endParaRPr dirty="0"/>
          </a:p>
        </p:txBody>
      </p:sp>
      <p:sp>
        <p:nvSpPr>
          <p:cNvPr id="701" name="Google Shape;701;p44: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44</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7"/>
        <p:cNvGrpSpPr/>
        <p:nvPr/>
      </p:nvGrpSpPr>
      <p:grpSpPr>
        <a:xfrm>
          <a:off x="0" y="0"/>
          <a:ext cx="0" cy="0"/>
          <a:chOff x="0" y="0"/>
          <a:chExt cx="0" cy="0"/>
        </a:xfrm>
      </p:grpSpPr>
      <p:sp>
        <p:nvSpPr>
          <p:cNvPr id="708" name="Google Shape;708;p45: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9" name="Google Shape;709;p45: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lnSpc>
                <a:spcPct val="115000"/>
              </a:lnSpc>
              <a:buClr>
                <a:schemeClr val="dk1"/>
              </a:buClr>
              <a:buSzPts val="1200"/>
            </a:pPr>
            <a:r>
              <a:rPr lang="fr-FR" b="1" dirty="0">
                <a:latin typeface="Arial"/>
                <a:ea typeface="Arial"/>
                <a:cs typeface="Arial"/>
                <a:sym typeface="Arial"/>
              </a:rPr>
              <a:t>Notes de l'instructeur :</a:t>
            </a:r>
            <a:endParaRPr lang="fr-FR" noProof="0" dirty="0"/>
          </a:p>
          <a:p>
            <a:pPr marL="0" indent="0">
              <a:lnSpc>
                <a:spcPct val="115000"/>
              </a:lnSpc>
              <a:buClr>
                <a:schemeClr val="dk1"/>
              </a:buClr>
              <a:buSzPts val="1200"/>
            </a:pPr>
            <a:endParaRPr lang="fr-FR" i="1" dirty="0">
              <a:latin typeface="Arial"/>
              <a:ea typeface="Arial"/>
              <a:cs typeface="Arial"/>
              <a:sym typeface="Arial"/>
            </a:endParaRPr>
          </a:p>
          <a:p>
            <a:pPr marL="189701" indent="-189701">
              <a:lnSpc>
                <a:spcPct val="115000"/>
              </a:lnSpc>
              <a:buClr>
                <a:schemeClr val="dk1"/>
              </a:buClr>
              <a:buSzPts val="1200"/>
              <a:buFont typeface="Noto Sans Symbols"/>
              <a:buChar char="▪"/>
            </a:pPr>
            <a:r>
              <a:rPr lang="fr-FR" b="1" u="sng" dirty="0">
                <a:latin typeface="Arial"/>
                <a:ea typeface="Arial"/>
                <a:cs typeface="Arial"/>
                <a:sym typeface="Arial"/>
              </a:rPr>
              <a:t>Dites</a:t>
            </a:r>
            <a:r>
              <a:rPr lang="fr-FR" b="1" dirty="0">
                <a:latin typeface="Arial"/>
                <a:ea typeface="Arial"/>
                <a:cs typeface="Arial"/>
                <a:sym typeface="Arial"/>
              </a:rPr>
              <a:t> : </a:t>
            </a:r>
            <a:r>
              <a:rPr lang="fr-FR" dirty="0">
                <a:latin typeface="Arial"/>
                <a:ea typeface="Arial"/>
                <a:cs typeface="Arial"/>
                <a:sym typeface="Arial"/>
              </a:rPr>
              <a:t>Le système One Health </a:t>
            </a:r>
            <a:r>
              <a:rPr lang="fr-FR" dirty="0" err="1">
                <a:latin typeface="Arial"/>
                <a:ea typeface="Arial"/>
                <a:cs typeface="Arial"/>
                <a:sym typeface="Arial"/>
              </a:rPr>
              <a:t>Harmful</a:t>
            </a:r>
            <a:r>
              <a:rPr lang="fr-FR" dirty="0">
                <a:latin typeface="Arial"/>
                <a:ea typeface="Arial"/>
                <a:cs typeface="Arial"/>
                <a:sym typeface="Arial"/>
              </a:rPr>
              <a:t> Algal Bloom (OHHABS) est un véritable système de surveillance </a:t>
            </a:r>
            <a:r>
              <a:rPr lang="fr-FR" noProof="0" dirty="0">
                <a:latin typeface="Arial"/>
                <a:ea typeface="Arial"/>
                <a:cs typeface="Arial"/>
                <a:sym typeface="Arial"/>
              </a:rPr>
              <a:t>Une Seule Santé</a:t>
            </a:r>
            <a:r>
              <a:rPr lang="fr-FR" dirty="0">
                <a:latin typeface="Arial"/>
                <a:ea typeface="Arial"/>
                <a:cs typeface="Arial"/>
                <a:sym typeface="Arial"/>
              </a:rPr>
              <a:t> qui permet de signaler les cas humains, animaux et environnementaux d'efflorescences algales nuisibles </a:t>
            </a:r>
            <a:r>
              <a:rPr lang="fr-FR" dirty="0">
                <a:solidFill>
                  <a:schemeClr val="tx1"/>
                </a:solidFill>
                <a:latin typeface="Arial"/>
                <a:ea typeface="Arial"/>
                <a:cs typeface="Arial"/>
                <a:sym typeface="Arial"/>
              </a:rPr>
              <a:t>(HAB </a:t>
            </a:r>
            <a:r>
              <a:rPr lang="fr-FR" i="1" noProof="0" dirty="0">
                <a:solidFill>
                  <a:schemeClr val="tx1"/>
                </a:solidFill>
                <a:latin typeface="Arial"/>
                <a:ea typeface="Arial"/>
                <a:cs typeface="Arial"/>
                <a:sym typeface="Arial"/>
              </a:rPr>
              <a:t>abréviation</a:t>
            </a:r>
            <a:r>
              <a:rPr lang="fr-FR" dirty="0">
                <a:solidFill>
                  <a:schemeClr val="tx1"/>
                </a:solidFill>
                <a:latin typeface="Arial"/>
                <a:ea typeface="Arial"/>
                <a:cs typeface="Arial"/>
                <a:sym typeface="Arial"/>
              </a:rPr>
              <a:t> </a:t>
            </a:r>
            <a:r>
              <a:rPr lang="fr-FR" i="1" dirty="0">
                <a:solidFill>
                  <a:schemeClr val="tx1"/>
                </a:solidFill>
                <a:latin typeface="Arial"/>
                <a:ea typeface="Arial"/>
                <a:cs typeface="Arial"/>
                <a:sym typeface="Arial"/>
              </a:rPr>
              <a:t>e</a:t>
            </a:r>
            <a:r>
              <a:rPr lang="fr-FR" i="1" noProof="0" dirty="0">
                <a:solidFill>
                  <a:schemeClr val="tx1"/>
                </a:solidFill>
                <a:latin typeface="Arial"/>
                <a:ea typeface="Arial"/>
                <a:cs typeface="Arial"/>
                <a:sym typeface="Arial"/>
              </a:rPr>
              <a:t>n anglais de </a:t>
            </a:r>
            <a:r>
              <a:rPr lang="fr-FR" i="1" noProof="0" dirty="0" err="1">
                <a:solidFill>
                  <a:schemeClr val="tx1"/>
                </a:solidFill>
                <a:latin typeface="Arial"/>
                <a:ea typeface="Arial"/>
                <a:cs typeface="Arial"/>
                <a:sym typeface="Arial"/>
              </a:rPr>
              <a:t>Harmful</a:t>
            </a:r>
            <a:r>
              <a:rPr lang="fr-FR" i="1" noProof="0" dirty="0">
                <a:solidFill>
                  <a:schemeClr val="tx1"/>
                </a:solidFill>
                <a:latin typeface="Arial"/>
                <a:ea typeface="Arial"/>
                <a:cs typeface="Arial"/>
                <a:sym typeface="Arial"/>
              </a:rPr>
              <a:t> Algal Bloom</a:t>
            </a:r>
            <a:r>
              <a:rPr lang="fr-FR" dirty="0">
                <a:solidFill>
                  <a:schemeClr val="tx1"/>
                </a:solidFill>
                <a:latin typeface="Arial"/>
                <a:ea typeface="Arial"/>
                <a:cs typeface="Arial"/>
                <a:sym typeface="Arial"/>
              </a:rPr>
              <a:t>) </a:t>
            </a:r>
            <a:r>
              <a:rPr lang="fr-FR" dirty="0">
                <a:latin typeface="Arial"/>
                <a:ea typeface="Arial"/>
                <a:cs typeface="Arial"/>
                <a:sym typeface="Arial"/>
              </a:rPr>
              <a:t>ou de maladies résultant de ces efflorescences. Le système de surveillance accepte les rapports sur :</a:t>
            </a:r>
            <a:endParaRPr lang="fr-FR" noProof="0" dirty="0"/>
          </a:p>
          <a:p>
            <a:pPr marL="770662" lvl="1" indent="-189701">
              <a:lnSpc>
                <a:spcPct val="115000"/>
              </a:lnSpc>
              <a:buClr>
                <a:schemeClr val="dk1"/>
              </a:buClr>
              <a:buSzPts val="1200"/>
              <a:buFont typeface="Courier New"/>
              <a:buChar char="o"/>
            </a:pPr>
            <a:r>
              <a:rPr lang="fr-FR" dirty="0">
                <a:latin typeface="Arial"/>
                <a:ea typeface="Arial"/>
                <a:cs typeface="Arial"/>
                <a:sym typeface="Arial"/>
              </a:rPr>
              <a:t>Efflorescences algales nuisibles (HAB) en eau douce ou salée</a:t>
            </a:r>
            <a:endParaRPr lang="fr-FR" noProof="0" dirty="0"/>
          </a:p>
          <a:p>
            <a:pPr marL="770662" lvl="1" indent="-189701">
              <a:lnSpc>
                <a:spcPct val="115000"/>
              </a:lnSpc>
              <a:buClr>
                <a:schemeClr val="dk1"/>
              </a:buClr>
              <a:buSzPts val="1200"/>
              <a:buFont typeface="Courier New"/>
              <a:buChar char="o"/>
            </a:pPr>
            <a:r>
              <a:rPr lang="fr-FR" dirty="0">
                <a:latin typeface="Arial"/>
                <a:ea typeface="Arial"/>
                <a:cs typeface="Arial"/>
                <a:sym typeface="Arial"/>
              </a:rPr>
              <a:t>Maladies d'origine alimentaire causées par les toxines des HAB</a:t>
            </a:r>
            <a:endParaRPr lang="fr-FR" noProof="0" dirty="0"/>
          </a:p>
          <a:p>
            <a:pPr marL="770662" lvl="1" indent="-189701">
              <a:lnSpc>
                <a:spcPct val="115000"/>
              </a:lnSpc>
              <a:buClr>
                <a:schemeClr val="dk1"/>
              </a:buClr>
              <a:buSzPts val="1200"/>
              <a:buFont typeface="Courier New"/>
              <a:buChar char="o"/>
            </a:pPr>
            <a:r>
              <a:rPr lang="fr-FR" dirty="0">
                <a:latin typeface="Arial"/>
                <a:ea typeface="Arial"/>
                <a:cs typeface="Arial"/>
                <a:sym typeface="Arial"/>
              </a:rPr>
              <a:t>Maladies humaines causées par les HAB</a:t>
            </a:r>
            <a:endParaRPr lang="fr-FR" noProof="0" dirty="0"/>
          </a:p>
          <a:p>
            <a:pPr marL="770662" lvl="1" indent="-189701">
              <a:lnSpc>
                <a:spcPct val="115000"/>
              </a:lnSpc>
              <a:buClr>
                <a:schemeClr val="dk1"/>
              </a:buClr>
              <a:buSzPts val="1200"/>
              <a:buFont typeface="Courier New"/>
              <a:buChar char="o"/>
            </a:pPr>
            <a:r>
              <a:rPr lang="fr-FR" dirty="0">
                <a:latin typeface="Arial"/>
                <a:ea typeface="Arial"/>
                <a:cs typeface="Arial"/>
                <a:sym typeface="Arial"/>
              </a:rPr>
              <a:t>Maladies animales causées par les HAB, y compris les cas survenant chez les animaux de compagnie, les animaux d'élevage et les animaux sauvages</a:t>
            </a:r>
            <a:endParaRPr lang="fr-FR" noProof="0" dirty="0"/>
          </a:p>
          <a:p>
            <a:pPr marL="189701" indent="-110658">
              <a:lnSpc>
                <a:spcPct val="115000"/>
              </a:lnSpc>
              <a:buClr>
                <a:schemeClr val="dk1"/>
              </a:buClr>
              <a:buSzPts val="1200"/>
            </a:pPr>
            <a:endParaRPr lang="fr-FR" b="1" u="sng" dirty="0">
              <a:latin typeface="Arial"/>
              <a:ea typeface="Arial"/>
              <a:cs typeface="Arial"/>
              <a:sym typeface="Arial"/>
            </a:endParaRPr>
          </a:p>
          <a:p>
            <a:pPr marL="189701" indent="-189701">
              <a:lnSpc>
                <a:spcPct val="115000"/>
              </a:lnSpc>
              <a:buClr>
                <a:schemeClr val="dk1"/>
              </a:buClr>
              <a:buSzPts val="1200"/>
              <a:buFont typeface="Noto Sans Symbols"/>
              <a:buChar char="▪"/>
            </a:pPr>
            <a:r>
              <a:rPr lang="fr-FR" b="1" u="sng" dirty="0">
                <a:latin typeface="Arial"/>
                <a:ea typeface="Arial"/>
                <a:cs typeface="Arial"/>
                <a:sym typeface="Arial"/>
              </a:rPr>
              <a:t>Dites</a:t>
            </a:r>
            <a:r>
              <a:rPr lang="fr-FR" dirty="0">
                <a:latin typeface="Arial"/>
                <a:ea typeface="Arial"/>
                <a:cs typeface="Arial"/>
                <a:sym typeface="Arial"/>
              </a:rPr>
              <a:t> : Cette forme de surveillance fournit des données permettant d'agir dans tous les secteurs et de réduire l'exposition aux HAB et les maladies qu’elles provoquent. </a:t>
            </a:r>
            <a:endParaRPr lang="fr-FR" noProof="0" dirty="0"/>
          </a:p>
          <a:p>
            <a:pPr marL="0" indent="0"/>
            <a:endParaRPr dirty="0"/>
          </a:p>
        </p:txBody>
      </p:sp>
      <p:sp>
        <p:nvSpPr>
          <p:cNvPr id="710" name="Google Shape;710;p45: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45</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8"/>
        <p:cNvGrpSpPr/>
        <p:nvPr/>
      </p:nvGrpSpPr>
      <p:grpSpPr>
        <a:xfrm>
          <a:off x="0" y="0"/>
          <a:ext cx="0" cy="0"/>
          <a:chOff x="0" y="0"/>
          <a:chExt cx="0" cy="0"/>
        </a:xfrm>
      </p:grpSpPr>
      <p:sp>
        <p:nvSpPr>
          <p:cNvPr id="719" name="Google Shape;719;p46: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0" name="Google Shape;720;p46: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lnSpc>
                <a:spcPct val="115000"/>
              </a:lnSpc>
              <a:buClr>
                <a:schemeClr val="dk1"/>
              </a:buClr>
              <a:buSzPts val="1200"/>
            </a:pPr>
            <a:r>
              <a:rPr lang="fr-FR" b="1" dirty="0">
                <a:latin typeface="+mn-lt"/>
                <a:ea typeface="Arial"/>
                <a:cs typeface="Arial"/>
                <a:sym typeface="Arial"/>
              </a:rPr>
              <a:t>Notes de l'instructeur :</a:t>
            </a:r>
            <a:endParaRPr lang="fr-FR" noProof="0" dirty="0">
              <a:latin typeface="+mn-lt"/>
            </a:endParaRPr>
          </a:p>
          <a:p>
            <a:pPr marL="0" indent="0">
              <a:lnSpc>
                <a:spcPct val="115000"/>
              </a:lnSpc>
              <a:buClr>
                <a:schemeClr val="dk1"/>
              </a:buClr>
              <a:buSzPts val="1200"/>
            </a:pPr>
            <a:endParaRPr lang="fr-FR" i="1" dirty="0">
              <a:latin typeface="+mn-lt"/>
              <a:ea typeface="Arial"/>
              <a:cs typeface="Arial"/>
              <a:sym typeface="Arial"/>
            </a:endParaRPr>
          </a:p>
          <a:p>
            <a:pPr marL="177845" indent="-177845">
              <a:lnSpc>
                <a:spcPct val="115000"/>
              </a:lnSpc>
              <a:buClr>
                <a:schemeClr val="dk1"/>
              </a:buClr>
              <a:buSzPts val="1200"/>
              <a:buFont typeface="Noto Sans Symbols"/>
              <a:buChar char="▪"/>
            </a:pPr>
            <a:r>
              <a:rPr lang="fr-FR" b="1" u="sng" dirty="0">
                <a:latin typeface="+mn-lt"/>
                <a:ea typeface="Arial"/>
                <a:cs typeface="Arial"/>
                <a:sym typeface="Arial"/>
              </a:rPr>
              <a:t>Dites</a:t>
            </a:r>
            <a:r>
              <a:rPr lang="fr-FR" dirty="0">
                <a:latin typeface="+mn-lt"/>
                <a:ea typeface="Arial"/>
                <a:cs typeface="Arial"/>
                <a:sym typeface="Arial"/>
              </a:rPr>
              <a:t> : Même dans les systèmes qui intègrent pleinement tous les secteurs, il peut y avoir des limites. La communication des données relatives à la santé n'est pas parfaite, mais même imparfaite, elle peut produire des informations utiles. </a:t>
            </a:r>
            <a:r>
              <a:rPr lang="fr-FR" b="1" i="1" dirty="0">
                <a:latin typeface="+mn-lt"/>
                <a:ea typeface="Arial"/>
                <a:cs typeface="Arial"/>
                <a:sym typeface="Arial"/>
              </a:rPr>
              <a:t>&lt;CLIQUER&gt; </a:t>
            </a:r>
            <a:r>
              <a:rPr lang="fr-FR" dirty="0">
                <a:latin typeface="+mn-lt"/>
                <a:ea typeface="Arial"/>
                <a:cs typeface="Arial"/>
                <a:sym typeface="Arial"/>
              </a:rPr>
              <a:t>Les limites des systèmes de notification comprennent la sous-notification et la notification incomplète.</a:t>
            </a:r>
            <a:endParaRPr lang="fr-FR" noProof="0" dirty="0">
              <a:latin typeface="+mn-lt"/>
            </a:endParaRPr>
          </a:p>
          <a:p>
            <a:pPr marL="177845" indent="-98803">
              <a:lnSpc>
                <a:spcPct val="115000"/>
              </a:lnSpc>
              <a:spcBef>
                <a:spcPts val="1245"/>
              </a:spcBef>
              <a:buClr>
                <a:schemeClr val="dk1"/>
              </a:buClr>
              <a:buSzPts val="1200"/>
            </a:pPr>
            <a:endParaRPr lang="fr-FR" dirty="0">
              <a:latin typeface="+mn-lt"/>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u="sng" dirty="0">
                <a:latin typeface="+mn-lt"/>
                <a:ea typeface="Arial"/>
                <a:cs typeface="Arial"/>
                <a:sym typeface="Arial"/>
              </a:rPr>
              <a:t>Demandez à</a:t>
            </a:r>
            <a:r>
              <a:rPr lang="fr-FR" dirty="0">
                <a:latin typeface="+mn-lt"/>
                <a:ea typeface="Arial"/>
                <a:cs typeface="Arial"/>
                <a:sym typeface="Arial"/>
              </a:rPr>
              <a:t> un volontaire de partager un exemple tiré de sa discipline ou de son travail.</a:t>
            </a:r>
            <a:endParaRPr lang="fr-FR" noProof="0" dirty="0">
              <a:latin typeface="+mn-lt"/>
            </a:endParaRPr>
          </a:p>
          <a:p>
            <a:pPr marL="177845" indent="-98803">
              <a:lnSpc>
                <a:spcPct val="115000"/>
              </a:lnSpc>
              <a:spcBef>
                <a:spcPts val="1245"/>
              </a:spcBef>
              <a:buClr>
                <a:schemeClr val="dk1"/>
              </a:buClr>
              <a:buSzPts val="1200"/>
            </a:pPr>
            <a:endParaRPr lang="fr-FR" dirty="0">
              <a:latin typeface="+mn-lt"/>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u="sng" noProof="0" dirty="0">
                <a:latin typeface="+mn-lt"/>
                <a:ea typeface="Arial"/>
                <a:cs typeface="Arial"/>
                <a:sym typeface="Arial"/>
              </a:rPr>
              <a:t>Remerciez</a:t>
            </a:r>
            <a:r>
              <a:rPr lang="fr-FR" b="1" dirty="0">
                <a:latin typeface="+mn-lt"/>
                <a:ea typeface="Arial"/>
                <a:cs typeface="Arial"/>
                <a:sym typeface="Arial"/>
              </a:rPr>
              <a:t> </a:t>
            </a:r>
            <a:r>
              <a:rPr lang="fr-FR" dirty="0">
                <a:latin typeface="+mn-lt"/>
                <a:ea typeface="Arial"/>
                <a:cs typeface="Arial"/>
                <a:sym typeface="Arial"/>
              </a:rPr>
              <a:t>le volontaire pour sa réponse. </a:t>
            </a:r>
            <a:r>
              <a:rPr lang="fr-FR" b="1" i="1" dirty="0">
                <a:latin typeface="+mn-lt"/>
                <a:ea typeface="Arial"/>
                <a:cs typeface="Arial"/>
                <a:sym typeface="Arial"/>
              </a:rPr>
              <a:t>&lt;CLIQUER&gt;</a:t>
            </a:r>
            <a:endParaRPr lang="fr-FR" noProof="0" dirty="0">
              <a:latin typeface="+mn-lt"/>
            </a:endParaRPr>
          </a:p>
          <a:p>
            <a:pPr marL="177845" indent="-98803">
              <a:lnSpc>
                <a:spcPct val="115000"/>
              </a:lnSpc>
              <a:spcBef>
                <a:spcPts val="1245"/>
              </a:spcBef>
              <a:buClr>
                <a:schemeClr val="dk1"/>
              </a:buClr>
              <a:buSzPts val="1200"/>
            </a:pPr>
            <a:endParaRPr lang="fr-FR" b="1" i="1" dirty="0">
              <a:latin typeface="+mn-lt"/>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u="sng" dirty="0">
                <a:latin typeface="+mn-lt"/>
                <a:ea typeface="Arial"/>
                <a:cs typeface="Arial"/>
                <a:sym typeface="Arial"/>
              </a:rPr>
              <a:t>Dites</a:t>
            </a:r>
            <a:r>
              <a:rPr lang="fr-FR" b="1" dirty="0">
                <a:latin typeface="+mn-lt"/>
                <a:ea typeface="Arial"/>
                <a:cs typeface="Arial"/>
                <a:sym typeface="Arial"/>
              </a:rPr>
              <a:t> : </a:t>
            </a:r>
            <a:r>
              <a:rPr lang="fr-FR" dirty="0">
                <a:latin typeface="+mn-lt"/>
                <a:ea typeface="Arial"/>
                <a:cs typeface="Arial"/>
                <a:sym typeface="Arial"/>
              </a:rPr>
              <a:t>les limites des systèmes de notification comprennent le manque de représentativité des cas signalés.</a:t>
            </a:r>
            <a:endParaRPr lang="fr-FR" noProof="0" dirty="0">
              <a:latin typeface="+mn-lt"/>
            </a:endParaRPr>
          </a:p>
          <a:p>
            <a:pPr marL="177845" indent="-98803">
              <a:lnSpc>
                <a:spcPct val="115000"/>
              </a:lnSpc>
              <a:spcBef>
                <a:spcPts val="1245"/>
              </a:spcBef>
              <a:buClr>
                <a:schemeClr val="dk1"/>
              </a:buClr>
              <a:buSzPts val="1200"/>
            </a:pPr>
            <a:endParaRPr lang="fr-FR" dirty="0">
              <a:latin typeface="+mn-lt"/>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u="sng" dirty="0">
                <a:latin typeface="+mn-lt"/>
                <a:ea typeface="Arial"/>
                <a:cs typeface="Arial"/>
                <a:sym typeface="Arial"/>
              </a:rPr>
              <a:t>Demandez</a:t>
            </a:r>
            <a:r>
              <a:rPr lang="fr-FR" dirty="0">
                <a:latin typeface="+mn-lt"/>
                <a:ea typeface="Arial"/>
                <a:cs typeface="Arial"/>
                <a:sym typeface="Arial"/>
              </a:rPr>
              <a:t> : Que signifie « représentativité » ?</a:t>
            </a:r>
            <a:endParaRPr lang="fr-FR" noProof="0" dirty="0">
              <a:latin typeface="+mn-lt"/>
            </a:endParaRPr>
          </a:p>
          <a:p>
            <a:pPr marL="177845" indent="-98803">
              <a:lnSpc>
                <a:spcPct val="115000"/>
              </a:lnSpc>
              <a:spcBef>
                <a:spcPts val="1245"/>
              </a:spcBef>
              <a:buClr>
                <a:schemeClr val="dk1"/>
              </a:buClr>
              <a:buSzPts val="1200"/>
            </a:pPr>
            <a:endParaRPr lang="fr-FR" b="1" u="sng" dirty="0">
              <a:latin typeface="+mn-lt"/>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u="sng" noProof="0" dirty="0">
                <a:latin typeface="+mn-lt"/>
                <a:ea typeface="Arial"/>
                <a:cs typeface="Arial"/>
                <a:sym typeface="Arial"/>
              </a:rPr>
              <a:t>Remerciez</a:t>
            </a:r>
            <a:r>
              <a:rPr lang="fr-FR" b="1" dirty="0">
                <a:latin typeface="+mn-lt"/>
                <a:ea typeface="Arial"/>
                <a:cs typeface="Arial"/>
                <a:sym typeface="Arial"/>
              </a:rPr>
              <a:t> </a:t>
            </a:r>
            <a:r>
              <a:rPr lang="fr-FR" dirty="0">
                <a:latin typeface="+mn-lt"/>
                <a:ea typeface="Arial"/>
                <a:cs typeface="Arial"/>
                <a:sym typeface="Arial"/>
              </a:rPr>
              <a:t>les participants pour leurs réponses. </a:t>
            </a:r>
            <a:r>
              <a:rPr lang="fr-FR" b="1" i="1" dirty="0">
                <a:latin typeface="+mn-lt"/>
                <a:ea typeface="Arial"/>
                <a:cs typeface="Arial"/>
                <a:sym typeface="Arial"/>
              </a:rPr>
              <a:t>&lt;CLIQUER&gt; </a:t>
            </a:r>
          </a:p>
          <a:p>
            <a:pPr marL="0" indent="0">
              <a:lnSpc>
                <a:spcPct val="115000"/>
              </a:lnSpc>
              <a:spcBef>
                <a:spcPts val="1245"/>
              </a:spcBef>
              <a:buClr>
                <a:schemeClr val="dk1"/>
              </a:buClr>
              <a:buSzPts val="1200"/>
            </a:pPr>
            <a:endParaRPr lang="fr-FR" dirty="0">
              <a:latin typeface="+mn-lt"/>
              <a:ea typeface="Arial"/>
            </a:endParaRPr>
          </a:p>
          <a:p>
            <a:pPr marL="177845" indent="-177845">
              <a:lnSpc>
                <a:spcPct val="115000"/>
              </a:lnSpc>
              <a:spcBef>
                <a:spcPts val="1245"/>
              </a:spcBef>
              <a:buClr>
                <a:schemeClr val="dk1"/>
              </a:buClr>
              <a:buSzPts val="1200"/>
              <a:buFont typeface="Noto Sans Symbols"/>
              <a:buChar char="▪"/>
            </a:pPr>
            <a:r>
              <a:rPr lang="fr-FR" b="1" u="sng" dirty="0">
                <a:latin typeface="+mn-lt"/>
                <a:ea typeface="Arial"/>
                <a:cs typeface="Arial"/>
                <a:sym typeface="Arial"/>
              </a:rPr>
              <a:t>Dites</a:t>
            </a:r>
            <a:r>
              <a:rPr lang="fr-FR" b="1" dirty="0">
                <a:latin typeface="+mn-lt"/>
                <a:ea typeface="Arial"/>
                <a:cs typeface="Arial"/>
                <a:sym typeface="Arial"/>
              </a:rPr>
              <a:t> : </a:t>
            </a:r>
            <a:r>
              <a:rPr lang="fr-FR" dirty="0">
                <a:latin typeface="+mn-lt"/>
                <a:ea typeface="Arial"/>
                <a:cs typeface="Arial"/>
                <a:sym typeface="Arial"/>
              </a:rPr>
              <a:t>Le manque de promptitude est également une limite. </a:t>
            </a:r>
            <a:r>
              <a:rPr lang="fr-FR" b="1" i="1" dirty="0">
                <a:latin typeface="+mn-lt"/>
                <a:ea typeface="Arial"/>
                <a:cs typeface="Arial"/>
                <a:sym typeface="Arial"/>
              </a:rPr>
              <a:t>&lt;CLIQUER&gt;</a:t>
            </a:r>
            <a:endParaRPr lang="fr-FR" dirty="0">
              <a:latin typeface="+mn-lt"/>
              <a:ea typeface="Arial"/>
              <a:cs typeface="Arial"/>
              <a:sym typeface="Arial"/>
            </a:endParaRPr>
          </a:p>
          <a:p>
            <a:pPr marL="177845" indent="-177845">
              <a:lnSpc>
                <a:spcPct val="115000"/>
              </a:lnSpc>
              <a:spcBef>
                <a:spcPts val="1245"/>
              </a:spcBef>
              <a:buClr>
                <a:schemeClr val="dk1"/>
              </a:buClr>
              <a:buSzPts val="1200"/>
              <a:buFont typeface="Noto Sans Symbols"/>
              <a:buChar char="▪"/>
            </a:pPr>
            <a:endParaRPr lang="fr-FR" dirty="0">
              <a:latin typeface="+mn-lt"/>
              <a:ea typeface="Arial"/>
            </a:endParaRPr>
          </a:p>
          <a:p>
            <a:pPr marL="177845" indent="-177845">
              <a:lnSpc>
                <a:spcPct val="115000"/>
              </a:lnSpc>
              <a:spcBef>
                <a:spcPts val="1245"/>
              </a:spcBef>
              <a:buClr>
                <a:schemeClr val="dk1"/>
              </a:buClr>
              <a:buSzPts val="1200"/>
              <a:buFont typeface="Noto Sans Symbols"/>
              <a:buChar char="▪"/>
            </a:pPr>
            <a:r>
              <a:rPr lang="fr-FR" b="1" u="sng" dirty="0">
                <a:latin typeface="+mn-lt"/>
                <a:ea typeface="Arial"/>
                <a:cs typeface="Arial"/>
                <a:sym typeface="Arial"/>
              </a:rPr>
              <a:t>Demandez à</a:t>
            </a:r>
            <a:r>
              <a:rPr lang="fr-FR" dirty="0">
                <a:latin typeface="+mn-lt"/>
                <a:ea typeface="Arial"/>
                <a:cs typeface="Arial"/>
                <a:sym typeface="Arial"/>
              </a:rPr>
              <a:t> un volontaire de partager un exemple tiré de sa discipline ou de son travail.</a:t>
            </a:r>
          </a:p>
          <a:p>
            <a:pPr marL="0" indent="0">
              <a:lnSpc>
                <a:spcPct val="115000"/>
              </a:lnSpc>
              <a:spcBef>
                <a:spcPts val="1245"/>
              </a:spcBef>
              <a:buClr>
                <a:schemeClr val="dk1"/>
              </a:buClr>
              <a:buSzPts val="1200"/>
            </a:pPr>
            <a:endParaRPr lang="fr-FR" dirty="0">
              <a:latin typeface="+mn-lt"/>
              <a:ea typeface="Arial"/>
            </a:endParaRPr>
          </a:p>
          <a:p>
            <a:pPr marL="177845" indent="-177845">
              <a:lnSpc>
                <a:spcPct val="115000"/>
              </a:lnSpc>
              <a:spcBef>
                <a:spcPts val="1245"/>
              </a:spcBef>
              <a:buClr>
                <a:schemeClr val="dk1"/>
              </a:buClr>
              <a:buSzPts val="1200"/>
              <a:buFont typeface="Noto Sans Symbols"/>
              <a:buChar char="▪"/>
            </a:pPr>
            <a:r>
              <a:rPr lang="fr-FR" b="1" u="sng" noProof="0" dirty="0">
                <a:latin typeface="+mn-lt"/>
                <a:ea typeface="Arial"/>
                <a:cs typeface="Arial"/>
                <a:sym typeface="Arial"/>
              </a:rPr>
              <a:t>Remerciez</a:t>
            </a:r>
            <a:r>
              <a:rPr lang="fr-FR" b="1" dirty="0">
                <a:latin typeface="+mn-lt"/>
                <a:ea typeface="Arial"/>
                <a:cs typeface="Arial"/>
                <a:sym typeface="Arial"/>
              </a:rPr>
              <a:t> </a:t>
            </a:r>
            <a:r>
              <a:rPr lang="fr-FR" dirty="0">
                <a:latin typeface="+mn-lt"/>
                <a:ea typeface="Arial"/>
                <a:cs typeface="Arial"/>
                <a:sym typeface="Arial"/>
              </a:rPr>
              <a:t>le volontaire pour sa réponse </a:t>
            </a:r>
            <a:r>
              <a:rPr lang="fr-FR" b="1" i="1" dirty="0">
                <a:latin typeface="+mn-lt"/>
                <a:ea typeface="Arial"/>
                <a:cs typeface="Arial"/>
                <a:sym typeface="Arial"/>
              </a:rPr>
              <a:t>&lt;CLIQUER&gt; </a:t>
            </a:r>
          </a:p>
          <a:p>
            <a:pPr marL="0" indent="0">
              <a:lnSpc>
                <a:spcPct val="115000"/>
              </a:lnSpc>
              <a:spcBef>
                <a:spcPts val="1245"/>
              </a:spcBef>
              <a:buClr>
                <a:schemeClr val="dk1"/>
              </a:buClr>
              <a:buSzPts val="1200"/>
            </a:pPr>
            <a:endParaRPr lang="fr-FR" dirty="0">
              <a:latin typeface="+mn-lt"/>
              <a:ea typeface="Arial"/>
            </a:endParaRPr>
          </a:p>
          <a:p>
            <a:pPr marL="177845" indent="-177845">
              <a:lnSpc>
                <a:spcPct val="115000"/>
              </a:lnSpc>
              <a:spcBef>
                <a:spcPts val="1245"/>
              </a:spcBef>
              <a:buClr>
                <a:schemeClr val="dk1"/>
              </a:buClr>
              <a:buSzPts val="1200"/>
              <a:buFont typeface="Noto Sans Symbols"/>
              <a:buChar char="▪"/>
            </a:pPr>
            <a:r>
              <a:rPr lang="fr-FR" b="1" u="sng" dirty="0">
                <a:latin typeface="+mn-lt"/>
                <a:ea typeface="Arial"/>
                <a:cs typeface="Arial"/>
                <a:sym typeface="Arial"/>
              </a:rPr>
              <a:t>Dites</a:t>
            </a:r>
            <a:r>
              <a:rPr lang="fr-FR" b="1" dirty="0">
                <a:latin typeface="+mn-lt"/>
                <a:ea typeface="Arial"/>
                <a:cs typeface="Arial"/>
                <a:sym typeface="Arial"/>
              </a:rPr>
              <a:t> : </a:t>
            </a:r>
            <a:r>
              <a:rPr lang="fr-FR" dirty="0">
                <a:latin typeface="+mn-lt"/>
                <a:ea typeface="Arial"/>
                <a:cs typeface="Arial"/>
                <a:sym typeface="Arial"/>
              </a:rPr>
              <a:t>L'utilisation incohérente des définitions de cas est une autre limite des systèmes de notification. </a:t>
            </a:r>
          </a:p>
          <a:p>
            <a:pPr marL="0" indent="0">
              <a:lnSpc>
                <a:spcPct val="115000"/>
              </a:lnSpc>
              <a:spcBef>
                <a:spcPts val="1245"/>
              </a:spcBef>
              <a:buClr>
                <a:schemeClr val="dk1"/>
              </a:buClr>
              <a:buSzPts val="1200"/>
            </a:pPr>
            <a:endParaRPr lang="fr-FR" dirty="0">
              <a:latin typeface="+mn-lt"/>
              <a:ea typeface="Arial"/>
            </a:endParaRPr>
          </a:p>
          <a:p>
            <a:pPr marL="177845" indent="-177845">
              <a:lnSpc>
                <a:spcPct val="115000"/>
              </a:lnSpc>
              <a:spcBef>
                <a:spcPts val="1245"/>
              </a:spcBef>
              <a:buClr>
                <a:schemeClr val="dk1"/>
              </a:buClr>
              <a:buSzPts val="1200"/>
              <a:buFont typeface="Noto Sans Symbols"/>
              <a:buChar char="▪"/>
            </a:pPr>
            <a:r>
              <a:rPr lang="fr-FR" b="1" u="sng" dirty="0">
                <a:latin typeface="+mn-lt"/>
                <a:ea typeface="Arial"/>
                <a:cs typeface="Arial"/>
                <a:sym typeface="Arial"/>
              </a:rPr>
              <a:t>Demandez à</a:t>
            </a:r>
            <a:r>
              <a:rPr lang="fr-FR" dirty="0">
                <a:latin typeface="+mn-lt"/>
                <a:ea typeface="Arial"/>
                <a:cs typeface="Arial"/>
                <a:sym typeface="Arial"/>
              </a:rPr>
              <a:t> un volontaire de partager un exemple tiré de sa discipline ou de son travail.</a:t>
            </a:r>
          </a:p>
          <a:p>
            <a:pPr marL="0" indent="0">
              <a:lnSpc>
                <a:spcPct val="115000"/>
              </a:lnSpc>
              <a:spcBef>
                <a:spcPts val="1245"/>
              </a:spcBef>
              <a:buClr>
                <a:schemeClr val="dk1"/>
              </a:buClr>
              <a:buSzPts val="1200"/>
            </a:pPr>
            <a:endParaRPr lang="fr-FR" dirty="0">
              <a:latin typeface="+mn-lt"/>
              <a:ea typeface="Arial"/>
            </a:endParaRPr>
          </a:p>
          <a:p>
            <a:pPr marL="177845" indent="-177845">
              <a:lnSpc>
                <a:spcPct val="115000"/>
              </a:lnSpc>
              <a:spcBef>
                <a:spcPts val="1245"/>
              </a:spcBef>
              <a:buClr>
                <a:schemeClr val="dk1"/>
              </a:buClr>
              <a:buSzPts val="1200"/>
              <a:buFont typeface="Noto Sans Symbols"/>
              <a:buChar char="▪"/>
            </a:pPr>
            <a:r>
              <a:rPr lang="fr-FR" b="1" u="sng" noProof="0" dirty="0">
                <a:latin typeface="+mn-lt"/>
                <a:ea typeface="Arial"/>
                <a:cs typeface="Arial"/>
                <a:sym typeface="Arial"/>
              </a:rPr>
              <a:t>Remerciez</a:t>
            </a:r>
            <a:r>
              <a:rPr lang="fr-FR" b="1" dirty="0">
                <a:latin typeface="+mn-lt"/>
                <a:ea typeface="Arial"/>
                <a:cs typeface="Arial"/>
                <a:sym typeface="Arial"/>
              </a:rPr>
              <a:t> </a:t>
            </a:r>
            <a:r>
              <a:rPr lang="fr-FR" dirty="0">
                <a:latin typeface="+mn-lt"/>
                <a:ea typeface="Arial"/>
                <a:cs typeface="Arial"/>
                <a:sym typeface="Arial"/>
              </a:rPr>
              <a:t>le volontaire pour sa réponse. </a:t>
            </a:r>
            <a:r>
              <a:rPr lang="fr-FR" b="1" i="1" dirty="0">
                <a:latin typeface="+mn-lt"/>
                <a:ea typeface="Arial"/>
                <a:cs typeface="Arial"/>
                <a:sym typeface="Arial"/>
              </a:rPr>
              <a:t>&lt;CLIQUER&gt;</a:t>
            </a:r>
          </a:p>
          <a:p>
            <a:pPr marL="0" indent="0">
              <a:lnSpc>
                <a:spcPct val="115000"/>
              </a:lnSpc>
              <a:spcBef>
                <a:spcPts val="1245"/>
              </a:spcBef>
              <a:buClr>
                <a:schemeClr val="dk1"/>
              </a:buClr>
              <a:buSzPts val="1200"/>
            </a:pPr>
            <a:endParaRPr lang="fr-FR" b="1" i="1" dirty="0">
              <a:latin typeface="+mn-lt"/>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u="sng" dirty="0">
                <a:latin typeface="+mn-lt"/>
                <a:ea typeface="Arial"/>
                <a:cs typeface="Arial"/>
                <a:sym typeface="Arial"/>
              </a:rPr>
              <a:t>Dites</a:t>
            </a:r>
            <a:r>
              <a:rPr lang="fr-FR" b="1" dirty="0">
                <a:latin typeface="+mn-lt"/>
                <a:ea typeface="Arial"/>
                <a:cs typeface="Arial"/>
                <a:sym typeface="Arial"/>
              </a:rPr>
              <a:t> : </a:t>
            </a:r>
            <a:r>
              <a:rPr lang="fr-FR" dirty="0">
                <a:latin typeface="+mn-lt"/>
                <a:ea typeface="Arial"/>
                <a:cs typeface="Arial"/>
                <a:sym typeface="Arial"/>
              </a:rPr>
              <a:t>Il y a aussi un manque de partage cohérent des données entre les secteurs.</a:t>
            </a:r>
          </a:p>
          <a:p>
            <a:pPr marL="0" indent="0">
              <a:lnSpc>
                <a:spcPct val="115000"/>
              </a:lnSpc>
              <a:spcBef>
                <a:spcPts val="1245"/>
              </a:spcBef>
              <a:buClr>
                <a:schemeClr val="dk1"/>
              </a:buClr>
              <a:buSzPts val="1200"/>
            </a:pPr>
            <a:endParaRPr lang="fr-FR" dirty="0">
              <a:latin typeface="+mn-lt"/>
              <a:ea typeface="Arial"/>
            </a:endParaRPr>
          </a:p>
          <a:p>
            <a:pPr marL="177845" indent="-177845">
              <a:lnSpc>
                <a:spcPct val="115000"/>
              </a:lnSpc>
              <a:spcBef>
                <a:spcPts val="1245"/>
              </a:spcBef>
              <a:buClr>
                <a:schemeClr val="dk1"/>
              </a:buClr>
              <a:buSzPts val="1200"/>
              <a:buFont typeface="Noto Sans Symbols"/>
              <a:buChar char="▪"/>
            </a:pPr>
            <a:r>
              <a:rPr lang="fr-FR" b="1" u="sng" dirty="0">
                <a:latin typeface="+mn-lt"/>
                <a:ea typeface="Arial"/>
                <a:cs typeface="Arial"/>
                <a:sym typeface="Arial"/>
              </a:rPr>
              <a:t>Demandez à</a:t>
            </a:r>
            <a:r>
              <a:rPr lang="fr-FR" dirty="0">
                <a:latin typeface="+mn-lt"/>
                <a:ea typeface="Arial"/>
                <a:cs typeface="Arial"/>
                <a:sym typeface="Arial"/>
              </a:rPr>
              <a:t> un volontaire de partager un exemple tiré de sa discipline ou de son travail.</a:t>
            </a:r>
          </a:p>
          <a:p>
            <a:pPr marL="0" indent="0">
              <a:lnSpc>
                <a:spcPct val="115000"/>
              </a:lnSpc>
              <a:spcBef>
                <a:spcPts val="1245"/>
              </a:spcBef>
              <a:buClr>
                <a:schemeClr val="dk1"/>
              </a:buClr>
              <a:buSzPts val="1200"/>
            </a:pPr>
            <a:endParaRPr lang="fr-FR" dirty="0">
              <a:latin typeface="+mn-lt"/>
              <a:ea typeface="Arial"/>
            </a:endParaRPr>
          </a:p>
          <a:p>
            <a:pPr marL="177845" indent="-177845" defTabSz="948507">
              <a:lnSpc>
                <a:spcPct val="115000"/>
              </a:lnSpc>
              <a:spcBef>
                <a:spcPts val="1245"/>
              </a:spcBef>
              <a:buClr>
                <a:schemeClr val="dk1"/>
              </a:buClr>
              <a:buSzPts val="1200"/>
              <a:buFont typeface="Noto Sans Symbols"/>
              <a:buChar char="▪"/>
              <a:defRPr/>
            </a:pPr>
            <a:r>
              <a:rPr lang="fr-FR" b="1" u="sng" noProof="0" dirty="0">
                <a:latin typeface="+mn-lt"/>
                <a:ea typeface="Arial"/>
                <a:cs typeface="Arial"/>
                <a:sym typeface="Arial"/>
              </a:rPr>
              <a:t>Remerciez</a:t>
            </a:r>
            <a:r>
              <a:rPr lang="fr-FR" b="1" dirty="0">
                <a:latin typeface="+mn-lt"/>
                <a:ea typeface="Arial"/>
                <a:cs typeface="Arial"/>
                <a:sym typeface="Arial"/>
              </a:rPr>
              <a:t> </a:t>
            </a:r>
            <a:r>
              <a:rPr lang="fr-FR" dirty="0">
                <a:latin typeface="+mn-lt"/>
                <a:ea typeface="Arial"/>
                <a:cs typeface="Arial"/>
                <a:sym typeface="Arial"/>
              </a:rPr>
              <a:t>le volontaire pour sa réponse.</a:t>
            </a:r>
          </a:p>
          <a:p>
            <a:pPr marL="0" indent="0">
              <a:lnSpc>
                <a:spcPct val="115000"/>
              </a:lnSpc>
              <a:spcBef>
                <a:spcPts val="1245"/>
              </a:spcBef>
              <a:buClr>
                <a:schemeClr val="dk1"/>
              </a:buClr>
              <a:buSzPts val="1200"/>
            </a:pPr>
            <a:endParaRPr lang="fr-FR" dirty="0">
              <a:latin typeface="+mn-lt"/>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u="sng" dirty="0">
                <a:latin typeface="+mn-lt"/>
                <a:ea typeface="Arial"/>
                <a:cs typeface="Arial"/>
                <a:sym typeface="Arial"/>
              </a:rPr>
              <a:t>Dites</a:t>
            </a:r>
            <a:r>
              <a:rPr lang="fr-FR" b="1" dirty="0">
                <a:latin typeface="+mn-lt"/>
                <a:ea typeface="Arial"/>
                <a:cs typeface="Arial"/>
                <a:sym typeface="Arial"/>
              </a:rPr>
              <a:t> : </a:t>
            </a:r>
            <a:r>
              <a:rPr lang="fr-FR" dirty="0">
                <a:latin typeface="+mn-lt"/>
                <a:ea typeface="Arial"/>
                <a:cs typeface="Arial"/>
                <a:sym typeface="Arial"/>
              </a:rPr>
              <a:t>Et enfin, le </a:t>
            </a:r>
            <a:r>
              <a:rPr lang="fr-FR" noProof="0" dirty="0">
                <a:latin typeface="+mn-lt"/>
              </a:rPr>
              <a:t>manque de ressources pour soutenir le système de surveillance</a:t>
            </a:r>
            <a:r>
              <a:rPr lang="fr-FR" dirty="0">
                <a:latin typeface="+mn-lt"/>
                <a:ea typeface="Arial"/>
                <a:cs typeface="Arial"/>
                <a:sym typeface="Arial"/>
              </a:rPr>
              <a:t>.</a:t>
            </a:r>
          </a:p>
          <a:p>
            <a:pPr marL="0" indent="0">
              <a:lnSpc>
                <a:spcPct val="115000"/>
              </a:lnSpc>
              <a:spcBef>
                <a:spcPts val="1245"/>
              </a:spcBef>
              <a:buClr>
                <a:schemeClr val="dk1"/>
              </a:buClr>
              <a:buSzPts val="1200"/>
            </a:pPr>
            <a:endParaRPr lang="fr-FR" dirty="0">
              <a:latin typeface="+mn-lt"/>
              <a:ea typeface="Arial"/>
            </a:endParaRPr>
          </a:p>
          <a:p>
            <a:pPr marL="177845" indent="-177845">
              <a:lnSpc>
                <a:spcPct val="115000"/>
              </a:lnSpc>
              <a:spcBef>
                <a:spcPts val="1245"/>
              </a:spcBef>
              <a:buClr>
                <a:schemeClr val="dk1"/>
              </a:buClr>
              <a:buSzPts val="1200"/>
              <a:buFont typeface="Noto Sans Symbols"/>
              <a:buChar char="▪"/>
            </a:pPr>
            <a:r>
              <a:rPr lang="fr-FR" b="1" u="sng" dirty="0">
                <a:latin typeface="+mn-lt"/>
                <a:ea typeface="Arial"/>
                <a:cs typeface="Arial"/>
                <a:sym typeface="Arial"/>
              </a:rPr>
              <a:t>Demandez à</a:t>
            </a:r>
            <a:r>
              <a:rPr lang="fr-FR" dirty="0">
                <a:latin typeface="+mn-lt"/>
                <a:ea typeface="Arial"/>
                <a:cs typeface="Arial"/>
                <a:sym typeface="Arial"/>
              </a:rPr>
              <a:t> un volontaire de partager un exemple tiré de sa discipline ou de son travail.</a:t>
            </a:r>
          </a:p>
          <a:p>
            <a:pPr marL="0" indent="0">
              <a:lnSpc>
                <a:spcPct val="115000"/>
              </a:lnSpc>
              <a:spcBef>
                <a:spcPts val="1245"/>
              </a:spcBef>
              <a:buClr>
                <a:schemeClr val="dk1"/>
              </a:buClr>
              <a:buSzPts val="1200"/>
            </a:pPr>
            <a:endParaRPr lang="fr-FR" dirty="0">
              <a:latin typeface="+mn-lt"/>
              <a:ea typeface="Arial"/>
            </a:endParaRPr>
          </a:p>
          <a:p>
            <a:pPr marL="177845" indent="-177845">
              <a:lnSpc>
                <a:spcPct val="115000"/>
              </a:lnSpc>
              <a:spcBef>
                <a:spcPts val="1245"/>
              </a:spcBef>
              <a:buClr>
                <a:schemeClr val="dk1"/>
              </a:buClr>
              <a:buSzPts val="1200"/>
              <a:buFont typeface="Noto Sans Symbols"/>
              <a:buChar char="▪"/>
            </a:pPr>
            <a:r>
              <a:rPr lang="fr-FR" b="1" u="sng" noProof="0" dirty="0">
                <a:latin typeface="+mn-lt"/>
                <a:ea typeface="Arial"/>
                <a:cs typeface="Arial"/>
                <a:sym typeface="Arial"/>
              </a:rPr>
              <a:t>Remerciez</a:t>
            </a:r>
            <a:r>
              <a:rPr lang="fr-FR" b="1" dirty="0">
                <a:latin typeface="+mn-lt"/>
                <a:ea typeface="Arial"/>
                <a:cs typeface="Arial"/>
                <a:sym typeface="Arial"/>
              </a:rPr>
              <a:t> </a:t>
            </a:r>
            <a:r>
              <a:rPr lang="fr-FR" dirty="0">
                <a:latin typeface="+mn-lt"/>
                <a:ea typeface="Arial"/>
                <a:cs typeface="Arial"/>
                <a:sym typeface="Arial"/>
              </a:rPr>
              <a:t>le volontaire pour sa réponse. </a:t>
            </a:r>
            <a:endParaRPr dirty="0">
              <a:latin typeface="+mn-lt"/>
              <a:ea typeface="Arial"/>
              <a:cs typeface="Arial"/>
              <a:sym typeface="Arial"/>
            </a:endParaRPr>
          </a:p>
          <a:p>
            <a:pPr marL="711380" indent="0">
              <a:lnSpc>
                <a:spcPct val="115000"/>
              </a:lnSpc>
              <a:spcBef>
                <a:spcPts val="1245"/>
              </a:spcBef>
              <a:buClr>
                <a:schemeClr val="dk1"/>
              </a:buClr>
              <a:buSzPts val="1200"/>
            </a:pPr>
            <a:r>
              <a:rPr lang="en-US" dirty="0">
                <a:latin typeface="Arial"/>
                <a:ea typeface="Arial"/>
                <a:cs typeface="Arial"/>
                <a:sym typeface="Arial"/>
              </a:rPr>
              <a:t> </a:t>
            </a:r>
            <a:endParaRPr dirty="0"/>
          </a:p>
          <a:p>
            <a:pPr marL="0" indent="0"/>
            <a:endParaRPr dirty="0"/>
          </a:p>
        </p:txBody>
      </p:sp>
      <p:sp>
        <p:nvSpPr>
          <p:cNvPr id="721" name="Google Shape;721;p46: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46</a:t>
            </a:fld>
            <a:endParaRPr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5"/>
        <p:cNvGrpSpPr/>
        <p:nvPr/>
      </p:nvGrpSpPr>
      <p:grpSpPr>
        <a:xfrm>
          <a:off x="0" y="0"/>
          <a:ext cx="0" cy="0"/>
          <a:chOff x="0" y="0"/>
          <a:chExt cx="0" cy="0"/>
        </a:xfrm>
      </p:grpSpPr>
      <p:sp>
        <p:nvSpPr>
          <p:cNvPr id="726" name="Google Shape;726;p47: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7" name="Google Shape;727;p47: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lnSpc>
                <a:spcPct val="115000"/>
              </a:lnSpc>
            </a:pPr>
            <a:r>
              <a:rPr lang="fr-FR" b="1" dirty="0">
                <a:latin typeface="Arial"/>
                <a:ea typeface="Arial"/>
                <a:cs typeface="Arial"/>
                <a:sym typeface="Arial"/>
              </a:rPr>
              <a:t>Notes de l'instructeur : </a:t>
            </a:r>
            <a:endParaRPr lang="fr-FR" noProof="0" dirty="0"/>
          </a:p>
          <a:p>
            <a:pPr marL="0" indent="0">
              <a:lnSpc>
                <a:spcPct val="115000"/>
              </a:lnSpc>
              <a:spcBef>
                <a:spcPts val="1245"/>
              </a:spcBef>
            </a:pPr>
            <a:endParaRPr lang="fr-FR" b="1" dirty="0">
              <a:latin typeface="Arial"/>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u="sng" dirty="0">
                <a:latin typeface="Arial"/>
                <a:ea typeface="Arial"/>
                <a:cs typeface="Arial"/>
                <a:sym typeface="Arial"/>
              </a:rPr>
              <a:t>Demandez</a:t>
            </a:r>
            <a:r>
              <a:rPr lang="fr-FR" dirty="0">
                <a:latin typeface="Arial"/>
                <a:ea typeface="Arial"/>
                <a:cs typeface="Arial"/>
                <a:sym typeface="Arial"/>
              </a:rPr>
              <a:t> : Quelles sont les lacunes ou les limites que vous avez constatées dans les systèmes d'information ? </a:t>
            </a:r>
            <a:endParaRPr lang="fr-FR" noProof="0" dirty="0"/>
          </a:p>
          <a:p>
            <a:pPr marL="177845" indent="-98803">
              <a:lnSpc>
                <a:spcPct val="115000"/>
              </a:lnSpc>
              <a:spcBef>
                <a:spcPts val="622"/>
              </a:spcBef>
              <a:buClr>
                <a:schemeClr val="dk1"/>
              </a:buClr>
              <a:buSzPts val="1200"/>
            </a:pPr>
            <a:endParaRPr lang="fr-FR" b="1" u="sng" dirty="0">
              <a:latin typeface="Arial"/>
              <a:ea typeface="Arial"/>
              <a:cs typeface="Arial"/>
              <a:sym typeface="Arial"/>
            </a:endParaRPr>
          </a:p>
          <a:p>
            <a:pPr marL="177845" indent="-177845">
              <a:lnSpc>
                <a:spcPct val="115000"/>
              </a:lnSpc>
              <a:spcBef>
                <a:spcPts val="622"/>
              </a:spcBef>
              <a:buClr>
                <a:schemeClr val="dk1"/>
              </a:buClr>
              <a:buSzPts val="1200"/>
              <a:buFont typeface="Noto Sans Symbols"/>
              <a:buChar char="▪"/>
            </a:pPr>
            <a:r>
              <a:rPr lang="fr-FR" b="1" u="sng" noProof="0" dirty="0">
                <a:latin typeface="Arial"/>
                <a:ea typeface="Arial"/>
                <a:cs typeface="Arial"/>
                <a:sym typeface="Arial"/>
              </a:rPr>
              <a:t>Remerciez</a:t>
            </a:r>
            <a:r>
              <a:rPr lang="fr-FR" b="1" dirty="0">
                <a:latin typeface="Arial"/>
                <a:ea typeface="Arial"/>
                <a:cs typeface="Arial"/>
                <a:sym typeface="Arial"/>
              </a:rPr>
              <a:t> </a:t>
            </a:r>
            <a:r>
              <a:rPr lang="fr-FR" dirty="0">
                <a:latin typeface="Arial"/>
                <a:ea typeface="Arial"/>
                <a:cs typeface="Arial"/>
                <a:sym typeface="Arial"/>
              </a:rPr>
              <a:t>les participants pour leurs réponses. </a:t>
            </a:r>
            <a:r>
              <a:rPr lang="fr-FR" b="1" dirty="0">
                <a:latin typeface="Arial"/>
                <a:ea typeface="Arial"/>
                <a:cs typeface="Arial"/>
                <a:sym typeface="Arial"/>
              </a:rPr>
              <a:t>Exemples de réponses :</a:t>
            </a:r>
            <a:endParaRPr lang="fr-FR" noProof="0" dirty="0"/>
          </a:p>
          <a:p>
            <a:pPr marL="948507" indent="-177845">
              <a:lnSpc>
                <a:spcPct val="115000"/>
              </a:lnSpc>
              <a:spcBef>
                <a:spcPts val="622"/>
              </a:spcBef>
              <a:buClr>
                <a:schemeClr val="dk1"/>
              </a:buClr>
              <a:buSzPts val="1200"/>
              <a:buFont typeface="Courier New"/>
              <a:buChar char="o"/>
            </a:pPr>
            <a:r>
              <a:rPr lang="fr-FR" i="1" dirty="0">
                <a:latin typeface="Arial"/>
                <a:ea typeface="Arial"/>
                <a:cs typeface="Arial"/>
                <a:sym typeface="Arial"/>
              </a:rPr>
              <a:t>Sous-déclaration ou déclaration incomplète</a:t>
            </a:r>
            <a:endParaRPr lang="fr-FR" noProof="0" dirty="0"/>
          </a:p>
          <a:p>
            <a:pPr marL="948507" indent="-177845">
              <a:lnSpc>
                <a:spcPct val="115000"/>
              </a:lnSpc>
              <a:buClr>
                <a:schemeClr val="dk1"/>
              </a:buClr>
              <a:buSzPts val="1200"/>
              <a:buFont typeface="Courier New"/>
              <a:buChar char="o"/>
            </a:pPr>
            <a:r>
              <a:rPr lang="fr-FR" i="1" dirty="0">
                <a:latin typeface="Arial"/>
                <a:ea typeface="Arial"/>
                <a:cs typeface="Arial"/>
                <a:sym typeface="Arial"/>
              </a:rPr>
              <a:t>Manque de représentativité* des cas signalés</a:t>
            </a:r>
            <a:endParaRPr lang="fr-FR" noProof="0" dirty="0"/>
          </a:p>
          <a:p>
            <a:pPr marL="948507" indent="-177845">
              <a:lnSpc>
                <a:spcPct val="115000"/>
              </a:lnSpc>
              <a:buClr>
                <a:schemeClr val="dk1"/>
              </a:buClr>
              <a:buSzPts val="1200"/>
              <a:buFont typeface="Courier New"/>
              <a:buChar char="o"/>
            </a:pPr>
            <a:r>
              <a:rPr lang="fr-FR" i="1" dirty="0">
                <a:latin typeface="Arial"/>
                <a:ea typeface="Arial"/>
                <a:cs typeface="Arial"/>
                <a:sym typeface="Arial"/>
              </a:rPr>
              <a:t>Manque de rapidité</a:t>
            </a:r>
            <a:endParaRPr lang="fr-FR" noProof="0" dirty="0"/>
          </a:p>
          <a:p>
            <a:pPr marL="948507" indent="-177845">
              <a:lnSpc>
                <a:spcPct val="115000"/>
              </a:lnSpc>
              <a:buClr>
                <a:schemeClr val="dk1"/>
              </a:buClr>
              <a:buSzPts val="1200"/>
              <a:buFont typeface="Courier New"/>
              <a:buChar char="o"/>
            </a:pPr>
            <a:r>
              <a:rPr lang="fr-FR" i="1" dirty="0">
                <a:latin typeface="Arial"/>
                <a:ea typeface="Arial"/>
                <a:cs typeface="Arial"/>
                <a:sym typeface="Arial"/>
              </a:rPr>
              <a:t>Utilisation incohérente des définitions de cas</a:t>
            </a:r>
            <a:endParaRPr lang="fr-FR" noProof="0" dirty="0"/>
          </a:p>
          <a:p>
            <a:pPr marL="948507" indent="-177845">
              <a:lnSpc>
                <a:spcPct val="115000"/>
              </a:lnSpc>
              <a:buClr>
                <a:schemeClr val="dk1"/>
              </a:buClr>
              <a:buSzPts val="1200"/>
              <a:buFont typeface="Courier New"/>
              <a:buChar char="o"/>
            </a:pPr>
            <a:r>
              <a:rPr lang="fr-FR" i="1" dirty="0">
                <a:latin typeface="Arial"/>
                <a:ea typeface="Arial"/>
                <a:cs typeface="Arial"/>
                <a:sym typeface="Arial"/>
              </a:rPr>
              <a:t>Manque de cohérence dans le partage des données entre les secteurs </a:t>
            </a:r>
            <a:endParaRPr lang="fr-FR" b="0" i="1" noProof="0" dirty="0">
              <a:latin typeface="Arial"/>
              <a:ea typeface="Arial"/>
              <a:cs typeface="Arial"/>
              <a:sym typeface="Arial"/>
            </a:endParaRPr>
          </a:p>
          <a:p>
            <a:pPr marL="177845" indent="-177845">
              <a:buClr>
                <a:schemeClr val="dk1"/>
              </a:buClr>
              <a:buSzPts val="1200"/>
              <a:buFont typeface="Noto Sans Symbols"/>
              <a:buChar char="▪"/>
            </a:pPr>
            <a:r>
              <a:rPr lang="fr-FR" b="1" i="0" noProof="0" dirty="0">
                <a:latin typeface="Arial"/>
                <a:ea typeface="Arial"/>
                <a:cs typeface="Arial"/>
                <a:sym typeface="Arial"/>
              </a:rPr>
              <a:t>&lt;</a:t>
            </a:r>
            <a:r>
              <a:rPr lang="fr-FR" b="1" i="1" dirty="0">
                <a:latin typeface="Arial"/>
                <a:ea typeface="Arial"/>
                <a:cs typeface="Arial"/>
                <a:sym typeface="Arial"/>
              </a:rPr>
              <a:t>CLIQUER</a:t>
            </a:r>
            <a:r>
              <a:rPr lang="fr-FR" b="1" i="0" noProof="0" dirty="0">
                <a:latin typeface="Arial"/>
                <a:ea typeface="Arial"/>
                <a:cs typeface="Arial"/>
                <a:sym typeface="Arial"/>
              </a:rPr>
              <a:t>&gt;</a:t>
            </a:r>
            <a:endParaRPr lang="fr-FR" noProof="0" dirty="0"/>
          </a:p>
          <a:p>
            <a:pPr marL="0" indent="0">
              <a:buClr>
                <a:schemeClr val="dk1"/>
              </a:buClr>
              <a:buSzPts val="1200"/>
            </a:pPr>
            <a:endParaRPr lang="fr-FR" b="1" u="sng" dirty="0">
              <a:latin typeface="Arial"/>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u="sng" dirty="0">
                <a:latin typeface="Arial"/>
                <a:ea typeface="Arial"/>
                <a:cs typeface="Arial"/>
                <a:sym typeface="Arial"/>
              </a:rPr>
              <a:t>Demandez</a:t>
            </a:r>
            <a:r>
              <a:rPr lang="fr-FR" dirty="0">
                <a:latin typeface="Arial"/>
                <a:ea typeface="Arial"/>
                <a:cs typeface="Arial"/>
                <a:sym typeface="Arial"/>
              </a:rPr>
              <a:t> : Quelles sont les raisons qui expliquent l'absence de rapports ?</a:t>
            </a:r>
            <a:endParaRPr lang="fr-FR" noProof="0" dirty="0"/>
          </a:p>
          <a:p>
            <a:pPr marL="177845" indent="-98803">
              <a:lnSpc>
                <a:spcPct val="115000"/>
              </a:lnSpc>
              <a:spcBef>
                <a:spcPts val="1867"/>
              </a:spcBef>
              <a:buClr>
                <a:schemeClr val="dk1"/>
              </a:buClr>
              <a:buSzPts val="1200"/>
            </a:pPr>
            <a:endParaRPr lang="fr-FR" b="1" u="sng" dirty="0">
              <a:latin typeface="Arial"/>
              <a:ea typeface="Arial"/>
              <a:cs typeface="Arial"/>
              <a:sym typeface="Arial"/>
            </a:endParaRPr>
          </a:p>
          <a:p>
            <a:pPr marL="177845" indent="-177845">
              <a:lnSpc>
                <a:spcPct val="115000"/>
              </a:lnSpc>
              <a:spcBef>
                <a:spcPts val="1867"/>
              </a:spcBef>
              <a:buClr>
                <a:schemeClr val="dk1"/>
              </a:buClr>
              <a:buSzPts val="1200"/>
              <a:buFont typeface="Noto Sans Symbols"/>
              <a:buChar char="▪"/>
            </a:pPr>
            <a:r>
              <a:rPr lang="fr-FR" b="1" u="sng" noProof="0" dirty="0">
                <a:latin typeface="Arial"/>
                <a:ea typeface="Arial"/>
                <a:cs typeface="Arial"/>
                <a:sym typeface="Arial"/>
              </a:rPr>
              <a:t>Remerciez</a:t>
            </a:r>
            <a:r>
              <a:rPr lang="fr-FR" b="1" dirty="0">
                <a:latin typeface="Arial"/>
                <a:ea typeface="Arial"/>
                <a:cs typeface="Arial"/>
                <a:sym typeface="Arial"/>
              </a:rPr>
              <a:t> </a:t>
            </a:r>
            <a:r>
              <a:rPr lang="fr-FR" dirty="0">
                <a:latin typeface="Arial"/>
                <a:ea typeface="Arial"/>
                <a:cs typeface="Arial"/>
                <a:sym typeface="Arial"/>
              </a:rPr>
              <a:t>les participants pour leurs réponses. </a:t>
            </a:r>
            <a:r>
              <a:rPr lang="fr-FR" b="1" dirty="0">
                <a:latin typeface="Arial"/>
                <a:ea typeface="Arial"/>
                <a:cs typeface="Arial"/>
                <a:sym typeface="Arial"/>
              </a:rPr>
              <a:t>Exemples de réponses :</a:t>
            </a:r>
            <a:endParaRPr lang="fr-FR" noProof="0" dirty="0"/>
          </a:p>
          <a:p>
            <a:pPr marL="948507" lvl="2" indent="-177845">
              <a:lnSpc>
                <a:spcPct val="115000"/>
              </a:lnSpc>
              <a:spcBef>
                <a:spcPts val="622"/>
              </a:spcBef>
              <a:buClr>
                <a:schemeClr val="dk1"/>
              </a:buClr>
              <a:buSzPts val="1200"/>
              <a:buFont typeface="Courier New"/>
              <a:buChar char="o"/>
            </a:pPr>
            <a:r>
              <a:rPr lang="fr-FR" i="1" dirty="0">
                <a:latin typeface="Arial"/>
                <a:ea typeface="Arial"/>
                <a:cs typeface="Arial"/>
                <a:sym typeface="Arial"/>
              </a:rPr>
              <a:t>Manque de connaissance des exigences en matière de rapports</a:t>
            </a:r>
            <a:endParaRPr lang="fr-FR" noProof="0" dirty="0"/>
          </a:p>
          <a:p>
            <a:pPr marL="948507" lvl="2" indent="-177845">
              <a:lnSpc>
                <a:spcPct val="115000"/>
              </a:lnSpc>
              <a:buClr>
                <a:schemeClr val="dk1"/>
              </a:buClr>
              <a:buSzPts val="1200"/>
              <a:buFont typeface="Courier New"/>
              <a:buChar char="o"/>
            </a:pPr>
            <a:r>
              <a:rPr lang="fr-FR" i="1" dirty="0">
                <a:latin typeface="Arial"/>
                <a:ea typeface="Arial"/>
                <a:cs typeface="Arial"/>
                <a:sym typeface="Arial"/>
              </a:rPr>
              <a:t>Attitude négative à l'égard de la déclaration</a:t>
            </a:r>
            <a:endParaRPr lang="fr-FR" noProof="0" dirty="0"/>
          </a:p>
          <a:p>
            <a:pPr marL="948507" lvl="2" indent="-177845">
              <a:lnSpc>
                <a:spcPct val="115000"/>
              </a:lnSpc>
              <a:buClr>
                <a:schemeClr val="dk1"/>
              </a:buClr>
              <a:buSzPts val="1200"/>
              <a:buFont typeface="Courier New"/>
              <a:buChar char="o"/>
            </a:pPr>
            <a:r>
              <a:rPr lang="fr-FR" i="1" dirty="0">
                <a:latin typeface="Arial"/>
                <a:ea typeface="Arial"/>
                <a:cs typeface="Arial"/>
                <a:sym typeface="Arial"/>
              </a:rPr>
              <a:t>Manque de temps ou trop d'autres responsabilités</a:t>
            </a:r>
            <a:endParaRPr lang="fr-FR" b="0" i="1" noProof="0" dirty="0">
              <a:latin typeface="Arial"/>
              <a:ea typeface="Arial"/>
              <a:cs typeface="Arial"/>
              <a:sym typeface="Arial"/>
            </a:endParaRPr>
          </a:p>
          <a:p>
            <a:pPr marL="177845" indent="-177845">
              <a:lnSpc>
                <a:spcPct val="115000"/>
              </a:lnSpc>
              <a:buClr>
                <a:schemeClr val="dk1"/>
              </a:buClr>
              <a:buSzPts val="1200"/>
              <a:buFont typeface="Noto Sans Symbols"/>
              <a:buChar char="▪"/>
            </a:pPr>
            <a:r>
              <a:rPr lang="fr-FR" b="1" i="0" noProof="0" dirty="0">
                <a:latin typeface="Arial"/>
                <a:ea typeface="Arial"/>
                <a:cs typeface="Arial"/>
                <a:sym typeface="Arial"/>
              </a:rPr>
              <a:t>&lt;</a:t>
            </a:r>
            <a:r>
              <a:rPr lang="fr-FR" b="1" i="1" dirty="0">
                <a:latin typeface="Arial"/>
                <a:ea typeface="Arial"/>
                <a:cs typeface="Arial"/>
                <a:sym typeface="Arial"/>
              </a:rPr>
              <a:t>CLIQUER</a:t>
            </a:r>
            <a:r>
              <a:rPr lang="fr-FR" b="1" i="0" noProof="0" dirty="0">
                <a:latin typeface="Arial"/>
                <a:ea typeface="Arial"/>
                <a:cs typeface="Arial"/>
                <a:sym typeface="Arial"/>
              </a:rPr>
              <a:t>&gt;</a:t>
            </a:r>
            <a:endParaRPr lang="fr-FR" noProof="0" dirty="0"/>
          </a:p>
          <a:p>
            <a:pPr marL="0" indent="0">
              <a:lnSpc>
                <a:spcPct val="115000"/>
              </a:lnSpc>
              <a:spcBef>
                <a:spcPts val="622"/>
              </a:spcBef>
              <a:buClr>
                <a:schemeClr val="dk1"/>
              </a:buClr>
              <a:buSzPts val="1200"/>
            </a:pPr>
            <a:endParaRPr lang="fr-FR" dirty="0">
              <a:latin typeface="Arial"/>
              <a:ea typeface="Arial"/>
              <a:cs typeface="Arial"/>
              <a:sym typeface="Arial"/>
            </a:endParaRPr>
          </a:p>
          <a:p>
            <a:pPr marL="177845" indent="-177845">
              <a:lnSpc>
                <a:spcPct val="115000"/>
              </a:lnSpc>
              <a:spcBef>
                <a:spcPts val="622"/>
              </a:spcBef>
              <a:buClr>
                <a:schemeClr val="dk1"/>
              </a:buClr>
              <a:buSzPts val="1200"/>
              <a:buFont typeface="Noto Sans Symbols"/>
              <a:buChar char="▪"/>
            </a:pPr>
            <a:r>
              <a:rPr lang="fr-FR" b="1" u="sng" dirty="0">
                <a:latin typeface="Arial"/>
                <a:ea typeface="Arial"/>
                <a:cs typeface="Arial"/>
                <a:sym typeface="Arial"/>
              </a:rPr>
              <a:t>Demandez</a:t>
            </a:r>
            <a:r>
              <a:rPr lang="fr-FR" dirty="0">
                <a:latin typeface="Arial"/>
                <a:ea typeface="Arial"/>
                <a:cs typeface="Arial"/>
                <a:sym typeface="Arial"/>
              </a:rPr>
              <a:t> : Quelles sont les conséquences de l'absence de déclaration ? </a:t>
            </a:r>
            <a:endParaRPr lang="fr-FR" noProof="0" dirty="0"/>
          </a:p>
          <a:p>
            <a:pPr marL="177845" indent="-98803">
              <a:lnSpc>
                <a:spcPct val="115000"/>
              </a:lnSpc>
              <a:spcBef>
                <a:spcPts val="622"/>
              </a:spcBef>
              <a:buClr>
                <a:schemeClr val="dk1"/>
              </a:buClr>
              <a:buSzPts val="1200"/>
            </a:pPr>
            <a:endParaRPr lang="fr-FR" dirty="0">
              <a:latin typeface="Arial"/>
              <a:ea typeface="Arial"/>
              <a:cs typeface="Arial"/>
              <a:sym typeface="Arial"/>
            </a:endParaRPr>
          </a:p>
          <a:p>
            <a:pPr marL="177845" indent="-177845">
              <a:lnSpc>
                <a:spcPct val="115000"/>
              </a:lnSpc>
              <a:spcBef>
                <a:spcPts val="622"/>
              </a:spcBef>
              <a:buClr>
                <a:schemeClr val="dk1"/>
              </a:buClr>
              <a:buSzPts val="1200"/>
              <a:buFont typeface="Noto Sans Symbols"/>
              <a:buChar char="▪"/>
            </a:pPr>
            <a:r>
              <a:rPr lang="fr-FR" b="1" u="sng" dirty="0">
                <a:latin typeface="Arial"/>
                <a:ea typeface="Arial"/>
                <a:cs typeface="Arial"/>
                <a:sym typeface="Arial"/>
              </a:rPr>
              <a:t>Animez</a:t>
            </a:r>
            <a:r>
              <a:rPr lang="fr-FR" dirty="0">
                <a:latin typeface="Arial"/>
                <a:ea typeface="Arial"/>
                <a:cs typeface="Arial"/>
                <a:sym typeface="Arial"/>
              </a:rPr>
              <a:t> une discussion sur ces conséquences :</a:t>
            </a:r>
            <a:endParaRPr lang="fr-FR" noProof="0" dirty="0"/>
          </a:p>
          <a:p>
            <a:pPr marL="948507" lvl="2" indent="-177845">
              <a:lnSpc>
                <a:spcPct val="115000"/>
              </a:lnSpc>
              <a:spcBef>
                <a:spcPts val="622"/>
              </a:spcBef>
              <a:buClr>
                <a:schemeClr val="dk1"/>
              </a:buClr>
              <a:buSzPts val="1200"/>
              <a:buFont typeface="Courier New"/>
              <a:buChar char="o"/>
            </a:pPr>
            <a:r>
              <a:rPr lang="fr-FR" dirty="0">
                <a:latin typeface="Arial"/>
                <a:ea typeface="Arial"/>
                <a:cs typeface="Arial"/>
                <a:sym typeface="Arial"/>
              </a:rPr>
              <a:t>Image imprécise de la charge de morbidité ou des maladies les plus courantes</a:t>
            </a:r>
            <a:endParaRPr lang="fr-FR" noProof="0" dirty="0"/>
          </a:p>
          <a:p>
            <a:pPr marL="948507" lvl="2" indent="-177845">
              <a:lnSpc>
                <a:spcPct val="115000"/>
              </a:lnSpc>
              <a:buClr>
                <a:schemeClr val="dk1"/>
              </a:buClr>
              <a:buSzPts val="1200"/>
              <a:buFont typeface="Courier New"/>
              <a:buChar char="o"/>
            </a:pPr>
            <a:r>
              <a:rPr lang="fr-FR" dirty="0">
                <a:latin typeface="Arial"/>
                <a:ea typeface="Arial"/>
                <a:cs typeface="Arial"/>
                <a:sym typeface="Arial"/>
              </a:rPr>
              <a:t>Mauvaises décisions en raison d'un manque d'informations ou d'informations non représentatives</a:t>
            </a:r>
            <a:endParaRPr lang="fr-FR" noProof="0" dirty="0"/>
          </a:p>
          <a:p>
            <a:pPr marL="948507" lvl="2" indent="-177845">
              <a:lnSpc>
                <a:spcPct val="115000"/>
              </a:lnSpc>
              <a:buClr>
                <a:schemeClr val="dk1"/>
              </a:buClr>
              <a:buSzPts val="1200"/>
              <a:buFont typeface="Courier New"/>
              <a:buChar char="o"/>
            </a:pPr>
            <a:r>
              <a:rPr lang="fr-FR" dirty="0">
                <a:latin typeface="Arial"/>
                <a:ea typeface="Arial"/>
                <a:cs typeface="Arial"/>
                <a:sym typeface="Arial"/>
              </a:rPr>
              <a:t>Moins de ressources parce que le ministère de la santé ne se rend pas compte de la véritable charge de morbidité</a:t>
            </a:r>
            <a:endParaRPr lang="fr-FR" noProof="0" dirty="0"/>
          </a:p>
          <a:p>
            <a:pPr marL="948507" lvl="2" indent="-177845">
              <a:lnSpc>
                <a:spcPct val="115000"/>
              </a:lnSpc>
              <a:buClr>
                <a:schemeClr val="dk1"/>
              </a:buClr>
              <a:buSzPts val="1200"/>
              <a:buFont typeface="Courier New"/>
              <a:buChar char="o"/>
            </a:pPr>
            <a:r>
              <a:rPr lang="fr-FR" dirty="0">
                <a:latin typeface="Arial"/>
                <a:ea typeface="Arial"/>
                <a:cs typeface="Arial"/>
                <a:sym typeface="Arial"/>
              </a:rPr>
              <a:t>Occasions manquées d'identifier et de signaler rapidement les foyers de maladie</a:t>
            </a:r>
            <a:endParaRPr lang="fr-FR" noProof="0" dirty="0"/>
          </a:p>
          <a:p>
            <a:pPr marL="177845" indent="-98803">
              <a:spcBef>
                <a:spcPts val="1245"/>
              </a:spcBef>
              <a:buClr>
                <a:schemeClr val="dk1"/>
              </a:buClr>
              <a:buSzPts val="1200"/>
            </a:pPr>
            <a:endParaRPr b="0" i="0" dirty="0">
              <a:solidFill>
                <a:srgbClr val="006600"/>
              </a:solidFill>
              <a:latin typeface="Arial"/>
              <a:ea typeface="Arial"/>
              <a:cs typeface="Arial"/>
              <a:sym typeface="Arial"/>
            </a:endParaRPr>
          </a:p>
          <a:p>
            <a:pPr marL="0" indent="0"/>
            <a:endParaRPr b="1" i="0" dirty="0">
              <a:latin typeface="Arial"/>
              <a:ea typeface="Arial"/>
              <a:cs typeface="Arial"/>
              <a:sym typeface="Arial"/>
            </a:endParaRPr>
          </a:p>
          <a:p>
            <a:pPr marL="0" indent="0"/>
            <a:endParaRPr b="1" i="0" dirty="0"/>
          </a:p>
        </p:txBody>
      </p:sp>
      <p:sp>
        <p:nvSpPr>
          <p:cNvPr id="728" name="Google Shape;728;p47: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47</a:t>
            </a:fld>
            <a:endParaRPr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2"/>
        <p:cNvGrpSpPr/>
        <p:nvPr/>
      </p:nvGrpSpPr>
      <p:grpSpPr>
        <a:xfrm>
          <a:off x="0" y="0"/>
          <a:ext cx="0" cy="0"/>
          <a:chOff x="0" y="0"/>
          <a:chExt cx="0" cy="0"/>
        </a:xfrm>
      </p:grpSpPr>
      <p:sp>
        <p:nvSpPr>
          <p:cNvPr id="733" name="Google Shape;733;p48: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4" name="Google Shape;734;p48: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r>
              <a:rPr lang="fr-FR" b="1" dirty="0">
                <a:latin typeface="Arial"/>
                <a:ea typeface="Arial"/>
                <a:cs typeface="Arial"/>
                <a:sym typeface="Arial"/>
              </a:rPr>
              <a:t>Notes de l'instructeur : </a:t>
            </a:r>
            <a:endParaRPr lang="fr-FR" noProof="0" dirty="0"/>
          </a:p>
          <a:p>
            <a:pPr marL="0" indent="0">
              <a:spcBef>
                <a:spcPts val="1867"/>
              </a:spcBef>
            </a:pPr>
            <a:endParaRPr lang="fr-FR" b="1" dirty="0">
              <a:latin typeface="Arial"/>
              <a:ea typeface="Arial"/>
              <a:cs typeface="Arial"/>
              <a:sym typeface="Arial"/>
            </a:endParaRPr>
          </a:p>
          <a:p>
            <a:pPr marL="189701" indent="-189701">
              <a:spcBef>
                <a:spcPts val="1867"/>
              </a:spcBef>
              <a:buClr>
                <a:schemeClr val="dk1"/>
              </a:buClr>
              <a:buSzPts val="1200"/>
              <a:buFont typeface="Noto Sans Symbols"/>
              <a:buChar char="▪"/>
            </a:pPr>
            <a:r>
              <a:rPr lang="fr-FR" b="1" u="sng" dirty="0">
                <a:latin typeface="Arial"/>
                <a:ea typeface="Arial"/>
                <a:cs typeface="Arial"/>
                <a:sym typeface="Arial"/>
              </a:rPr>
              <a:t>Demandez à</a:t>
            </a:r>
            <a:r>
              <a:rPr lang="fr-FR" dirty="0">
                <a:latin typeface="Arial"/>
                <a:ea typeface="Arial"/>
                <a:cs typeface="Arial"/>
                <a:sym typeface="Arial"/>
              </a:rPr>
              <a:t> des volontaires de proposer des solutions.</a:t>
            </a:r>
            <a:endParaRPr lang="fr-FR" noProof="0" dirty="0"/>
          </a:p>
          <a:p>
            <a:pPr marL="189701" indent="-110658">
              <a:spcBef>
                <a:spcPts val="1867"/>
              </a:spcBef>
              <a:buClr>
                <a:schemeClr val="dk1"/>
              </a:buClr>
              <a:buSzPts val="1200"/>
            </a:pPr>
            <a:endParaRPr lang="fr-FR" b="1" u="sng" dirty="0">
              <a:latin typeface="Arial"/>
              <a:ea typeface="Arial"/>
              <a:cs typeface="Arial"/>
              <a:sym typeface="Arial"/>
            </a:endParaRPr>
          </a:p>
          <a:p>
            <a:pPr marL="189701" indent="-189701">
              <a:spcBef>
                <a:spcPts val="1867"/>
              </a:spcBef>
              <a:buClr>
                <a:schemeClr val="dk1"/>
              </a:buClr>
              <a:buSzPts val="1200"/>
              <a:buFont typeface="Noto Sans Symbols"/>
              <a:buChar char="▪"/>
            </a:pPr>
            <a:r>
              <a:rPr lang="fr-FR" b="1" u="sng" noProof="0" dirty="0">
                <a:latin typeface="Arial"/>
                <a:ea typeface="Arial"/>
                <a:cs typeface="Arial"/>
                <a:sym typeface="Arial"/>
              </a:rPr>
              <a:t>Remerciez</a:t>
            </a:r>
            <a:r>
              <a:rPr lang="fr-FR" dirty="0">
                <a:latin typeface="Arial"/>
                <a:ea typeface="Arial"/>
                <a:cs typeface="Arial"/>
                <a:sym typeface="Arial"/>
              </a:rPr>
              <a:t> les volontaires pour leurs réponses. </a:t>
            </a:r>
            <a:r>
              <a:rPr lang="fr-FR" b="1" i="1" dirty="0">
                <a:latin typeface="Arial"/>
                <a:ea typeface="Arial"/>
                <a:cs typeface="Arial"/>
                <a:sym typeface="Arial"/>
              </a:rPr>
              <a:t>&lt;CLIQUER&gt; </a:t>
            </a:r>
            <a:r>
              <a:rPr lang="fr-FR" dirty="0">
                <a:latin typeface="Arial"/>
                <a:ea typeface="Arial"/>
                <a:cs typeface="Arial"/>
                <a:sym typeface="Arial"/>
              </a:rPr>
              <a:t>pour afficher les solutions possibles</a:t>
            </a:r>
            <a:endParaRPr lang="fr-FR" noProof="0" dirty="0"/>
          </a:p>
          <a:p>
            <a:pPr marL="189701" indent="-110658">
              <a:spcBef>
                <a:spcPts val="1867"/>
              </a:spcBef>
              <a:buClr>
                <a:schemeClr val="dk1"/>
              </a:buClr>
              <a:buSzPts val="1200"/>
            </a:pPr>
            <a:endParaRPr lang="fr-FR" dirty="0">
              <a:latin typeface="Arial"/>
              <a:ea typeface="Arial"/>
              <a:cs typeface="Arial"/>
              <a:sym typeface="Arial"/>
            </a:endParaRPr>
          </a:p>
          <a:p>
            <a:pPr marL="189701" indent="-189701">
              <a:spcBef>
                <a:spcPts val="1867"/>
              </a:spcBef>
              <a:buClr>
                <a:schemeClr val="dk1"/>
              </a:buClr>
              <a:buSzPts val="1200"/>
              <a:buFont typeface="Noto Sans Symbols"/>
              <a:buChar char="▪"/>
            </a:pPr>
            <a:r>
              <a:rPr lang="fr-FR" b="1" u="sng" dirty="0">
                <a:latin typeface="Arial"/>
                <a:ea typeface="Arial"/>
                <a:cs typeface="Arial"/>
                <a:sym typeface="Arial"/>
              </a:rPr>
              <a:t>Dites</a:t>
            </a:r>
            <a:r>
              <a:rPr lang="fr-FR" dirty="0">
                <a:latin typeface="Arial"/>
                <a:ea typeface="Arial"/>
                <a:cs typeface="Arial"/>
                <a:sym typeface="Arial"/>
              </a:rPr>
              <a:t> : les solutions pourraient inclure :</a:t>
            </a:r>
            <a:endParaRPr lang="fr-FR" noProof="0" dirty="0"/>
          </a:p>
          <a:p>
            <a:pPr marL="663955" lvl="1" indent="-189701">
              <a:spcBef>
                <a:spcPts val="1867"/>
              </a:spcBef>
              <a:buClr>
                <a:schemeClr val="dk1"/>
              </a:buClr>
              <a:buSzPts val="1200"/>
              <a:buFont typeface="Courier New" panose="02070309020205020404" pitchFamily="49" charset="0"/>
              <a:buChar char="o"/>
            </a:pPr>
            <a:r>
              <a:rPr lang="fr-FR" dirty="0">
                <a:latin typeface="Arial"/>
                <a:ea typeface="Arial"/>
                <a:cs typeface="Arial"/>
                <a:sym typeface="Arial"/>
              </a:rPr>
              <a:t>Améliorer la sensibilisation</a:t>
            </a:r>
            <a:endParaRPr lang="fr-FR" noProof="0" dirty="0"/>
          </a:p>
          <a:p>
            <a:pPr marL="663955" lvl="1" indent="-189701">
              <a:spcBef>
                <a:spcPts val="1867"/>
              </a:spcBef>
              <a:buClr>
                <a:schemeClr val="dk1"/>
              </a:buClr>
              <a:buSzPts val="1200"/>
              <a:buFont typeface="Courier New"/>
              <a:buChar char="o"/>
            </a:pPr>
            <a:r>
              <a:rPr lang="fr-FR" dirty="0">
                <a:latin typeface="Arial"/>
                <a:ea typeface="Arial"/>
                <a:cs typeface="Arial"/>
                <a:sym typeface="Arial"/>
              </a:rPr>
              <a:t>Fournir un retour d'information par le biais de rapports qui sont partagés avec tous les secteurs concernés. Un retour d'information régulier utilisant les données communiquées montre que le ministère de la santé s'intéresse aux données, qu'il les examine attentivement et qu'il comprend l'importance de communiquer des informations exactes et en temps voulu. Le retour d'information, y compris des graphiques actualisés, peut améliorer la compréhension des informations relatives à la surveillance des maladies et motiver les agents de santé à les communiquer.</a:t>
            </a:r>
          </a:p>
          <a:p>
            <a:pPr marL="474254" lvl="1" indent="0">
              <a:lnSpc>
                <a:spcPct val="115000"/>
              </a:lnSpc>
              <a:spcBef>
                <a:spcPts val="622"/>
              </a:spcBef>
              <a:buClr>
                <a:schemeClr val="dk1"/>
              </a:buClr>
              <a:buSzPts val="1200"/>
            </a:pPr>
            <a:r>
              <a:rPr lang="fr-FR" dirty="0">
                <a:latin typeface="Arial"/>
                <a:ea typeface="Arial"/>
                <a:cs typeface="Arial"/>
                <a:sym typeface="Arial"/>
              </a:rPr>
              <a:t> </a:t>
            </a:r>
            <a:endParaRPr lang="fr-FR" noProof="0" dirty="0"/>
          </a:p>
          <a:p>
            <a:pPr marL="189701" indent="-189701">
              <a:spcBef>
                <a:spcPts val="1245"/>
              </a:spcBef>
              <a:buClr>
                <a:schemeClr val="dk1"/>
              </a:buClr>
              <a:buSzPts val="1200"/>
              <a:buFont typeface="Noto Sans Symbols"/>
              <a:buChar char="▪"/>
            </a:pPr>
            <a:r>
              <a:rPr lang="fr-FR" b="1" u="sng" dirty="0">
                <a:latin typeface="Arial"/>
                <a:ea typeface="Arial"/>
                <a:cs typeface="Arial"/>
                <a:sym typeface="Arial"/>
              </a:rPr>
              <a:t>Demandez</a:t>
            </a:r>
            <a:r>
              <a:rPr lang="fr-FR" dirty="0">
                <a:latin typeface="Arial"/>
                <a:ea typeface="Arial"/>
                <a:cs typeface="Arial"/>
                <a:sym typeface="Arial"/>
              </a:rPr>
              <a:t> : Comment les ministères peuvent-ils montrer qu'ils accordent une réelle importance à l'établissement de rapports et à l'examen des données ? </a:t>
            </a:r>
            <a:endParaRPr lang="fr-FR" noProof="0" dirty="0"/>
          </a:p>
          <a:p>
            <a:pPr marL="177845" indent="-98803">
              <a:lnSpc>
                <a:spcPct val="115000"/>
              </a:lnSpc>
              <a:spcBef>
                <a:spcPts val="622"/>
              </a:spcBef>
              <a:buClr>
                <a:schemeClr val="dk1"/>
              </a:buClr>
              <a:buSzPts val="1200"/>
            </a:pPr>
            <a:endParaRPr lang="fr-FR" b="1" u="sng" dirty="0">
              <a:latin typeface="Arial"/>
              <a:ea typeface="Arial"/>
              <a:cs typeface="Arial"/>
              <a:sym typeface="Arial"/>
            </a:endParaRPr>
          </a:p>
          <a:p>
            <a:pPr marL="177845" indent="-177845">
              <a:lnSpc>
                <a:spcPct val="115000"/>
              </a:lnSpc>
              <a:buClr>
                <a:schemeClr val="dk1"/>
              </a:buClr>
              <a:buSzPts val="1200"/>
              <a:buFont typeface="Noto Sans Symbols"/>
              <a:buChar char="▪"/>
            </a:pPr>
            <a:r>
              <a:rPr lang="fr-FR" b="1" u="sng" noProof="0" dirty="0">
                <a:latin typeface="Arial"/>
                <a:ea typeface="Arial"/>
                <a:cs typeface="Arial"/>
                <a:sym typeface="Arial"/>
              </a:rPr>
              <a:t>Remerciez</a:t>
            </a:r>
            <a:r>
              <a:rPr lang="fr-FR" b="0" u="none" noProof="0" dirty="0">
                <a:latin typeface="Arial"/>
                <a:ea typeface="Arial"/>
                <a:cs typeface="Arial"/>
                <a:sym typeface="Arial"/>
              </a:rPr>
              <a:t> </a:t>
            </a:r>
            <a:r>
              <a:rPr lang="fr-FR" dirty="0">
                <a:latin typeface="Arial"/>
                <a:ea typeface="Arial"/>
                <a:cs typeface="Arial"/>
                <a:sym typeface="Arial"/>
              </a:rPr>
              <a:t>les participants pour leurs réponses. </a:t>
            </a:r>
            <a:r>
              <a:rPr lang="fr-FR" b="1" i="1" dirty="0">
                <a:latin typeface="Arial"/>
                <a:ea typeface="Arial"/>
                <a:cs typeface="Arial"/>
                <a:sym typeface="Arial"/>
              </a:rPr>
              <a:t>&lt;CLIQUER&gt; </a:t>
            </a:r>
            <a:r>
              <a:rPr lang="fr-FR" dirty="0">
                <a:latin typeface="Arial"/>
                <a:ea typeface="Arial"/>
                <a:cs typeface="Arial"/>
                <a:sym typeface="Arial"/>
              </a:rPr>
              <a:t>pour afficher les solutions possibles</a:t>
            </a:r>
            <a:endParaRPr lang="fr-FR" noProof="0" dirty="0"/>
          </a:p>
          <a:p>
            <a:pPr marL="189701" indent="-110658">
              <a:spcBef>
                <a:spcPts val="1245"/>
              </a:spcBef>
              <a:buClr>
                <a:schemeClr val="dk1"/>
              </a:buClr>
              <a:buSzPts val="1200"/>
            </a:pPr>
            <a:endParaRPr lang="fr-FR" b="1" u="sng" dirty="0">
              <a:latin typeface="Arial"/>
              <a:ea typeface="Arial"/>
              <a:cs typeface="Arial"/>
              <a:sym typeface="Arial"/>
            </a:endParaRPr>
          </a:p>
          <a:p>
            <a:pPr marL="189701" indent="-189701">
              <a:spcBef>
                <a:spcPts val="1867"/>
              </a:spcBef>
              <a:buClr>
                <a:schemeClr val="dk1"/>
              </a:buClr>
              <a:buSzPts val="1200"/>
              <a:buFont typeface="Noto Sans Symbols"/>
              <a:buChar char="▪"/>
            </a:pPr>
            <a:r>
              <a:rPr lang="fr-FR" b="1" u="sng" dirty="0">
                <a:latin typeface="Arial"/>
                <a:ea typeface="Arial"/>
                <a:cs typeface="Arial"/>
                <a:sym typeface="Arial"/>
              </a:rPr>
              <a:t>Dites</a:t>
            </a:r>
            <a:r>
              <a:rPr lang="fr-FR" dirty="0">
                <a:latin typeface="Arial"/>
                <a:ea typeface="Arial"/>
                <a:cs typeface="Arial"/>
                <a:sym typeface="Arial"/>
              </a:rPr>
              <a:t> : les solutions pourraient inclure :</a:t>
            </a:r>
            <a:endParaRPr lang="fr-FR" noProof="0" dirty="0"/>
          </a:p>
          <a:p>
            <a:pPr marL="663955" lvl="1" indent="-189701">
              <a:spcBef>
                <a:spcPts val="1867"/>
              </a:spcBef>
              <a:buClr>
                <a:schemeClr val="dk1"/>
              </a:buClr>
              <a:buSzPts val="1200"/>
              <a:buFont typeface="Courier New"/>
              <a:buChar char="o"/>
            </a:pPr>
            <a:r>
              <a:rPr lang="fr-FR" noProof="0" dirty="0">
                <a:latin typeface="Arial"/>
                <a:ea typeface="Arial"/>
                <a:cs typeface="Arial"/>
                <a:sym typeface="Arial"/>
              </a:rPr>
              <a:t>Réduire la charge de travail en simplifiant les rapports </a:t>
            </a:r>
            <a:endParaRPr lang="fr-FR" noProof="0" dirty="0"/>
          </a:p>
          <a:p>
            <a:pPr marL="663955" lvl="1" indent="-189701">
              <a:spcBef>
                <a:spcPts val="1867"/>
              </a:spcBef>
              <a:buClr>
                <a:schemeClr val="dk1"/>
              </a:buClr>
              <a:buSzPts val="1200"/>
              <a:buFont typeface="Courier New"/>
              <a:buChar char="o"/>
            </a:pPr>
            <a:r>
              <a:rPr lang="fr-FR" dirty="0">
                <a:latin typeface="Arial"/>
                <a:ea typeface="Arial"/>
                <a:cs typeface="Arial"/>
                <a:sym typeface="Arial"/>
              </a:rPr>
              <a:t>Contrôler les données et programmer des examens continus</a:t>
            </a:r>
            <a:endParaRPr lang="fr-FR" noProof="0" dirty="0"/>
          </a:p>
          <a:p>
            <a:pPr marL="663955" lvl="1" indent="-189701">
              <a:spcBef>
                <a:spcPts val="1867"/>
              </a:spcBef>
              <a:buClr>
                <a:schemeClr val="dk1"/>
              </a:buClr>
              <a:buSzPts val="1200"/>
              <a:buFont typeface="Courier New"/>
              <a:buChar char="o"/>
            </a:pPr>
            <a:r>
              <a:rPr lang="fr-FR" dirty="0">
                <a:latin typeface="Arial"/>
                <a:ea typeface="Arial"/>
                <a:cs typeface="Arial"/>
                <a:sym typeface="Arial"/>
              </a:rPr>
              <a:t>Visites de sites et audits de la qualité des données</a:t>
            </a:r>
            <a:endParaRPr lang="fr-FR" noProof="0" dirty="0"/>
          </a:p>
          <a:p>
            <a:pPr marL="663955" lvl="1" indent="-189701">
              <a:spcBef>
                <a:spcPts val="1867"/>
              </a:spcBef>
              <a:buClr>
                <a:schemeClr val="dk1"/>
              </a:buClr>
              <a:buSzPts val="1200"/>
              <a:buFont typeface="Courier New"/>
              <a:buChar char="o"/>
            </a:pPr>
            <a:r>
              <a:rPr lang="fr-FR" dirty="0">
                <a:latin typeface="Arial"/>
                <a:ea typeface="Arial"/>
                <a:cs typeface="Arial"/>
                <a:sym typeface="Arial"/>
              </a:rPr>
              <a:t>Améliorer la coordination et la communication entre les différents secteurs pour un partage des données plus rapide et plus efficace</a:t>
            </a:r>
            <a:endParaRPr lang="fr-FR" noProof="0" dirty="0"/>
          </a:p>
          <a:p>
            <a:pPr marL="474254" lvl="1" indent="0">
              <a:lnSpc>
                <a:spcPct val="115000"/>
              </a:lnSpc>
              <a:spcBef>
                <a:spcPts val="622"/>
              </a:spcBef>
            </a:pPr>
            <a:r>
              <a:rPr lang="fr-FR" dirty="0">
                <a:latin typeface="Arial"/>
                <a:ea typeface="Arial"/>
                <a:cs typeface="Arial"/>
                <a:sym typeface="Arial"/>
              </a:rPr>
              <a:t> </a:t>
            </a:r>
            <a:endParaRPr lang="fr-FR" noProof="0" dirty="0"/>
          </a:p>
          <a:p>
            <a:pPr marL="189701" indent="-189701">
              <a:spcBef>
                <a:spcPts val="1245"/>
              </a:spcBef>
              <a:buClr>
                <a:schemeClr val="dk1"/>
              </a:buClr>
              <a:buSzPts val="1200"/>
              <a:buFont typeface="Noto Sans Symbols"/>
              <a:buChar char="▪"/>
            </a:pPr>
            <a:r>
              <a:rPr lang="fr-FR" b="1" u="sng" dirty="0">
                <a:latin typeface="Arial"/>
                <a:ea typeface="Arial"/>
                <a:cs typeface="Arial"/>
                <a:sym typeface="Arial"/>
              </a:rPr>
              <a:t>Dites</a:t>
            </a:r>
            <a:r>
              <a:rPr lang="fr-FR" dirty="0">
                <a:latin typeface="Arial"/>
                <a:ea typeface="Arial"/>
                <a:cs typeface="Arial"/>
                <a:sym typeface="Arial"/>
              </a:rPr>
              <a:t> : Les systèmes de surveillance et de réponse aux maladies sont généralement conçus par les ministères au niveau central et peuvent être difficiles à modifier. Cependant, vous pouvez utiliser ce que vous apprenez dans cette leçon pour :</a:t>
            </a:r>
            <a:endParaRPr lang="fr-FR" noProof="0" dirty="0"/>
          </a:p>
          <a:p>
            <a:pPr marL="663955" lvl="1" indent="-189701">
              <a:spcBef>
                <a:spcPts val="1867"/>
              </a:spcBef>
              <a:buClr>
                <a:schemeClr val="dk1"/>
              </a:buClr>
              <a:buSzPts val="1200"/>
              <a:buFont typeface="Courier New"/>
              <a:buChar char="o"/>
            </a:pPr>
            <a:r>
              <a:rPr lang="fr-FR" dirty="0">
                <a:latin typeface="Arial"/>
                <a:ea typeface="Arial"/>
                <a:cs typeface="Arial"/>
                <a:sym typeface="Arial"/>
              </a:rPr>
              <a:t>Améliorer l'efficacité du remplissage des formulaires</a:t>
            </a:r>
            <a:endParaRPr lang="fr-FR" noProof="0" dirty="0"/>
          </a:p>
          <a:p>
            <a:pPr marL="663955" lvl="1" indent="-189701">
              <a:spcBef>
                <a:spcPts val="1867"/>
              </a:spcBef>
              <a:buClr>
                <a:schemeClr val="dk1"/>
              </a:buClr>
              <a:buSzPts val="1200"/>
              <a:buFont typeface="Courier New"/>
              <a:buChar char="o"/>
            </a:pPr>
            <a:r>
              <a:rPr lang="fr-FR" dirty="0">
                <a:latin typeface="Arial"/>
                <a:ea typeface="Arial"/>
                <a:cs typeface="Arial"/>
                <a:sym typeface="Arial"/>
              </a:rPr>
              <a:t>Mieux identifier les cas potentiels à déclarer en remaniant les registres de patients</a:t>
            </a:r>
            <a:endParaRPr lang="fr-FR" noProof="0" dirty="0"/>
          </a:p>
          <a:p>
            <a:pPr marL="663955" lvl="1" indent="-189701">
              <a:spcBef>
                <a:spcPts val="1867"/>
              </a:spcBef>
              <a:buClr>
                <a:schemeClr val="dk1"/>
              </a:buClr>
              <a:buSzPts val="1200"/>
              <a:buFont typeface="Courier New"/>
              <a:buChar char="o"/>
            </a:pPr>
            <a:r>
              <a:rPr lang="fr-FR" dirty="0">
                <a:latin typeface="Arial"/>
                <a:ea typeface="Arial"/>
                <a:cs typeface="Arial"/>
                <a:sym typeface="Arial"/>
              </a:rPr>
              <a:t>Simplifier la transmission des formulaires de rapport des établissements au bureau de district</a:t>
            </a:r>
            <a:endParaRPr lang="fr-FR" noProof="0" dirty="0"/>
          </a:p>
          <a:p>
            <a:pPr marL="663955" lvl="1" indent="-189701">
              <a:spcBef>
                <a:spcPts val="1867"/>
              </a:spcBef>
              <a:buClr>
                <a:schemeClr val="dk1"/>
              </a:buClr>
              <a:buSzPts val="1200"/>
              <a:buFont typeface="Courier New"/>
              <a:buChar char="o"/>
            </a:pPr>
            <a:r>
              <a:rPr lang="fr-FR" dirty="0">
                <a:latin typeface="Arial"/>
                <a:ea typeface="Arial"/>
                <a:cs typeface="Arial"/>
                <a:sym typeface="Arial"/>
              </a:rPr>
              <a:t>Reconnaître et proposer de l'aide si un établissement manque de personnel</a:t>
            </a:r>
            <a:endParaRPr lang="fr-FR" noProof="0" dirty="0"/>
          </a:p>
          <a:p>
            <a:pPr marL="663955" lvl="1" indent="-189701">
              <a:spcBef>
                <a:spcPts val="1867"/>
              </a:spcBef>
              <a:buClr>
                <a:schemeClr val="dk1"/>
              </a:buClr>
              <a:buSzPts val="1200"/>
              <a:buFont typeface="Courier New"/>
              <a:buChar char="o"/>
            </a:pPr>
            <a:r>
              <a:rPr lang="fr-FR" dirty="0">
                <a:latin typeface="Arial"/>
                <a:ea typeface="Arial"/>
                <a:cs typeface="Arial"/>
                <a:sym typeface="Arial"/>
              </a:rPr>
              <a:t>Veiller à ce que les établissements disposent toujours d'un nombre suffisant de formulaires de déclaration</a:t>
            </a:r>
            <a:endParaRPr lang="fr-FR" noProof="0" dirty="0"/>
          </a:p>
          <a:p>
            <a:pPr marL="663955" lvl="1" indent="-189701">
              <a:spcBef>
                <a:spcPts val="1867"/>
              </a:spcBef>
              <a:buClr>
                <a:schemeClr val="dk1"/>
              </a:buClr>
              <a:buSzPts val="1200"/>
              <a:buFont typeface="Courier New"/>
              <a:buChar char="o"/>
            </a:pPr>
            <a:r>
              <a:rPr lang="fr-FR" dirty="0">
                <a:latin typeface="Arial"/>
                <a:ea typeface="Arial"/>
                <a:cs typeface="Arial"/>
                <a:sym typeface="Arial"/>
              </a:rPr>
              <a:t>Prélever les échantillons appropriés pour le diagnostic en laboratoire</a:t>
            </a:r>
            <a:endParaRPr lang="fr-FR" noProof="0" dirty="0"/>
          </a:p>
          <a:p>
            <a:pPr marL="474254" lvl="1" indent="0">
              <a:lnSpc>
                <a:spcPct val="115000"/>
              </a:lnSpc>
              <a:spcBef>
                <a:spcPts val="622"/>
              </a:spcBef>
            </a:pPr>
            <a:endParaRPr sz="1900" i="1" dirty="0">
              <a:latin typeface="Times New Roman"/>
              <a:ea typeface="Times New Roman"/>
              <a:cs typeface="Times New Roman"/>
              <a:sym typeface="Times New Roman"/>
            </a:endParaRPr>
          </a:p>
        </p:txBody>
      </p:sp>
      <p:sp>
        <p:nvSpPr>
          <p:cNvPr id="735" name="Google Shape;735;p48: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48</a:t>
            </a:fld>
            <a:endParaRPr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9"/>
        <p:cNvGrpSpPr/>
        <p:nvPr/>
      </p:nvGrpSpPr>
      <p:grpSpPr>
        <a:xfrm>
          <a:off x="0" y="0"/>
          <a:ext cx="0" cy="0"/>
          <a:chOff x="0" y="0"/>
          <a:chExt cx="0" cy="0"/>
        </a:xfrm>
      </p:grpSpPr>
      <p:sp>
        <p:nvSpPr>
          <p:cNvPr id="740" name="Google Shape;740;p49: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1" name="Google Shape;741;p49: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lnSpc>
                <a:spcPct val="115000"/>
              </a:lnSpc>
              <a:buClr>
                <a:schemeClr val="dk1"/>
              </a:buClr>
              <a:buSzPts val="1200"/>
            </a:pPr>
            <a:r>
              <a:rPr lang="fr-FR" b="1" dirty="0">
                <a:latin typeface="Arial"/>
                <a:ea typeface="Arial"/>
                <a:cs typeface="Arial"/>
                <a:sym typeface="Arial"/>
              </a:rPr>
              <a:t>Notes de l'instructeur :</a:t>
            </a:r>
            <a:endParaRPr lang="fr-FR" i="1" dirty="0">
              <a:latin typeface="Arial"/>
              <a:ea typeface="Arial"/>
              <a:cs typeface="Arial"/>
              <a:sym typeface="Arial"/>
            </a:endParaRPr>
          </a:p>
          <a:p>
            <a:pPr marL="0" indent="0">
              <a:lnSpc>
                <a:spcPct val="115000"/>
              </a:lnSpc>
            </a:pPr>
            <a:endParaRPr lang="fr-FR" dirty="0">
              <a:latin typeface="Arial"/>
              <a:ea typeface="Arial"/>
              <a:cs typeface="Arial"/>
              <a:sym typeface="Arial"/>
            </a:endParaRPr>
          </a:p>
          <a:p>
            <a:pPr marL="177845" indent="-177845" defTabSz="948507">
              <a:lnSpc>
                <a:spcPct val="115000"/>
              </a:lnSpc>
              <a:spcBef>
                <a:spcPts val="1245"/>
              </a:spcBef>
              <a:buClr>
                <a:schemeClr val="dk1"/>
              </a:buClr>
              <a:buSzPts val="1200"/>
              <a:buFont typeface="Noto Sans Symbols"/>
              <a:buChar char="▪"/>
              <a:defRPr/>
            </a:pPr>
            <a:r>
              <a:rPr lang="fr-FR" b="1" u="sng" dirty="0">
                <a:latin typeface="Arial"/>
                <a:ea typeface="Arial"/>
                <a:cs typeface="Arial"/>
                <a:sym typeface="Arial"/>
              </a:rPr>
              <a:t>Dites</a:t>
            </a:r>
            <a:r>
              <a:rPr lang="fr-FR" dirty="0">
                <a:latin typeface="Arial"/>
                <a:ea typeface="Arial"/>
                <a:cs typeface="Arial"/>
                <a:sym typeface="Arial"/>
              </a:rPr>
              <a:t> : Au cours de l'Intervalle de terrain 1, vous visiterez 2 ou 3 sites tels que des cliniques, des hôpitaux, des laboratoires ou des centres ou postes de santé vétérinaires qui sont censés transmettre des données à votre bureau.  Vous recevrez des conseils plus détaillés sur cette activité à la fin de la semaine, mais les informations que nous venons d'aborder devraient vous être utiles.</a:t>
            </a:r>
            <a:endParaRPr lang="fr-FR" noProof="0" dirty="0"/>
          </a:p>
          <a:p>
            <a:pPr marL="0" indent="0">
              <a:spcBef>
                <a:spcPts val="1245"/>
              </a:spcBef>
            </a:pPr>
            <a:endParaRPr dirty="0"/>
          </a:p>
        </p:txBody>
      </p:sp>
      <p:sp>
        <p:nvSpPr>
          <p:cNvPr id="742" name="Google Shape;742;p49: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49</a:t>
            </a:fld>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p5: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0" name="Google Shape;310;p5: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r>
              <a:rPr lang="fr-FR" b="1" dirty="0">
                <a:latin typeface="Arial"/>
                <a:ea typeface="Arial"/>
                <a:cs typeface="Arial"/>
                <a:sym typeface="Arial"/>
              </a:rPr>
              <a:t>Notes de l'instructeur :</a:t>
            </a:r>
            <a:endParaRPr lang="fr-FR" noProof="0" dirty="0"/>
          </a:p>
          <a:p>
            <a:pPr marL="0" indent="0">
              <a:lnSpc>
                <a:spcPct val="115000"/>
              </a:lnSpc>
              <a:spcBef>
                <a:spcPts val="1245"/>
              </a:spcBef>
            </a:pPr>
            <a:endParaRPr lang="fr-FR" dirty="0">
              <a:latin typeface="Arial"/>
              <a:ea typeface="Arial"/>
              <a:cs typeface="Arial"/>
              <a:sym typeface="Arial"/>
            </a:endParaRPr>
          </a:p>
          <a:p>
            <a:pPr marL="189701" indent="-189701">
              <a:lnSpc>
                <a:spcPct val="115000"/>
              </a:lnSpc>
              <a:spcBef>
                <a:spcPts val="622"/>
              </a:spcBef>
              <a:buClr>
                <a:schemeClr val="dk1"/>
              </a:buClr>
              <a:buSzPts val="1200"/>
              <a:buFont typeface="Noto Sans Symbols"/>
              <a:buChar char="▪"/>
            </a:pPr>
            <a:r>
              <a:rPr lang="fr-FR" b="1" u="sng" dirty="0">
                <a:latin typeface="Arial"/>
                <a:ea typeface="Arial"/>
                <a:cs typeface="Arial"/>
                <a:sym typeface="Arial"/>
              </a:rPr>
              <a:t>Dites</a:t>
            </a:r>
            <a:r>
              <a:rPr lang="fr-FR" dirty="0">
                <a:latin typeface="Arial"/>
                <a:ea typeface="Arial"/>
                <a:cs typeface="Arial"/>
                <a:sym typeface="Arial"/>
              </a:rPr>
              <a:t> : Les données de surveillance de la santé publique au niveau du district peuvent avoir un impact sur l'élaboration des politiques nationales et internationales en matière de santé publique. Chaque pays possède sa propre liste de maladies à déclaration obligatoire, basée sur des lois ou des réglementations. Cette liste reflète les priorités du pays en matière de santé publique. Le nombre de maladies à déclaration obligatoire varie donc d'un pays à l'autre. Certains pays n'ont qu'une vingtaine de maladies sur leur liste, tandis que d'autres en ont 70, 80, voire plus. </a:t>
            </a:r>
            <a:endParaRPr lang="fr-FR" noProof="0" dirty="0"/>
          </a:p>
          <a:p>
            <a:pPr marL="189701" indent="-110658">
              <a:lnSpc>
                <a:spcPct val="115000"/>
              </a:lnSpc>
              <a:spcBef>
                <a:spcPts val="622"/>
              </a:spcBef>
              <a:buClr>
                <a:schemeClr val="dk1"/>
              </a:buClr>
              <a:buSzPts val="1200"/>
            </a:pPr>
            <a:endParaRPr lang="fr-FR" b="1" u="sng" dirty="0">
              <a:latin typeface="Arial"/>
              <a:ea typeface="Arial"/>
              <a:cs typeface="Arial"/>
              <a:sym typeface="Arial"/>
            </a:endParaRPr>
          </a:p>
          <a:p>
            <a:pPr marL="189701" indent="-189701">
              <a:lnSpc>
                <a:spcPct val="115000"/>
              </a:lnSpc>
              <a:spcBef>
                <a:spcPts val="622"/>
              </a:spcBef>
              <a:buClr>
                <a:schemeClr val="dk1"/>
              </a:buClr>
              <a:buSzPts val="1200"/>
              <a:buFont typeface="Noto Sans Symbols"/>
              <a:buChar char="▪"/>
            </a:pPr>
            <a:r>
              <a:rPr lang="fr-FR" b="1" u="sng" dirty="0">
                <a:latin typeface="Arial"/>
                <a:ea typeface="Arial"/>
                <a:cs typeface="Arial"/>
                <a:sym typeface="Arial"/>
              </a:rPr>
              <a:t>Dites</a:t>
            </a:r>
            <a:r>
              <a:rPr lang="fr-FR" dirty="0">
                <a:latin typeface="Arial"/>
                <a:ea typeface="Arial"/>
                <a:cs typeface="Arial"/>
                <a:sym typeface="Arial"/>
              </a:rPr>
              <a:t> : Les lois ou les règlements précisent quels cas doivent être signalés, qui doit le faire et comment. Une définition de cas est une description des caractéristiques cliniques, comprenant parfois des résultats de laboratoire, qui définissent un cas à des fins de surveillance. Nous reviendrons sur les définitions de cas dans la prochaine leçon. </a:t>
            </a:r>
            <a:endParaRPr lang="fr-FR" noProof="0" dirty="0"/>
          </a:p>
          <a:p>
            <a:pPr marL="189701" indent="-110658">
              <a:lnSpc>
                <a:spcPct val="115000"/>
              </a:lnSpc>
              <a:spcBef>
                <a:spcPts val="622"/>
              </a:spcBef>
              <a:buClr>
                <a:schemeClr val="dk1"/>
              </a:buClr>
              <a:buSzPts val="1200"/>
            </a:pPr>
            <a:endParaRPr lang="fr-FR" dirty="0">
              <a:latin typeface="Arial"/>
              <a:ea typeface="Arial"/>
              <a:cs typeface="Arial"/>
              <a:sym typeface="Arial"/>
            </a:endParaRPr>
          </a:p>
          <a:p>
            <a:pPr marL="189701" indent="-189701">
              <a:lnSpc>
                <a:spcPct val="115000"/>
              </a:lnSpc>
              <a:spcBef>
                <a:spcPts val="622"/>
              </a:spcBef>
              <a:buClr>
                <a:schemeClr val="dk1"/>
              </a:buClr>
              <a:buSzPts val="1200"/>
              <a:buFont typeface="Noto Sans Symbols"/>
              <a:buChar char="▪"/>
            </a:pPr>
            <a:r>
              <a:rPr lang="fr-FR" b="1" u="sng" dirty="0">
                <a:latin typeface="Arial"/>
                <a:ea typeface="Arial"/>
                <a:cs typeface="Arial"/>
                <a:sym typeface="Arial"/>
              </a:rPr>
              <a:t>Dites</a:t>
            </a:r>
            <a:r>
              <a:rPr lang="fr-FR" dirty="0">
                <a:latin typeface="Arial"/>
                <a:ea typeface="Arial"/>
                <a:cs typeface="Arial"/>
                <a:sym typeface="Arial"/>
              </a:rPr>
              <a:t> : Dans certains pays, la </a:t>
            </a:r>
            <a:r>
              <a:rPr lang="fr-FR" noProof="0" dirty="0">
                <a:latin typeface="Arial"/>
                <a:ea typeface="Arial"/>
                <a:cs typeface="Arial"/>
                <a:sym typeface="Arial"/>
              </a:rPr>
              <a:t>notificatio</a:t>
            </a:r>
            <a:r>
              <a:rPr lang="fr-FR" dirty="0">
                <a:latin typeface="Arial"/>
                <a:ea typeface="Arial"/>
                <a:cs typeface="Arial"/>
                <a:sym typeface="Arial"/>
              </a:rPr>
              <a:t>n se fait sur papier, dans d'autres, par téléphone portable ou par internet. Les règlements précisent quelles maladies doivent être déclarées immédiatement, chaque semaine, chaque mois ou chaque année. Dans certains pays et pour certaines maladies, seul le nombre de cas doit être </a:t>
            </a:r>
            <a:r>
              <a:rPr lang="fr-FR" noProof="0" dirty="0">
                <a:latin typeface="Arial"/>
                <a:ea typeface="Arial"/>
                <a:cs typeface="Arial"/>
                <a:sym typeface="Arial"/>
              </a:rPr>
              <a:t>notifi</a:t>
            </a:r>
            <a:r>
              <a:rPr lang="fr-FR" dirty="0">
                <a:latin typeface="Arial"/>
                <a:ea typeface="Arial"/>
                <a:cs typeface="Arial"/>
                <a:sym typeface="Arial"/>
              </a:rPr>
              <a:t>é, tandis que dans d'autres, chaque cas est </a:t>
            </a:r>
            <a:r>
              <a:rPr lang="fr-FR" noProof="0" dirty="0">
                <a:latin typeface="Arial"/>
                <a:ea typeface="Arial"/>
                <a:cs typeface="Arial"/>
                <a:sym typeface="Arial"/>
              </a:rPr>
              <a:t>notifi</a:t>
            </a:r>
            <a:r>
              <a:rPr lang="fr-FR" dirty="0">
                <a:latin typeface="Arial"/>
                <a:ea typeface="Arial"/>
                <a:cs typeface="Arial"/>
                <a:sym typeface="Arial"/>
              </a:rPr>
              <a:t>é séparément avec beaucoup plus de détails. C'est ce qu'on appelle la déclaration « par cas ». </a:t>
            </a:r>
            <a:r>
              <a:rPr lang="fr-FR" b="1" i="1" dirty="0">
                <a:latin typeface="Arial"/>
                <a:ea typeface="Arial"/>
                <a:cs typeface="Arial"/>
                <a:sym typeface="Arial"/>
              </a:rPr>
              <a:t>&lt;CLIQUER&gt;</a:t>
            </a:r>
            <a:endParaRPr lang="fr-FR" noProof="0" dirty="0"/>
          </a:p>
          <a:p>
            <a:pPr marL="177845" indent="-98803">
              <a:lnSpc>
                <a:spcPct val="115000"/>
              </a:lnSpc>
              <a:spcBef>
                <a:spcPts val="622"/>
              </a:spcBef>
              <a:buClr>
                <a:schemeClr val="dk1"/>
              </a:buClr>
              <a:buSzPts val="1200"/>
            </a:pPr>
            <a:endParaRPr lang="fr-FR" b="1" dirty="0">
              <a:latin typeface="Arial"/>
              <a:ea typeface="Arial"/>
              <a:cs typeface="Arial"/>
              <a:sym typeface="Arial"/>
            </a:endParaRPr>
          </a:p>
          <a:p>
            <a:pPr marL="189701" indent="-189701" defTabSz="948507">
              <a:lnSpc>
                <a:spcPct val="115000"/>
              </a:lnSpc>
              <a:spcBef>
                <a:spcPts val="622"/>
              </a:spcBef>
              <a:buClr>
                <a:schemeClr val="dk1"/>
              </a:buClr>
              <a:buSzPts val="1200"/>
              <a:buFont typeface="Noto Sans Symbols"/>
              <a:buChar char="▪"/>
              <a:defRPr/>
            </a:pPr>
            <a:r>
              <a:rPr lang="fr-FR" b="1" u="sng" dirty="0">
                <a:latin typeface="Arial"/>
                <a:ea typeface="Arial"/>
                <a:cs typeface="Arial"/>
                <a:sym typeface="Arial"/>
              </a:rPr>
              <a:t>Dites</a:t>
            </a:r>
            <a:r>
              <a:rPr lang="fr-FR" dirty="0">
                <a:latin typeface="Arial"/>
                <a:ea typeface="Arial"/>
                <a:cs typeface="Arial"/>
                <a:sym typeface="Arial"/>
              </a:rPr>
              <a:t> : En outre, la plupart des pays du monde ont accepté de suivre le Règlement sanitaire international (RSI), qui exige la notification de certaines maladies à l'OMS. Comme nous l'avons vu dans la leçon précédente, l'objectif du RSI est d'aider la communauté internationale à prévenir et à répondre aux risques aigus de santé publique susceptibles de franchir les frontières et de menacer les populations du monde entier</a:t>
            </a:r>
            <a:r>
              <a:rPr lang="fr-FR" b="1" i="1" dirty="0">
                <a:latin typeface="Arial"/>
                <a:ea typeface="Arial"/>
                <a:cs typeface="Arial"/>
                <a:sym typeface="Arial"/>
              </a:rPr>
              <a:t>. &lt;CLIQUER&gt;</a:t>
            </a:r>
            <a:endParaRPr lang="fr-FR" noProof="0" dirty="0"/>
          </a:p>
          <a:p>
            <a:pPr marL="189701" indent="-110658">
              <a:lnSpc>
                <a:spcPct val="115000"/>
              </a:lnSpc>
              <a:spcBef>
                <a:spcPts val="622"/>
              </a:spcBef>
              <a:buClr>
                <a:schemeClr val="dk1"/>
              </a:buClr>
              <a:buSzPts val="1200"/>
            </a:pPr>
            <a:endParaRPr lang="fr-FR" b="1" dirty="0">
              <a:latin typeface="Arial"/>
              <a:ea typeface="Arial"/>
              <a:cs typeface="Arial"/>
              <a:sym typeface="Arial"/>
            </a:endParaRPr>
          </a:p>
          <a:p>
            <a:pPr marL="189701" indent="-189701">
              <a:lnSpc>
                <a:spcPct val="115000"/>
              </a:lnSpc>
              <a:spcBef>
                <a:spcPts val="622"/>
              </a:spcBef>
              <a:buClr>
                <a:schemeClr val="dk1"/>
              </a:buClr>
              <a:buSzPts val="1200"/>
              <a:buFont typeface="Noto Sans Symbols"/>
              <a:buChar char="▪"/>
            </a:pPr>
            <a:r>
              <a:rPr lang="fr-FR" b="1" u="sng" dirty="0">
                <a:latin typeface="Arial"/>
                <a:ea typeface="Arial"/>
                <a:cs typeface="Arial"/>
                <a:sym typeface="Arial"/>
              </a:rPr>
              <a:t>Dites</a:t>
            </a:r>
            <a:r>
              <a:rPr lang="fr-FR" dirty="0">
                <a:latin typeface="Arial"/>
                <a:ea typeface="Arial"/>
                <a:cs typeface="Arial"/>
                <a:sym typeface="Arial"/>
              </a:rPr>
              <a:t> : Enfin, il existe également des exigences en matière de notification des maladies affectant les animaux, y compris les zoonoses. Ces exigences sont établies et maintenues par l'Organisation mondiale de la santé animale (OMSA).</a:t>
            </a:r>
            <a:endParaRPr lang="fr-FR" noProof="0" dirty="0"/>
          </a:p>
        </p:txBody>
      </p:sp>
      <p:sp>
        <p:nvSpPr>
          <p:cNvPr id="311" name="Google Shape;311;p5: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5</a:t>
            </a:fld>
            <a:endParaRPr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8"/>
        <p:cNvGrpSpPr/>
        <p:nvPr/>
      </p:nvGrpSpPr>
      <p:grpSpPr>
        <a:xfrm>
          <a:off x="0" y="0"/>
          <a:ext cx="0" cy="0"/>
          <a:chOff x="0" y="0"/>
          <a:chExt cx="0" cy="0"/>
        </a:xfrm>
      </p:grpSpPr>
      <p:sp>
        <p:nvSpPr>
          <p:cNvPr id="749" name="Google Shape;749;p50: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50" name="Google Shape;750;p50: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r>
              <a:rPr lang="fr-FR" b="1" dirty="0">
                <a:latin typeface="Arial"/>
                <a:ea typeface="Arial"/>
                <a:cs typeface="Arial"/>
                <a:sym typeface="Arial"/>
              </a:rPr>
              <a:t>Notes de l'instructeur : </a:t>
            </a:r>
            <a:endParaRPr lang="fr-FR" noProof="0" dirty="0"/>
          </a:p>
          <a:p>
            <a:pPr marL="0" indent="0">
              <a:spcBef>
                <a:spcPts val="1867"/>
              </a:spcBef>
            </a:pPr>
            <a:endParaRPr lang="fr-FR" dirty="0">
              <a:latin typeface="Arial"/>
              <a:ea typeface="Arial"/>
              <a:cs typeface="Arial"/>
              <a:sym typeface="Arial"/>
            </a:endParaRPr>
          </a:p>
          <a:p>
            <a:pPr marL="177845" indent="-177845">
              <a:spcBef>
                <a:spcPts val="1867"/>
              </a:spcBef>
              <a:buClr>
                <a:schemeClr val="dk1"/>
              </a:buClr>
              <a:buSzPts val="1200"/>
              <a:buFont typeface="Noto Sans Symbols"/>
              <a:buChar char="▪"/>
            </a:pPr>
            <a:r>
              <a:rPr lang="fr-FR" b="1" u="sng" dirty="0">
                <a:latin typeface="Arial"/>
                <a:ea typeface="Arial"/>
                <a:cs typeface="Arial"/>
                <a:sym typeface="Arial"/>
              </a:rPr>
              <a:t>Révisez</a:t>
            </a:r>
            <a:r>
              <a:rPr lang="fr-FR" dirty="0">
                <a:latin typeface="Arial"/>
                <a:ea typeface="Arial"/>
                <a:cs typeface="Arial"/>
                <a:sym typeface="Arial"/>
              </a:rPr>
              <a:t> rapidement les principaux points de la présentation. </a:t>
            </a:r>
            <a:endParaRPr lang="fr-FR" noProof="0" dirty="0"/>
          </a:p>
          <a:p>
            <a:pPr marL="177845" indent="-98803">
              <a:spcBef>
                <a:spcPts val="1867"/>
              </a:spcBef>
              <a:buClr>
                <a:schemeClr val="dk1"/>
              </a:buClr>
              <a:buSzPts val="1200"/>
            </a:pPr>
            <a:endParaRPr lang="fr-FR" dirty="0">
              <a:latin typeface="Arial"/>
              <a:ea typeface="Arial"/>
              <a:cs typeface="Arial"/>
              <a:sym typeface="Arial"/>
            </a:endParaRPr>
          </a:p>
          <a:p>
            <a:pPr marL="177845" indent="-177845">
              <a:spcBef>
                <a:spcPts val="1867"/>
              </a:spcBef>
              <a:buClr>
                <a:schemeClr val="dk1"/>
              </a:buClr>
              <a:buSzPts val="1200"/>
              <a:buFont typeface="Noto Sans Symbols"/>
              <a:buChar char="▪"/>
            </a:pPr>
            <a:r>
              <a:rPr lang="fr-FR" b="1" u="sng" dirty="0">
                <a:latin typeface="Arial"/>
                <a:ea typeface="Arial"/>
                <a:cs typeface="Arial"/>
                <a:sym typeface="Arial"/>
              </a:rPr>
              <a:t>Expliquez</a:t>
            </a:r>
            <a:r>
              <a:rPr lang="fr-FR" dirty="0">
                <a:latin typeface="Arial"/>
                <a:ea typeface="Arial"/>
                <a:cs typeface="Arial"/>
                <a:sym typeface="Arial"/>
              </a:rPr>
              <a:t> aux participants qu'il s'agit d'un récapitulatif des principaux points abordés dans la présentation.</a:t>
            </a:r>
            <a:endParaRPr lang="fr-FR" b="1" dirty="0">
              <a:latin typeface="Arial"/>
              <a:ea typeface="Arial"/>
              <a:cs typeface="Arial"/>
              <a:sym typeface="Arial"/>
            </a:endParaRPr>
          </a:p>
          <a:p>
            <a:pPr marL="177845" indent="-98803">
              <a:spcBef>
                <a:spcPts val="1867"/>
              </a:spcBef>
              <a:buClr>
                <a:schemeClr val="dk1"/>
              </a:buClr>
              <a:buSzPts val="1200"/>
            </a:pPr>
            <a:endParaRPr lang="fr-FR" b="1" dirty="0">
              <a:latin typeface="Arial"/>
              <a:ea typeface="Arial"/>
              <a:cs typeface="Arial"/>
              <a:sym typeface="Arial"/>
            </a:endParaRPr>
          </a:p>
          <a:p>
            <a:pPr marL="177845" indent="-177845">
              <a:lnSpc>
                <a:spcPct val="115000"/>
              </a:lnSpc>
              <a:spcBef>
                <a:spcPts val="622"/>
              </a:spcBef>
              <a:buClr>
                <a:schemeClr val="dk1"/>
              </a:buClr>
              <a:buSzPts val="1200"/>
              <a:buFont typeface="Noto Sans Symbols"/>
              <a:buChar char="▪"/>
            </a:pPr>
            <a:r>
              <a:rPr lang="fr-FR" b="1" u="sng" dirty="0">
                <a:latin typeface="Arial"/>
                <a:ea typeface="Arial"/>
                <a:cs typeface="Arial"/>
                <a:sym typeface="Arial"/>
              </a:rPr>
              <a:t>Dites</a:t>
            </a:r>
            <a:r>
              <a:rPr lang="fr-FR" dirty="0">
                <a:latin typeface="Arial"/>
                <a:ea typeface="Arial"/>
                <a:cs typeface="Arial"/>
                <a:sym typeface="Arial"/>
              </a:rPr>
              <a:t> : La surveillance de la santé publique commence par la collecte de données. Une bonne notification est essentielle pour connaître les maladies qui sévissent dans la communauté.  Il est important que tous les établissements et secteurs fassent des déclarations rapides et précises afin d'identifier les maladies susceptibles de se propager dans la communauté et d'avoir un impact sur la santé publique. Le signalement n'est pas seulement une bonne idée ou une faveur pour le personnel de santé publique - il est exigé par les lois et les règlements. Dans la plupart des endroits et pour la plupart des maladies, la collecte des données repose sur la déclaration passive. Mais la surveillance active peut fournir des rapports plus complets. Malheureusement, la sous-déclaration est fréquente et peut entraîner la non-reconnaissance de maladies qui peuvent être prévenues ou contrôlées avant qu'une transmission généralisée ne se produise, mais la surveillance et la déclaration peuvent renforcer ces systèmes. Le retour d'information aux établissements de santé sur les données actuelles de surveillance des maladies permet d'identifier les lacunes et d'améliorer la notification et la participation. Enfin, la création d'un plan et d'un réseau permettant l'échange rapide de données et d'informations entre les secteurs est essentielle pour protéger le plus efficacement possible la santé de tous. </a:t>
            </a:r>
          </a:p>
          <a:p>
            <a:pPr marL="0" indent="0">
              <a:spcBef>
                <a:spcPts val="1245"/>
              </a:spcBef>
            </a:pPr>
            <a:endParaRPr dirty="0"/>
          </a:p>
        </p:txBody>
      </p:sp>
      <p:sp>
        <p:nvSpPr>
          <p:cNvPr id="751" name="Google Shape;751;p50: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50</a:t>
            </a:fld>
            <a:endParaRPr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5"/>
        <p:cNvGrpSpPr/>
        <p:nvPr/>
      </p:nvGrpSpPr>
      <p:grpSpPr>
        <a:xfrm>
          <a:off x="0" y="0"/>
          <a:ext cx="0" cy="0"/>
          <a:chOff x="0" y="0"/>
          <a:chExt cx="0" cy="0"/>
        </a:xfrm>
      </p:grpSpPr>
      <p:sp>
        <p:nvSpPr>
          <p:cNvPr id="756" name="Google Shape;756;p51: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57" name="Google Shape;757;p51: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lnSpc>
                <a:spcPct val="115000"/>
              </a:lnSpc>
              <a:buClr>
                <a:schemeClr val="dk1"/>
              </a:buClr>
              <a:buSzPts val="1200"/>
            </a:pPr>
            <a:r>
              <a:rPr lang="fr-FR" b="1" dirty="0">
                <a:latin typeface="Arial"/>
                <a:ea typeface="Arial"/>
                <a:cs typeface="Arial"/>
                <a:sym typeface="Arial"/>
              </a:rPr>
              <a:t>Notes de l'instructeur :</a:t>
            </a:r>
            <a:endParaRPr lang="fr-FR" noProof="0" dirty="0"/>
          </a:p>
          <a:p>
            <a:pPr marL="0" indent="0">
              <a:lnSpc>
                <a:spcPct val="115000"/>
              </a:lnSpc>
              <a:spcBef>
                <a:spcPts val="1245"/>
              </a:spcBef>
            </a:pPr>
            <a:endParaRPr lang="fr-FR" dirty="0">
              <a:latin typeface="Arial"/>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u="sng" dirty="0">
                <a:latin typeface="Arial"/>
                <a:ea typeface="Arial"/>
                <a:cs typeface="Arial"/>
                <a:sym typeface="Arial"/>
              </a:rPr>
              <a:t>Demandez à</a:t>
            </a:r>
            <a:r>
              <a:rPr lang="fr-FR" i="1" dirty="0">
                <a:latin typeface="Arial"/>
                <a:ea typeface="Arial"/>
                <a:cs typeface="Arial"/>
                <a:sym typeface="Arial"/>
              </a:rPr>
              <a:t> </a:t>
            </a:r>
            <a:r>
              <a:rPr lang="fr-FR" dirty="0">
                <a:latin typeface="Arial"/>
                <a:ea typeface="Arial"/>
                <a:cs typeface="Arial"/>
                <a:sym typeface="Arial"/>
              </a:rPr>
              <a:t>un volontaire de lire les objectifs à haute voix.</a:t>
            </a:r>
            <a:endParaRPr lang="fr-FR" noProof="0" dirty="0"/>
          </a:p>
          <a:p>
            <a:pPr marL="0" indent="0">
              <a:spcBef>
                <a:spcPts val="373"/>
              </a:spcBef>
              <a:buClr>
                <a:schemeClr val="dk1"/>
              </a:buClr>
              <a:buSzPts val="1200"/>
            </a:pPr>
            <a:endParaRPr lang="fr-FR" dirty="0">
              <a:latin typeface="Arial"/>
              <a:ea typeface="Arial"/>
              <a:cs typeface="Arial"/>
              <a:sym typeface="Arial"/>
            </a:endParaRPr>
          </a:p>
          <a:p>
            <a:pPr marL="177845" indent="-177845">
              <a:spcBef>
                <a:spcPts val="373"/>
              </a:spcBef>
              <a:buClr>
                <a:schemeClr val="dk1"/>
              </a:buClr>
              <a:buSzPts val="1200"/>
              <a:buFont typeface="Noto Sans Symbols"/>
              <a:buChar char="▪"/>
            </a:pPr>
            <a:r>
              <a:rPr lang="fr-FR" b="1" u="sng" dirty="0">
                <a:latin typeface="Arial"/>
                <a:ea typeface="Arial"/>
                <a:cs typeface="Arial"/>
                <a:sym typeface="Arial"/>
              </a:rPr>
              <a:t>Demandez </a:t>
            </a:r>
            <a:r>
              <a:rPr lang="fr-FR" dirty="0">
                <a:latin typeface="Arial"/>
                <a:ea typeface="Arial"/>
                <a:cs typeface="Arial"/>
                <a:sym typeface="Arial"/>
              </a:rPr>
              <a:t>si ces objectifs ont été traités de manière adéquate. Demandez si des éclaircissements sont nécessaires.  </a:t>
            </a:r>
            <a:endParaRPr lang="fr-FR" noProof="0" dirty="0"/>
          </a:p>
          <a:p>
            <a:pPr marL="177845" indent="-98803">
              <a:spcBef>
                <a:spcPts val="373"/>
              </a:spcBef>
              <a:buClr>
                <a:schemeClr val="dk1"/>
              </a:buClr>
              <a:buSzPts val="1200"/>
            </a:pPr>
            <a:endParaRPr lang="fr-FR" dirty="0">
              <a:latin typeface="Arial"/>
              <a:ea typeface="Arial"/>
              <a:cs typeface="Arial"/>
              <a:sym typeface="Arial"/>
            </a:endParaRPr>
          </a:p>
          <a:p>
            <a:pPr marL="177845" indent="-177845">
              <a:spcBef>
                <a:spcPts val="373"/>
              </a:spcBef>
              <a:buClr>
                <a:schemeClr val="dk1"/>
              </a:buClr>
              <a:buSzPts val="1200"/>
              <a:buFont typeface="Noto Sans Symbols"/>
              <a:buChar char="▪"/>
            </a:pPr>
            <a:r>
              <a:rPr lang="fr-FR" b="1" u="sng" dirty="0">
                <a:latin typeface="Arial"/>
                <a:ea typeface="Arial"/>
                <a:cs typeface="Arial"/>
                <a:sym typeface="Arial"/>
              </a:rPr>
              <a:t>Répond</a:t>
            </a:r>
            <a:r>
              <a:rPr lang="fr-FR" b="1" u="sng" noProof="0" dirty="0">
                <a:latin typeface="Arial"/>
                <a:ea typeface="Arial"/>
                <a:cs typeface="Arial"/>
                <a:sym typeface="Arial"/>
              </a:rPr>
              <a:t>ez</a:t>
            </a:r>
            <a:r>
              <a:rPr lang="fr-FR" dirty="0">
                <a:latin typeface="Arial"/>
                <a:ea typeface="Arial"/>
                <a:cs typeface="Arial"/>
                <a:sym typeface="Arial"/>
              </a:rPr>
              <a:t> aux questions et clarifiez, si nécessaire.</a:t>
            </a:r>
            <a:endParaRPr lang="fr-FR" b="1" i="1" u="sng" dirty="0">
              <a:latin typeface="Arial"/>
              <a:ea typeface="Arial"/>
              <a:cs typeface="Arial"/>
              <a:sym typeface="Arial"/>
            </a:endParaRPr>
          </a:p>
          <a:p>
            <a:pPr marL="0" indent="0">
              <a:lnSpc>
                <a:spcPct val="115000"/>
              </a:lnSpc>
              <a:buClr>
                <a:schemeClr val="dk1"/>
              </a:buClr>
              <a:buSzPts val="1200"/>
            </a:pPr>
            <a:endParaRPr dirty="0"/>
          </a:p>
        </p:txBody>
      </p:sp>
      <p:sp>
        <p:nvSpPr>
          <p:cNvPr id="758" name="Google Shape;758;p51: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51</a:t>
            </a:fld>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p6: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3" name="Google Shape;323;p6: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r>
              <a:rPr lang="fr-FR" b="1" noProof="0" dirty="0">
                <a:latin typeface="Arial"/>
                <a:ea typeface="Arial"/>
                <a:cs typeface="Arial"/>
                <a:sym typeface="Arial"/>
              </a:rPr>
              <a:t>Notes de l'instructeur : </a:t>
            </a:r>
            <a:endParaRPr lang="fr-FR" noProof="0" dirty="0"/>
          </a:p>
          <a:p>
            <a:pPr marL="0" indent="0"/>
            <a:endParaRPr lang="fr-FR" b="0" i="1" noProof="0" dirty="0">
              <a:latin typeface="Arial"/>
              <a:ea typeface="Arial"/>
              <a:cs typeface="Arial"/>
              <a:sym typeface="Arial"/>
            </a:endParaRPr>
          </a:p>
          <a:p>
            <a:pPr marL="177845" indent="-177845">
              <a:buClr>
                <a:schemeClr val="dk1"/>
              </a:buClr>
              <a:buSzPts val="1200"/>
              <a:buFont typeface="Noto Sans Symbols"/>
              <a:buChar char="▪"/>
            </a:pPr>
            <a:r>
              <a:rPr lang="fr-FR" b="1" i="0" u="sng" noProof="0" dirty="0">
                <a:latin typeface="Arial"/>
                <a:ea typeface="Arial"/>
                <a:cs typeface="Arial"/>
                <a:sym typeface="Arial"/>
              </a:rPr>
              <a:t>Lisez</a:t>
            </a:r>
            <a:r>
              <a:rPr lang="fr-FR" b="1" i="0" u="none" noProof="0" dirty="0">
                <a:latin typeface="Arial"/>
                <a:ea typeface="Arial"/>
                <a:cs typeface="Arial"/>
                <a:sym typeface="Arial"/>
              </a:rPr>
              <a:t> </a:t>
            </a:r>
            <a:r>
              <a:rPr lang="fr-FR" b="0" i="0" noProof="0" dirty="0">
                <a:latin typeface="Arial"/>
                <a:ea typeface="Arial"/>
                <a:cs typeface="Arial"/>
                <a:sym typeface="Arial"/>
              </a:rPr>
              <a:t>les questions à haute voix</a:t>
            </a:r>
            <a:r>
              <a:rPr lang="fr-FR" b="0" i="1" noProof="0" dirty="0">
                <a:latin typeface="Arial"/>
                <a:ea typeface="Arial"/>
                <a:cs typeface="Arial"/>
                <a:sym typeface="Arial"/>
              </a:rPr>
              <a:t>. </a:t>
            </a:r>
            <a:endParaRPr lang="fr-FR" noProof="0" dirty="0"/>
          </a:p>
          <a:p>
            <a:pPr marL="177845" indent="-98803">
              <a:buClr>
                <a:schemeClr val="dk1"/>
              </a:buClr>
              <a:buSzPts val="1200"/>
            </a:pPr>
            <a:endParaRPr lang="fr-FR" b="0" i="1" noProof="0" dirty="0">
              <a:latin typeface="Arial"/>
              <a:ea typeface="Arial"/>
              <a:cs typeface="Arial"/>
              <a:sym typeface="Arial"/>
            </a:endParaRPr>
          </a:p>
          <a:p>
            <a:pPr marL="177845" indent="-177845">
              <a:buClr>
                <a:schemeClr val="dk1"/>
              </a:buClr>
              <a:buSzPts val="1200"/>
              <a:buFont typeface="Noto Sans Symbols"/>
              <a:buChar char="▪"/>
            </a:pPr>
            <a:r>
              <a:rPr lang="fr-FR" b="1" i="0" u="sng" noProof="0" dirty="0">
                <a:latin typeface="Arial"/>
                <a:ea typeface="Arial"/>
                <a:cs typeface="Arial"/>
                <a:sym typeface="Arial"/>
              </a:rPr>
              <a:t>Demandez</a:t>
            </a:r>
            <a:r>
              <a:rPr lang="fr-FR" b="0" i="0" u="none" noProof="0" dirty="0">
                <a:latin typeface="Arial"/>
                <a:ea typeface="Arial"/>
                <a:cs typeface="Arial"/>
                <a:sym typeface="Arial"/>
              </a:rPr>
              <a:t> à</a:t>
            </a:r>
            <a:r>
              <a:rPr lang="fr-FR" b="0" i="1" u="none" noProof="0" dirty="0">
                <a:latin typeface="Arial"/>
                <a:ea typeface="Arial"/>
                <a:cs typeface="Arial"/>
                <a:sym typeface="Arial"/>
              </a:rPr>
              <a:t> </a:t>
            </a:r>
            <a:r>
              <a:rPr lang="fr-FR" b="0" i="0" noProof="0" dirty="0">
                <a:latin typeface="Arial"/>
                <a:ea typeface="Arial"/>
                <a:cs typeface="Arial"/>
                <a:sym typeface="Arial"/>
              </a:rPr>
              <a:t>un ou deux volontaires de partager leurs réponses et discutez-en en groupe pendant 5 minutes. </a:t>
            </a:r>
            <a:endParaRPr lang="fr-FR" noProof="0" dirty="0"/>
          </a:p>
          <a:p>
            <a:pPr marL="177845" indent="-98803">
              <a:buClr>
                <a:schemeClr val="dk1"/>
              </a:buClr>
              <a:buSzPts val="1200"/>
            </a:pPr>
            <a:endParaRPr lang="fr-FR" b="0" i="0" noProof="0" dirty="0">
              <a:latin typeface="Arial"/>
              <a:ea typeface="Arial"/>
              <a:cs typeface="Arial"/>
              <a:sym typeface="Arial"/>
            </a:endParaRPr>
          </a:p>
          <a:p>
            <a:pPr marL="177845" indent="-177845">
              <a:buClr>
                <a:schemeClr val="dk1"/>
              </a:buClr>
              <a:buSzPts val="1200"/>
              <a:buFont typeface="Noto Sans Symbols"/>
              <a:buChar char="▪"/>
            </a:pPr>
            <a:r>
              <a:rPr lang="fr-FR" b="1" i="0" u="sng" noProof="0" dirty="0">
                <a:latin typeface="Arial"/>
                <a:ea typeface="Arial"/>
                <a:cs typeface="Arial"/>
                <a:sym typeface="Arial"/>
              </a:rPr>
              <a:t>Animer</a:t>
            </a:r>
            <a:r>
              <a:rPr lang="fr-FR" b="1" i="0" u="none" noProof="0" dirty="0">
                <a:latin typeface="Arial"/>
                <a:ea typeface="Arial"/>
                <a:cs typeface="Arial"/>
                <a:sym typeface="Arial"/>
              </a:rPr>
              <a:t> </a:t>
            </a:r>
            <a:r>
              <a:rPr lang="fr-FR" b="0" i="0" u="none" noProof="0" dirty="0">
                <a:latin typeface="Arial"/>
                <a:ea typeface="Arial"/>
                <a:cs typeface="Arial"/>
                <a:sym typeface="Arial"/>
              </a:rPr>
              <a:t>une </a:t>
            </a:r>
            <a:r>
              <a:rPr lang="fr-FR" b="0" i="0" noProof="0" dirty="0">
                <a:latin typeface="Arial"/>
                <a:ea typeface="Arial"/>
                <a:cs typeface="Arial"/>
                <a:sym typeface="Arial"/>
              </a:rPr>
              <a:t>brève discussion.</a:t>
            </a:r>
            <a:endParaRPr lang="fr-FR" noProof="0" dirty="0"/>
          </a:p>
          <a:p>
            <a:pPr marL="177845" indent="-98803">
              <a:buClr>
                <a:schemeClr val="dk1"/>
              </a:buClr>
              <a:buSzPts val="1200"/>
            </a:pPr>
            <a:endParaRPr lang="fr-FR" b="0" i="0" noProof="0" dirty="0">
              <a:latin typeface="Arial"/>
              <a:ea typeface="Arial"/>
              <a:cs typeface="Arial"/>
              <a:sym typeface="Arial"/>
            </a:endParaRPr>
          </a:p>
          <a:p>
            <a:pPr marL="177845" indent="-177845">
              <a:buClr>
                <a:schemeClr val="dk1"/>
              </a:buClr>
              <a:buSzPts val="1200"/>
              <a:buFont typeface="Noto Sans Symbols"/>
              <a:buChar char="❖"/>
            </a:pPr>
            <a:r>
              <a:rPr lang="fr-FR" b="1" i="1" noProof="0" dirty="0">
                <a:latin typeface="Arial"/>
                <a:ea typeface="Arial"/>
                <a:cs typeface="Arial"/>
                <a:sym typeface="Arial"/>
              </a:rPr>
              <a:t>Les réponses varieront.</a:t>
            </a:r>
            <a:endParaRPr lang="fr-FR" noProof="0" dirty="0"/>
          </a:p>
          <a:p>
            <a:pPr marL="0" indent="0">
              <a:buClr>
                <a:schemeClr val="dk1"/>
              </a:buClr>
              <a:buSzPts val="1200"/>
            </a:pPr>
            <a:endParaRPr b="0" i="0" dirty="0">
              <a:latin typeface="Arial"/>
              <a:ea typeface="Arial"/>
              <a:cs typeface="Arial"/>
              <a:sym typeface="Arial"/>
            </a:endParaRPr>
          </a:p>
          <a:p>
            <a:pPr marL="0" indent="0"/>
            <a:endParaRPr b="0" i="0" dirty="0">
              <a:latin typeface="Arial"/>
              <a:ea typeface="Arial"/>
              <a:cs typeface="Arial"/>
              <a:sym typeface="Arial"/>
            </a:endParaRPr>
          </a:p>
          <a:p>
            <a:pPr marL="0" indent="0"/>
            <a:endParaRPr b="1" dirty="0"/>
          </a:p>
        </p:txBody>
      </p:sp>
      <p:sp>
        <p:nvSpPr>
          <p:cNvPr id="324" name="Google Shape;324;p6: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6</a:t>
            </a:fld>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p7: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1" name="Google Shape;331;p7: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buClr>
                <a:schemeClr val="dk1"/>
              </a:buClr>
              <a:buSzPts val="1200"/>
            </a:pPr>
            <a:r>
              <a:rPr lang="fr-FR" b="1" dirty="0">
                <a:latin typeface="Arial"/>
                <a:ea typeface="Arial"/>
                <a:cs typeface="Arial"/>
                <a:sym typeface="Arial"/>
              </a:rPr>
              <a:t>Notes de l'instructeur :</a:t>
            </a:r>
            <a:endParaRPr lang="fr-FR" noProof="0" dirty="0"/>
          </a:p>
          <a:p>
            <a:pPr marL="0" indent="0">
              <a:spcBef>
                <a:spcPts val="1867"/>
              </a:spcBef>
              <a:buClr>
                <a:schemeClr val="dk1"/>
              </a:buClr>
              <a:buSzPts val="1200"/>
            </a:pPr>
            <a:endParaRPr lang="fr-FR" b="1" dirty="0">
              <a:latin typeface="Arial"/>
              <a:ea typeface="Arial"/>
              <a:cs typeface="Arial"/>
              <a:sym typeface="Arial"/>
            </a:endParaRPr>
          </a:p>
          <a:p>
            <a:pPr marL="177845" indent="-177845">
              <a:lnSpc>
                <a:spcPct val="115000"/>
              </a:lnSpc>
              <a:spcBef>
                <a:spcPts val="622"/>
              </a:spcBef>
              <a:buClr>
                <a:schemeClr val="dk1"/>
              </a:buClr>
              <a:buSzPts val="1200"/>
              <a:buFont typeface="Noto Sans Symbols"/>
              <a:buChar char="▪"/>
            </a:pPr>
            <a:r>
              <a:rPr lang="fr-FR" b="1" u="sng" dirty="0">
                <a:latin typeface="Arial"/>
                <a:ea typeface="Arial"/>
                <a:cs typeface="Arial"/>
                <a:sym typeface="Arial"/>
              </a:rPr>
              <a:t>Dites</a:t>
            </a:r>
            <a:r>
              <a:rPr lang="fr-FR" dirty="0">
                <a:latin typeface="Arial"/>
                <a:ea typeface="Arial"/>
                <a:cs typeface="Arial"/>
                <a:sym typeface="Arial"/>
              </a:rPr>
              <a:t> :</a:t>
            </a:r>
            <a:r>
              <a:rPr lang="fr-FR" i="1" dirty="0">
                <a:latin typeface="Arial"/>
                <a:ea typeface="Arial"/>
                <a:cs typeface="Arial"/>
                <a:sym typeface="Arial"/>
              </a:rPr>
              <a:t> </a:t>
            </a:r>
            <a:r>
              <a:rPr lang="fr-FR" dirty="0">
                <a:latin typeface="Arial"/>
                <a:ea typeface="Arial"/>
                <a:cs typeface="Arial"/>
                <a:sym typeface="Arial"/>
              </a:rPr>
              <a:t>Le Règlement sanitaire international spécifie trois catégories de maladies qui doivent être déclarées à l'OMS. Nous examinerons ces trois catégories dans les trois prochaines diapositives.</a:t>
            </a:r>
            <a:endParaRPr lang="fr-FR" noProof="0" dirty="0"/>
          </a:p>
          <a:p>
            <a:pPr marL="0" indent="0"/>
            <a:endParaRPr dirty="0"/>
          </a:p>
        </p:txBody>
      </p:sp>
      <p:sp>
        <p:nvSpPr>
          <p:cNvPr id="332" name="Google Shape;332;p7: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p8: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9" name="Google Shape;339;p8: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r>
              <a:rPr lang="fr-FR" b="1" dirty="0">
                <a:latin typeface="Arial"/>
                <a:ea typeface="Arial"/>
                <a:cs typeface="Arial"/>
                <a:sym typeface="Arial"/>
              </a:rPr>
              <a:t>Notes de l'instructeur :</a:t>
            </a:r>
            <a:endParaRPr lang="fr-FR" noProof="0" dirty="0"/>
          </a:p>
          <a:p>
            <a:pPr marL="0" indent="0">
              <a:spcBef>
                <a:spcPts val="1867"/>
              </a:spcBef>
            </a:pPr>
            <a:endParaRPr lang="fr-FR" b="1" dirty="0">
              <a:latin typeface="Arial"/>
              <a:ea typeface="Arial"/>
              <a:cs typeface="Arial"/>
              <a:sym typeface="Arial"/>
            </a:endParaRPr>
          </a:p>
          <a:p>
            <a:pPr marL="177845" indent="-177845">
              <a:lnSpc>
                <a:spcPct val="115000"/>
              </a:lnSpc>
              <a:spcBef>
                <a:spcPts val="622"/>
              </a:spcBef>
              <a:buClr>
                <a:schemeClr val="dk1"/>
              </a:buClr>
              <a:buSzPts val="1200"/>
              <a:buFont typeface="Noto Sans Symbols"/>
              <a:buChar char="▪"/>
            </a:pPr>
            <a:r>
              <a:rPr lang="fr-FR" b="1" u="sng" dirty="0">
                <a:latin typeface="Arial"/>
                <a:ea typeface="Arial"/>
                <a:cs typeface="Arial"/>
                <a:sym typeface="Arial"/>
              </a:rPr>
              <a:t>Dites</a:t>
            </a:r>
            <a:r>
              <a:rPr lang="fr-FR" dirty="0">
                <a:latin typeface="Arial"/>
                <a:ea typeface="Arial"/>
                <a:cs typeface="Arial"/>
                <a:sym typeface="Arial"/>
              </a:rPr>
              <a:t> : Ces maladies ont déjà démontré qu'elles pouvaient avoir un impact important sur la santé publique et franchir rapidement les frontières internationales. Le RSI exige que chaque cas de ces maladies soit signalé à l'OMS.</a:t>
            </a:r>
            <a:endParaRPr lang="fr-FR" noProof="0" dirty="0"/>
          </a:p>
          <a:p>
            <a:pPr marL="0" indent="0">
              <a:spcBef>
                <a:spcPts val="1245"/>
              </a:spcBef>
            </a:pPr>
            <a:endParaRPr dirty="0"/>
          </a:p>
        </p:txBody>
      </p:sp>
      <p:sp>
        <p:nvSpPr>
          <p:cNvPr id="340" name="Google Shape;340;p8: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p9: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1" name="Google Shape;351;p9:notes"/>
          <p:cNvSpPr txBox="1">
            <a:spLocks noGrp="1"/>
          </p:cNvSpPr>
          <p:nvPr>
            <p:ph type="body" idx="1"/>
          </p:nvPr>
        </p:nvSpPr>
        <p:spPr>
          <a:xfrm>
            <a:off x="731520" y="4560570"/>
            <a:ext cx="5852160" cy="4320540"/>
          </a:xfrm>
          <a:prstGeom prst="rect">
            <a:avLst/>
          </a:prstGeom>
          <a:noFill/>
          <a:ln>
            <a:noFill/>
          </a:ln>
        </p:spPr>
        <p:txBody>
          <a:bodyPr spcFirstLastPara="1" wrap="square" lIns="96650" tIns="48312" rIns="96650" bIns="48312" anchor="t" anchorCtr="0">
            <a:noAutofit/>
          </a:bodyPr>
          <a:lstStyle/>
          <a:p>
            <a:pPr marL="0" indent="0"/>
            <a:r>
              <a:rPr lang="fr-FR" b="1" dirty="0">
                <a:latin typeface="Arial"/>
                <a:ea typeface="Arial"/>
                <a:cs typeface="Arial"/>
                <a:sym typeface="Arial"/>
              </a:rPr>
              <a:t>Notes de l'instructeur :</a:t>
            </a:r>
            <a:endParaRPr lang="fr-FR" noProof="0" dirty="0"/>
          </a:p>
          <a:p>
            <a:pPr marL="0" indent="0">
              <a:lnSpc>
                <a:spcPct val="115000"/>
              </a:lnSpc>
              <a:spcBef>
                <a:spcPts val="622"/>
              </a:spcBef>
            </a:pPr>
            <a:endParaRPr lang="fr-FR" dirty="0">
              <a:latin typeface="Arial"/>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u="sng" dirty="0">
                <a:latin typeface="Arial"/>
                <a:ea typeface="Arial"/>
                <a:cs typeface="Arial"/>
                <a:sym typeface="Arial"/>
              </a:rPr>
              <a:t>Dites</a:t>
            </a:r>
            <a:r>
              <a:rPr lang="fr-FR" dirty="0">
                <a:latin typeface="Arial"/>
                <a:ea typeface="Arial"/>
                <a:cs typeface="Arial"/>
                <a:sym typeface="Arial"/>
              </a:rPr>
              <a:t> :</a:t>
            </a:r>
            <a:r>
              <a:rPr lang="fr-FR" i="1" dirty="0">
                <a:latin typeface="Arial"/>
                <a:ea typeface="Arial"/>
                <a:cs typeface="Arial"/>
                <a:sym typeface="Arial"/>
              </a:rPr>
              <a:t> C</a:t>
            </a:r>
            <a:r>
              <a:rPr lang="fr-FR" dirty="0">
                <a:latin typeface="Arial"/>
                <a:ea typeface="Arial"/>
                <a:cs typeface="Arial"/>
                <a:sym typeface="Arial"/>
              </a:rPr>
              <a:t>es maladies peuvent également avoir un impact important sur la santé publique et franchir rapidement les frontières internationales. Dans un pays qui connaît souvent des cas de ces maladies, il n'est peut-être pas nécessaire de signaler quelques cas locaux. En revanche, des cas inattendus ou en grand nombre doivent être signalés.</a:t>
            </a:r>
            <a:endParaRPr lang="fr-FR" noProof="0" dirty="0"/>
          </a:p>
          <a:p>
            <a:pPr marL="177845" indent="-98803">
              <a:lnSpc>
                <a:spcPct val="115000"/>
              </a:lnSpc>
              <a:spcBef>
                <a:spcPts val="1245"/>
              </a:spcBef>
              <a:buClr>
                <a:schemeClr val="dk1"/>
              </a:buClr>
              <a:buSzPts val="1200"/>
            </a:pPr>
            <a:endParaRPr lang="fr-FR" b="1" u="sng" dirty="0">
              <a:latin typeface="Arial"/>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u="sng" dirty="0">
                <a:latin typeface="Arial"/>
                <a:ea typeface="Arial"/>
                <a:cs typeface="Arial"/>
                <a:sym typeface="Arial"/>
              </a:rPr>
              <a:t>Demandez</a:t>
            </a:r>
            <a:r>
              <a:rPr lang="fr-FR" dirty="0">
                <a:latin typeface="Arial"/>
                <a:ea typeface="Arial"/>
                <a:cs typeface="Arial"/>
                <a:sym typeface="Arial"/>
              </a:rPr>
              <a:t> :</a:t>
            </a:r>
            <a:r>
              <a:rPr lang="fr-FR" i="1" dirty="0">
                <a:latin typeface="Arial"/>
                <a:ea typeface="Arial"/>
                <a:cs typeface="Arial"/>
                <a:sym typeface="Arial"/>
              </a:rPr>
              <a:t> </a:t>
            </a:r>
            <a:r>
              <a:rPr lang="fr-FR" dirty="0">
                <a:latin typeface="Arial"/>
                <a:ea typeface="Arial"/>
                <a:cs typeface="Arial"/>
                <a:sym typeface="Arial"/>
              </a:rPr>
              <a:t>Savez-vous si une de ces maladies a été signalée dans votre pays ?</a:t>
            </a:r>
            <a:endParaRPr lang="fr-FR" noProof="0" dirty="0"/>
          </a:p>
          <a:p>
            <a:pPr marL="177845" indent="-98803">
              <a:lnSpc>
                <a:spcPct val="115000"/>
              </a:lnSpc>
              <a:spcBef>
                <a:spcPts val="1245"/>
              </a:spcBef>
              <a:buClr>
                <a:schemeClr val="dk1"/>
              </a:buClr>
              <a:buSzPts val="1200"/>
            </a:pPr>
            <a:endParaRPr lang="fr-FR" dirty="0">
              <a:latin typeface="Arial"/>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u="sng" dirty="0">
                <a:latin typeface="Arial"/>
                <a:ea typeface="Arial"/>
                <a:cs typeface="Arial"/>
                <a:sym typeface="Arial"/>
              </a:rPr>
              <a:t>Laissez</a:t>
            </a:r>
            <a:r>
              <a:rPr lang="fr-FR" b="1" dirty="0">
                <a:latin typeface="Arial"/>
                <a:ea typeface="Arial"/>
                <a:cs typeface="Arial"/>
                <a:sym typeface="Arial"/>
              </a:rPr>
              <a:t> </a:t>
            </a:r>
            <a:r>
              <a:rPr lang="fr-FR" dirty="0">
                <a:latin typeface="Arial"/>
                <a:ea typeface="Arial"/>
                <a:cs typeface="Arial"/>
                <a:sym typeface="Arial"/>
              </a:rPr>
              <a:t>1 à 2 participants répondre.</a:t>
            </a:r>
            <a:endParaRPr lang="fr-FR" noProof="0" dirty="0"/>
          </a:p>
          <a:p>
            <a:pPr marL="177845" indent="-98803">
              <a:lnSpc>
                <a:spcPct val="115000"/>
              </a:lnSpc>
              <a:spcBef>
                <a:spcPts val="1245"/>
              </a:spcBef>
              <a:buClr>
                <a:schemeClr val="dk1"/>
              </a:buClr>
              <a:buSzPts val="1200"/>
            </a:pPr>
            <a:endParaRPr lang="fr-FR" dirty="0">
              <a:latin typeface="Arial"/>
              <a:ea typeface="Arial"/>
              <a:cs typeface="Arial"/>
              <a:sym typeface="Arial"/>
            </a:endParaRPr>
          </a:p>
          <a:p>
            <a:pPr marL="177845" indent="-177845">
              <a:lnSpc>
                <a:spcPct val="115000"/>
              </a:lnSpc>
              <a:spcBef>
                <a:spcPts val="1245"/>
              </a:spcBef>
              <a:buClr>
                <a:schemeClr val="dk1"/>
              </a:buClr>
              <a:buSzPts val="1200"/>
              <a:buFont typeface="Noto Sans Symbols"/>
              <a:buChar char="▪"/>
            </a:pPr>
            <a:r>
              <a:rPr lang="fr-FR" b="1" u="sng" noProof="0" dirty="0">
                <a:latin typeface="Arial"/>
                <a:ea typeface="Arial"/>
                <a:cs typeface="Arial"/>
                <a:sym typeface="Arial"/>
              </a:rPr>
              <a:t>Remerciez</a:t>
            </a:r>
            <a:r>
              <a:rPr lang="fr-FR" dirty="0">
                <a:latin typeface="Arial"/>
                <a:ea typeface="Arial"/>
                <a:cs typeface="Arial"/>
                <a:sym typeface="Arial"/>
              </a:rPr>
              <a:t> les participants pour leurs réponses.</a:t>
            </a:r>
            <a:endParaRPr lang="fr-FR" noProof="0" dirty="0"/>
          </a:p>
          <a:p>
            <a:pPr marL="0" indent="0">
              <a:spcBef>
                <a:spcPts val="1245"/>
              </a:spcBef>
            </a:pPr>
            <a:endParaRPr dirty="0"/>
          </a:p>
        </p:txBody>
      </p:sp>
      <p:sp>
        <p:nvSpPr>
          <p:cNvPr id="352" name="Google Shape;352;p9:notes"/>
          <p:cNvSpPr txBox="1">
            <a:spLocks noGrp="1"/>
          </p:cNvSpPr>
          <p:nvPr>
            <p:ph type="sldNum" idx="12"/>
          </p:nvPr>
        </p:nvSpPr>
        <p:spPr>
          <a:xfrm>
            <a:off x="4143587" y="9119474"/>
            <a:ext cx="3169920" cy="480060"/>
          </a:xfrm>
          <a:prstGeom prst="rect">
            <a:avLst/>
          </a:prstGeom>
          <a:noFill/>
          <a:ln>
            <a:noFill/>
          </a:ln>
        </p:spPr>
        <p:txBody>
          <a:bodyPr spcFirstLastPara="1" wrap="square" lIns="96650" tIns="48312" rIns="96650" bIns="48312" anchor="b" anchorCtr="0">
            <a:noAutofit/>
          </a:bodyPr>
          <a:lstStyle/>
          <a:p>
            <a:pPr algn="r"/>
            <a:fld id="{00000000-1234-1234-1234-123412341234}" type="slidenum">
              <a:rPr lang="en-US"/>
              <a:pPr algn="r"/>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2_Title Slide 2_French">
  <p:cSld name="2_Title Slide 2_French">
    <p:spTree>
      <p:nvGrpSpPr>
        <p:cNvPr id="1" name="Shape 13"/>
        <p:cNvGrpSpPr/>
        <p:nvPr/>
      </p:nvGrpSpPr>
      <p:grpSpPr>
        <a:xfrm>
          <a:off x="0" y="0"/>
          <a:ext cx="0" cy="0"/>
          <a:chOff x="0" y="0"/>
          <a:chExt cx="0" cy="0"/>
        </a:xfrm>
      </p:grpSpPr>
      <p:sp>
        <p:nvSpPr>
          <p:cNvPr id="14" name="Google Shape;14;p53"/>
          <p:cNvSpPr/>
          <p:nvPr/>
        </p:nvSpPr>
        <p:spPr>
          <a:xfrm>
            <a:off x="0" y="6728728"/>
            <a:ext cx="12192000" cy="203201"/>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a:ea typeface="Arial"/>
              <a:cs typeface="Arial"/>
              <a:sym typeface="Arial"/>
            </a:endParaRPr>
          </a:p>
        </p:txBody>
      </p:sp>
      <p:cxnSp>
        <p:nvCxnSpPr>
          <p:cNvPr id="15" name="Google Shape;15;p53"/>
          <p:cNvCxnSpPr/>
          <p:nvPr/>
        </p:nvCxnSpPr>
        <p:spPr>
          <a:xfrm>
            <a:off x="518160" y="1264888"/>
            <a:ext cx="11155680" cy="0"/>
          </a:xfrm>
          <a:prstGeom prst="straightConnector1">
            <a:avLst/>
          </a:prstGeom>
          <a:noFill/>
          <a:ln w="50800" cap="flat" cmpd="sng">
            <a:solidFill>
              <a:srgbClr val="109648"/>
            </a:solidFill>
            <a:prstDash val="solid"/>
            <a:miter lim="800000"/>
            <a:headEnd type="none" w="sm" len="sm"/>
            <a:tailEnd type="none" w="sm" len="sm"/>
          </a:ln>
        </p:spPr>
      </p:cxnSp>
      <p:cxnSp>
        <p:nvCxnSpPr>
          <p:cNvPr id="16" name="Google Shape;16;p53"/>
          <p:cNvCxnSpPr/>
          <p:nvPr/>
        </p:nvCxnSpPr>
        <p:spPr>
          <a:xfrm>
            <a:off x="436228" y="5941994"/>
            <a:ext cx="11150779" cy="0"/>
          </a:xfrm>
          <a:prstGeom prst="straightConnector1">
            <a:avLst/>
          </a:prstGeom>
          <a:noFill/>
          <a:ln w="50800" cap="flat" cmpd="sng">
            <a:solidFill>
              <a:srgbClr val="109648"/>
            </a:solidFill>
            <a:prstDash val="solid"/>
            <a:miter lim="800000"/>
            <a:headEnd type="none" w="sm" len="sm"/>
            <a:tailEnd type="none" w="sm" len="sm"/>
          </a:ln>
        </p:spPr>
      </p:cxnSp>
      <p:sp>
        <p:nvSpPr>
          <p:cNvPr id="17" name="Google Shape;17;p53"/>
          <p:cNvSpPr txBox="1"/>
          <p:nvPr/>
        </p:nvSpPr>
        <p:spPr>
          <a:xfrm>
            <a:off x="9525001" y="6151452"/>
            <a:ext cx="2057400"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2400" b="0" i="0" u="none" strike="noStrike" cap="none" dirty="0">
                <a:solidFill>
                  <a:schemeClr val="dk1"/>
                </a:solidFill>
                <a:latin typeface="Arial"/>
                <a:ea typeface="Arial"/>
                <a:cs typeface="Arial"/>
                <a:sym typeface="Arial"/>
              </a:rPr>
              <a:t>Version 3.0</a:t>
            </a:r>
            <a:endParaRPr dirty="0"/>
          </a:p>
        </p:txBody>
      </p:sp>
      <p:pic>
        <p:nvPicPr>
          <p:cNvPr id="18" name="Google Shape;18;p53"/>
          <p:cNvPicPr preferRelativeResize="0"/>
          <p:nvPr/>
        </p:nvPicPr>
        <p:blipFill rotWithShape="1">
          <a:blip r:embed="rId2">
            <a:alphaModFix/>
          </a:blip>
          <a:srcRect/>
          <a:stretch/>
        </p:blipFill>
        <p:spPr>
          <a:xfrm>
            <a:off x="7235207" y="1550094"/>
            <a:ext cx="4438633" cy="4105231"/>
          </a:xfrm>
          <a:prstGeom prst="rect">
            <a:avLst/>
          </a:prstGeom>
          <a:noFill/>
          <a:ln>
            <a:noFill/>
          </a:ln>
        </p:spPr>
      </p:pic>
      <p:pic>
        <p:nvPicPr>
          <p:cNvPr id="19" name="Google Shape;19;p53"/>
          <p:cNvPicPr preferRelativeResize="0"/>
          <p:nvPr/>
        </p:nvPicPr>
        <p:blipFill rotWithShape="1">
          <a:blip r:embed="rId2">
            <a:alphaModFix/>
          </a:blip>
          <a:srcRect/>
          <a:stretch/>
        </p:blipFill>
        <p:spPr>
          <a:xfrm>
            <a:off x="7235207" y="1550094"/>
            <a:ext cx="4438633" cy="4105231"/>
          </a:xfrm>
          <a:prstGeom prst="rect">
            <a:avLst/>
          </a:prstGeom>
          <a:noFill/>
          <a:ln>
            <a:noFill/>
          </a:ln>
        </p:spPr>
      </p:pic>
      <p:sp>
        <p:nvSpPr>
          <p:cNvPr id="20" name="Google Shape;20;p53"/>
          <p:cNvSpPr txBox="1"/>
          <p:nvPr/>
        </p:nvSpPr>
        <p:spPr>
          <a:xfrm>
            <a:off x="518159" y="3791951"/>
            <a:ext cx="760730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109648"/>
              </a:buClr>
              <a:buSzPts val="3600"/>
              <a:buFont typeface="Libre Franklin Medium"/>
              <a:buNone/>
            </a:pPr>
            <a:r>
              <a:rPr lang="fr-FR" sz="3600" b="0" i="1" u="none" strike="noStrike" cap="none" noProof="0">
                <a:solidFill>
                  <a:srgbClr val="109648"/>
                </a:solidFill>
                <a:latin typeface="Franklin Gothic Medium" panose="020B0603020102020204" pitchFamily="34" charset="0"/>
                <a:ea typeface="Libre Franklin Medium"/>
                <a:cs typeface="Libre Franklin Medium"/>
                <a:sym typeface="Libre Franklin Medium"/>
              </a:rPr>
              <a:t>Approche Une Seule Santé</a:t>
            </a:r>
          </a:p>
        </p:txBody>
      </p:sp>
      <p:sp>
        <p:nvSpPr>
          <p:cNvPr id="21" name="Google Shape;21;p53"/>
          <p:cNvSpPr txBox="1">
            <a:spLocks noGrp="1"/>
          </p:cNvSpPr>
          <p:nvPr>
            <p:ph type="body" idx="1"/>
          </p:nvPr>
        </p:nvSpPr>
        <p:spPr>
          <a:xfrm>
            <a:off x="518160" y="2110490"/>
            <a:ext cx="7607300" cy="158853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5400"/>
              <a:buFont typeface="Arial"/>
              <a:buNone/>
              <a:defRPr sz="5400" b="0" i="0" u="none" strike="noStrike" cap="none">
                <a:solidFill>
                  <a:schemeClr val="dk1"/>
                </a:solidFill>
                <a:latin typeface="Libre Franklin Medium"/>
                <a:ea typeface="Libre Franklin Medium"/>
                <a:cs typeface="Libre Franklin Medium"/>
                <a:sym typeface="Libre Franklin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2" name="Google Shape;22;p53"/>
          <p:cNvSpPr txBox="1">
            <a:spLocks noGrp="1"/>
          </p:cNvSpPr>
          <p:nvPr>
            <p:ph type="body" idx="2"/>
          </p:nvPr>
        </p:nvSpPr>
        <p:spPr>
          <a:xfrm>
            <a:off x="521601" y="4953232"/>
            <a:ext cx="2974848" cy="521208"/>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23" name="Google Shape;23;p53"/>
          <p:cNvPicPr preferRelativeResize="0"/>
          <p:nvPr/>
        </p:nvPicPr>
        <p:blipFill rotWithShape="1">
          <a:blip r:embed="rId3">
            <a:alphaModFix/>
          </a:blip>
          <a:srcRect/>
          <a:stretch/>
        </p:blipFill>
        <p:spPr>
          <a:xfrm>
            <a:off x="10230534" y="279657"/>
            <a:ext cx="1443306" cy="914400"/>
          </a:xfrm>
          <a:prstGeom prst="rect">
            <a:avLst/>
          </a:prstGeom>
          <a:noFill/>
          <a:ln>
            <a:noFill/>
          </a:ln>
        </p:spPr>
      </p:pic>
      <p:pic>
        <p:nvPicPr>
          <p:cNvPr id="24" name="Google Shape;24;p53"/>
          <p:cNvPicPr preferRelativeResize="0"/>
          <p:nvPr/>
        </p:nvPicPr>
        <p:blipFill rotWithShape="1">
          <a:blip r:embed="rId4">
            <a:alphaModFix/>
          </a:blip>
          <a:srcRect/>
          <a:stretch/>
        </p:blipFill>
        <p:spPr>
          <a:xfrm>
            <a:off x="518160" y="279657"/>
            <a:ext cx="1920240" cy="886664"/>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Activity_Answer">
  <p:cSld name="Activity_Answer">
    <p:spTree>
      <p:nvGrpSpPr>
        <p:cNvPr id="1" name="Shape 91"/>
        <p:cNvGrpSpPr/>
        <p:nvPr/>
      </p:nvGrpSpPr>
      <p:grpSpPr>
        <a:xfrm>
          <a:off x="0" y="0"/>
          <a:ext cx="0" cy="0"/>
          <a:chOff x="0" y="0"/>
          <a:chExt cx="0" cy="0"/>
        </a:xfrm>
      </p:grpSpPr>
      <p:pic>
        <p:nvPicPr>
          <p:cNvPr id="92" name="Google Shape;92;p62"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93" name="Google Shape;93;p62"/>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94" name="Google Shape;94;p62"/>
          <p:cNvSpPr txBox="1">
            <a:spLocks noGrp="1"/>
          </p:cNvSpPr>
          <p:nvPr>
            <p:ph type="title"/>
          </p:nvPr>
        </p:nvSpPr>
        <p:spPr>
          <a:xfrm>
            <a:off x="838200" y="447675"/>
            <a:ext cx="9752215" cy="800100"/>
          </a:xfrm>
          <a:prstGeom prst="rect">
            <a:avLst/>
          </a:prstGeom>
          <a:solidFill>
            <a:srgbClr val="FEE599"/>
          </a:solid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95" name="Google Shape;95;p62"/>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6" name="Google Shape;96;p62"/>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97" name="Google Shape;97;p62"/>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98" name="Google Shape;98;p62"/>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99"/>
        <p:cNvGrpSpPr/>
        <p:nvPr/>
      </p:nvGrpSpPr>
      <p:grpSpPr>
        <a:xfrm>
          <a:off x="0" y="0"/>
          <a:ext cx="0" cy="0"/>
          <a:chOff x="0" y="0"/>
          <a:chExt cx="0" cy="0"/>
        </a:xfrm>
      </p:grpSpPr>
      <p:sp>
        <p:nvSpPr>
          <p:cNvPr id="100" name="Google Shape;100;p63"/>
          <p:cNvSpPr txBox="1">
            <a:spLocks noGrp="1"/>
          </p:cNvSpPr>
          <p:nvPr>
            <p:ph type="title"/>
          </p:nvPr>
        </p:nvSpPr>
        <p:spPr>
          <a:xfrm>
            <a:off x="839788" y="365125"/>
            <a:ext cx="10515600" cy="82391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01" name="Google Shape;101;p63"/>
          <p:cNvSpPr txBox="1">
            <a:spLocks noGrp="1"/>
          </p:cNvSpPr>
          <p:nvPr>
            <p:ph type="body" idx="1"/>
          </p:nvPr>
        </p:nvSpPr>
        <p:spPr>
          <a:xfrm>
            <a:off x="838200" y="1473345"/>
            <a:ext cx="5157787" cy="521710"/>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9pPr>
          </a:lstStyle>
          <a:p>
            <a:endParaRPr/>
          </a:p>
        </p:txBody>
      </p:sp>
      <p:sp>
        <p:nvSpPr>
          <p:cNvPr id="102" name="Google Shape;102;p63"/>
          <p:cNvSpPr txBox="1">
            <a:spLocks noGrp="1"/>
          </p:cNvSpPr>
          <p:nvPr>
            <p:ph type="body" idx="2"/>
          </p:nvPr>
        </p:nvSpPr>
        <p:spPr>
          <a:xfrm>
            <a:off x="838200" y="2111433"/>
            <a:ext cx="5157787" cy="4031672"/>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03" name="Google Shape;103;p63"/>
          <p:cNvSpPr txBox="1">
            <a:spLocks noGrp="1"/>
          </p:cNvSpPr>
          <p:nvPr>
            <p:ph type="body" idx="3"/>
          </p:nvPr>
        </p:nvSpPr>
        <p:spPr>
          <a:xfrm>
            <a:off x="6170612" y="1473345"/>
            <a:ext cx="5183188" cy="521710"/>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9pPr>
          </a:lstStyle>
          <a:p>
            <a:endParaRPr/>
          </a:p>
        </p:txBody>
      </p:sp>
      <p:sp>
        <p:nvSpPr>
          <p:cNvPr id="104" name="Google Shape;104;p63"/>
          <p:cNvSpPr txBox="1">
            <a:spLocks noGrp="1"/>
          </p:cNvSpPr>
          <p:nvPr>
            <p:ph type="body" idx="4"/>
          </p:nvPr>
        </p:nvSpPr>
        <p:spPr>
          <a:xfrm>
            <a:off x="6170612" y="2111433"/>
            <a:ext cx="5157787" cy="4031672"/>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05" name="Google Shape;105;p63"/>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06" name="Google Shape;106;p63"/>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07" name="Google Shape;107;p63"/>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108" name="Google Shape;108;p63"/>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ustom Layout 1">
  <p:cSld name="Custom Layout 1">
    <p:spTree>
      <p:nvGrpSpPr>
        <p:cNvPr id="1" name="Shape 109"/>
        <p:cNvGrpSpPr/>
        <p:nvPr/>
      </p:nvGrpSpPr>
      <p:grpSpPr>
        <a:xfrm>
          <a:off x="0" y="0"/>
          <a:ext cx="0" cy="0"/>
          <a:chOff x="0" y="0"/>
          <a:chExt cx="0" cy="0"/>
        </a:xfrm>
      </p:grpSpPr>
      <p:sp>
        <p:nvSpPr>
          <p:cNvPr id="110" name="Google Shape;110;p64"/>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11" name="Google Shape;111;p64"/>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2" name="Google Shape;112;p64"/>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13" name="Google Shape;113;p64"/>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14" name="Google Shape;114;p64"/>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115" name="Google Shape;115;p64"/>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Activity_Blank">
  <p:cSld name="Activity_Blank">
    <p:spTree>
      <p:nvGrpSpPr>
        <p:cNvPr id="1" name="Shape 116"/>
        <p:cNvGrpSpPr/>
        <p:nvPr/>
      </p:nvGrpSpPr>
      <p:grpSpPr>
        <a:xfrm>
          <a:off x="0" y="0"/>
          <a:ext cx="0" cy="0"/>
          <a:chOff x="0" y="0"/>
          <a:chExt cx="0" cy="0"/>
        </a:xfrm>
      </p:grpSpPr>
      <p:pic>
        <p:nvPicPr>
          <p:cNvPr id="117" name="Google Shape;117;p65"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118" name="Google Shape;118;p65"/>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19" name="Google Shape;119;p65"/>
          <p:cNvSpPr txBox="1">
            <a:spLocks noGrp="1"/>
          </p:cNvSpPr>
          <p:nvPr>
            <p:ph type="title"/>
          </p:nvPr>
        </p:nvSpPr>
        <p:spPr>
          <a:xfrm>
            <a:off x="838200" y="447675"/>
            <a:ext cx="9752215"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0" name="Google Shape;120;p65"/>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21" name="Google Shape;121;p65"/>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22" name="Google Shape;122;p65"/>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123" name="Google Shape;123;p65"/>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One Health">
  <p:cSld name="One Health">
    <p:spTree>
      <p:nvGrpSpPr>
        <p:cNvPr id="1" name="Shape 124"/>
        <p:cNvGrpSpPr/>
        <p:nvPr/>
      </p:nvGrpSpPr>
      <p:grpSpPr>
        <a:xfrm>
          <a:off x="0" y="0"/>
          <a:ext cx="0" cy="0"/>
          <a:chOff x="0" y="0"/>
          <a:chExt cx="0" cy="0"/>
        </a:xfrm>
      </p:grpSpPr>
      <p:sp>
        <p:nvSpPr>
          <p:cNvPr id="125" name="Google Shape;125;p66"/>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6" name="Google Shape;126;p66"/>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127" name="Google Shape;127;p66" descr="A picture containing vector graphics&#10;&#10;Description automatically generated"/>
          <p:cNvPicPr preferRelativeResize="0"/>
          <p:nvPr/>
        </p:nvPicPr>
        <p:blipFill rotWithShape="1">
          <a:blip r:embed="rId2">
            <a:alphaModFix/>
          </a:blip>
          <a:srcRect/>
          <a:stretch/>
        </p:blipFill>
        <p:spPr>
          <a:xfrm>
            <a:off x="10472404" y="128052"/>
            <a:ext cx="1223563" cy="1223563"/>
          </a:xfrm>
          <a:prstGeom prst="rect">
            <a:avLst/>
          </a:prstGeom>
          <a:noFill/>
          <a:ln>
            <a:noFill/>
          </a:ln>
        </p:spPr>
      </p:pic>
      <p:sp>
        <p:nvSpPr>
          <p:cNvPr id="128" name="Google Shape;128;p66"/>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29" name="Google Shape;129;p66"/>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30" name="Google Shape;130;p66"/>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131" name="Google Shape;131;p66"/>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Slide 1">
  <p:cSld name="Title Slide 1">
    <p:spTree>
      <p:nvGrpSpPr>
        <p:cNvPr id="1" name="Shape 132"/>
        <p:cNvGrpSpPr/>
        <p:nvPr/>
      </p:nvGrpSpPr>
      <p:grpSpPr>
        <a:xfrm>
          <a:off x="0" y="0"/>
          <a:ext cx="0" cy="0"/>
          <a:chOff x="0" y="0"/>
          <a:chExt cx="0" cy="0"/>
        </a:xfrm>
      </p:grpSpPr>
      <p:sp>
        <p:nvSpPr>
          <p:cNvPr id="133" name="Google Shape;133;p67"/>
          <p:cNvSpPr/>
          <p:nvPr/>
        </p:nvSpPr>
        <p:spPr>
          <a:xfrm>
            <a:off x="0" y="6728728"/>
            <a:ext cx="12192000" cy="203201"/>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34" name="Google Shape;134;p67"/>
          <p:cNvCxnSpPr/>
          <p:nvPr/>
        </p:nvCxnSpPr>
        <p:spPr>
          <a:xfrm>
            <a:off x="518160" y="1264888"/>
            <a:ext cx="11155680" cy="0"/>
          </a:xfrm>
          <a:prstGeom prst="straightConnector1">
            <a:avLst/>
          </a:prstGeom>
          <a:noFill/>
          <a:ln w="50800" cap="flat" cmpd="sng">
            <a:solidFill>
              <a:srgbClr val="109648"/>
            </a:solidFill>
            <a:prstDash val="solid"/>
            <a:miter lim="800000"/>
            <a:headEnd type="none" w="sm" len="sm"/>
            <a:tailEnd type="none" w="sm" len="sm"/>
          </a:ln>
        </p:spPr>
      </p:cxnSp>
      <p:sp>
        <p:nvSpPr>
          <p:cNvPr id="135" name="Google Shape;135;p67"/>
          <p:cNvSpPr txBox="1">
            <a:spLocks noGrp="1"/>
          </p:cNvSpPr>
          <p:nvPr>
            <p:ph type="body" idx="1"/>
          </p:nvPr>
        </p:nvSpPr>
        <p:spPr>
          <a:xfrm>
            <a:off x="521601" y="4953232"/>
            <a:ext cx="2974848" cy="521208"/>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800"/>
              <a:buFont typeface="Arial"/>
              <a:buNone/>
              <a:defRPr sz="2800" b="1">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cxnSp>
        <p:nvCxnSpPr>
          <p:cNvPr id="136" name="Google Shape;136;p67"/>
          <p:cNvCxnSpPr/>
          <p:nvPr/>
        </p:nvCxnSpPr>
        <p:spPr>
          <a:xfrm>
            <a:off x="436228" y="5941994"/>
            <a:ext cx="11150779" cy="0"/>
          </a:xfrm>
          <a:prstGeom prst="straightConnector1">
            <a:avLst/>
          </a:prstGeom>
          <a:noFill/>
          <a:ln w="50800" cap="flat" cmpd="sng">
            <a:solidFill>
              <a:srgbClr val="109648"/>
            </a:solidFill>
            <a:prstDash val="solid"/>
            <a:miter lim="800000"/>
            <a:headEnd type="none" w="sm" len="sm"/>
            <a:tailEnd type="none" w="sm" len="sm"/>
          </a:ln>
        </p:spPr>
      </p:cxnSp>
      <p:pic>
        <p:nvPicPr>
          <p:cNvPr id="137" name="Google Shape;137;p67"/>
          <p:cNvPicPr preferRelativeResize="0"/>
          <p:nvPr/>
        </p:nvPicPr>
        <p:blipFill rotWithShape="1">
          <a:blip r:embed="rId2">
            <a:alphaModFix/>
          </a:blip>
          <a:srcRect/>
          <a:stretch/>
        </p:blipFill>
        <p:spPr>
          <a:xfrm>
            <a:off x="518160" y="279657"/>
            <a:ext cx="1920240" cy="886664"/>
          </a:xfrm>
          <a:prstGeom prst="rect">
            <a:avLst/>
          </a:prstGeom>
          <a:noFill/>
          <a:ln>
            <a:noFill/>
          </a:ln>
        </p:spPr>
      </p:pic>
      <p:sp>
        <p:nvSpPr>
          <p:cNvPr id="138" name="Google Shape;138;p67"/>
          <p:cNvSpPr txBox="1"/>
          <p:nvPr/>
        </p:nvSpPr>
        <p:spPr>
          <a:xfrm>
            <a:off x="9525001" y="6151452"/>
            <a:ext cx="2057400"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2400">
                <a:solidFill>
                  <a:schemeClr val="dk1"/>
                </a:solidFill>
                <a:latin typeface="Arial"/>
                <a:ea typeface="Arial"/>
                <a:cs typeface="Arial"/>
                <a:sym typeface="Arial"/>
              </a:rPr>
              <a:t>Version 3.0</a:t>
            </a:r>
            <a:endParaRPr/>
          </a:p>
        </p:txBody>
      </p:sp>
      <p:pic>
        <p:nvPicPr>
          <p:cNvPr id="139" name="Google Shape;139;p67"/>
          <p:cNvPicPr preferRelativeResize="0"/>
          <p:nvPr/>
        </p:nvPicPr>
        <p:blipFill rotWithShape="1">
          <a:blip r:embed="rId3">
            <a:alphaModFix/>
          </a:blip>
          <a:srcRect/>
          <a:stretch/>
        </p:blipFill>
        <p:spPr>
          <a:xfrm>
            <a:off x="7235207" y="1550094"/>
            <a:ext cx="4438633" cy="4105231"/>
          </a:xfrm>
          <a:prstGeom prst="rect">
            <a:avLst/>
          </a:prstGeom>
          <a:noFill/>
          <a:ln>
            <a:noFill/>
          </a:ln>
        </p:spPr>
      </p:pic>
      <p:pic>
        <p:nvPicPr>
          <p:cNvPr id="140" name="Google Shape;140;p67"/>
          <p:cNvPicPr preferRelativeResize="0"/>
          <p:nvPr/>
        </p:nvPicPr>
        <p:blipFill rotWithShape="1">
          <a:blip r:embed="rId3">
            <a:alphaModFix/>
          </a:blip>
          <a:srcRect/>
          <a:stretch/>
        </p:blipFill>
        <p:spPr>
          <a:xfrm>
            <a:off x="7235207" y="1550094"/>
            <a:ext cx="4438633" cy="4105231"/>
          </a:xfrm>
          <a:prstGeom prst="rect">
            <a:avLst/>
          </a:prstGeom>
          <a:noFill/>
          <a:ln>
            <a:noFill/>
          </a:ln>
        </p:spPr>
      </p:pic>
      <p:sp>
        <p:nvSpPr>
          <p:cNvPr id="141" name="Google Shape;141;p67"/>
          <p:cNvSpPr txBox="1">
            <a:spLocks noGrp="1"/>
          </p:cNvSpPr>
          <p:nvPr>
            <p:ph type="body" idx="2"/>
          </p:nvPr>
        </p:nvSpPr>
        <p:spPr>
          <a:xfrm>
            <a:off x="518160" y="2110490"/>
            <a:ext cx="7607300" cy="158853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5400"/>
              <a:buFont typeface="Arial"/>
              <a:buNone/>
              <a:defRPr sz="5400">
                <a:solidFill>
                  <a:schemeClr val="dk1"/>
                </a:solidFill>
                <a:latin typeface="Libre Franklin Medium"/>
                <a:ea typeface="Libre Franklin Medium"/>
                <a:cs typeface="Libre Franklin Medium"/>
                <a:sym typeface="Libre Franklin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42" name="Google Shape;142;p67"/>
          <p:cNvSpPr txBox="1"/>
          <p:nvPr/>
        </p:nvSpPr>
        <p:spPr>
          <a:xfrm>
            <a:off x="520953" y="3105834"/>
            <a:ext cx="645133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109648"/>
              </a:buClr>
              <a:buSzPts val="3600"/>
              <a:buFont typeface="Libre Franklin Medium"/>
              <a:buNone/>
            </a:pPr>
            <a:r>
              <a:rPr lang="en-US" sz="3600" i="1">
                <a:solidFill>
                  <a:srgbClr val="109648"/>
                </a:solidFill>
                <a:latin typeface="Libre Franklin Medium"/>
                <a:ea typeface="Libre Franklin Medium"/>
                <a:cs typeface="Libre Franklin Medium"/>
                <a:sym typeface="Libre Franklin Medium"/>
              </a:rPr>
              <a:t>Using a One Health Approach</a:t>
            </a:r>
            <a:endParaRPr sz="3600" b="0" i="1" u="none" strike="noStrike" cap="none">
              <a:solidFill>
                <a:srgbClr val="109648"/>
              </a:solidFill>
              <a:latin typeface="Libre Franklin Medium"/>
              <a:ea typeface="Libre Franklin Medium"/>
              <a:cs typeface="Libre Franklin Medium"/>
              <a:sym typeface="Libre Franklin Medium"/>
            </a:endParaRPr>
          </a:p>
        </p:txBody>
      </p:sp>
      <p:pic>
        <p:nvPicPr>
          <p:cNvPr id="143" name="Google Shape;143;p67"/>
          <p:cNvPicPr preferRelativeResize="0"/>
          <p:nvPr/>
        </p:nvPicPr>
        <p:blipFill rotWithShape="1">
          <a:blip r:embed="rId4">
            <a:alphaModFix/>
          </a:blip>
          <a:srcRect/>
          <a:stretch/>
        </p:blipFill>
        <p:spPr>
          <a:xfrm>
            <a:off x="10230534" y="279657"/>
            <a:ext cx="1443306" cy="914400"/>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1_Title Slide 2">
  <p:cSld name="1_Title Slide 2">
    <p:spTree>
      <p:nvGrpSpPr>
        <p:cNvPr id="1" name="Shape 144"/>
        <p:cNvGrpSpPr/>
        <p:nvPr/>
      </p:nvGrpSpPr>
      <p:grpSpPr>
        <a:xfrm>
          <a:off x="0" y="0"/>
          <a:ext cx="0" cy="0"/>
          <a:chOff x="0" y="0"/>
          <a:chExt cx="0" cy="0"/>
        </a:xfrm>
      </p:grpSpPr>
      <p:sp>
        <p:nvSpPr>
          <p:cNvPr id="145" name="Google Shape;145;p68"/>
          <p:cNvSpPr/>
          <p:nvPr/>
        </p:nvSpPr>
        <p:spPr>
          <a:xfrm>
            <a:off x="0" y="6728728"/>
            <a:ext cx="12192000" cy="203201"/>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46" name="Google Shape;146;p68"/>
          <p:cNvCxnSpPr/>
          <p:nvPr/>
        </p:nvCxnSpPr>
        <p:spPr>
          <a:xfrm>
            <a:off x="518160" y="1264888"/>
            <a:ext cx="11155680" cy="0"/>
          </a:xfrm>
          <a:prstGeom prst="straightConnector1">
            <a:avLst/>
          </a:prstGeom>
          <a:noFill/>
          <a:ln w="50800" cap="flat" cmpd="sng">
            <a:solidFill>
              <a:srgbClr val="109648"/>
            </a:solidFill>
            <a:prstDash val="solid"/>
            <a:miter lim="800000"/>
            <a:headEnd type="none" w="sm" len="sm"/>
            <a:tailEnd type="none" w="sm" len="sm"/>
          </a:ln>
        </p:spPr>
      </p:cxnSp>
      <p:cxnSp>
        <p:nvCxnSpPr>
          <p:cNvPr id="147" name="Google Shape;147;p68"/>
          <p:cNvCxnSpPr/>
          <p:nvPr/>
        </p:nvCxnSpPr>
        <p:spPr>
          <a:xfrm>
            <a:off x="436228" y="5941994"/>
            <a:ext cx="11150779" cy="0"/>
          </a:xfrm>
          <a:prstGeom prst="straightConnector1">
            <a:avLst/>
          </a:prstGeom>
          <a:noFill/>
          <a:ln w="50800" cap="flat" cmpd="sng">
            <a:solidFill>
              <a:srgbClr val="109648"/>
            </a:solidFill>
            <a:prstDash val="solid"/>
            <a:miter lim="800000"/>
            <a:headEnd type="none" w="sm" len="sm"/>
            <a:tailEnd type="none" w="sm" len="sm"/>
          </a:ln>
        </p:spPr>
      </p:cxnSp>
      <p:sp>
        <p:nvSpPr>
          <p:cNvPr id="148" name="Google Shape;148;p68"/>
          <p:cNvSpPr txBox="1"/>
          <p:nvPr/>
        </p:nvSpPr>
        <p:spPr>
          <a:xfrm>
            <a:off x="9525001" y="6151452"/>
            <a:ext cx="2057400"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2400">
                <a:solidFill>
                  <a:schemeClr val="dk1"/>
                </a:solidFill>
                <a:latin typeface="Arial"/>
                <a:ea typeface="Arial"/>
                <a:cs typeface="Arial"/>
                <a:sym typeface="Arial"/>
              </a:rPr>
              <a:t>Version 3.0</a:t>
            </a:r>
            <a:endParaRPr/>
          </a:p>
        </p:txBody>
      </p:sp>
      <p:pic>
        <p:nvPicPr>
          <p:cNvPr id="149" name="Google Shape;149;p68"/>
          <p:cNvPicPr preferRelativeResize="0"/>
          <p:nvPr/>
        </p:nvPicPr>
        <p:blipFill rotWithShape="1">
          <a:blip r:embed="rId2">
            <a:alphaModFix/>
          </a:blip>
          <a:srcRect/>
          <a:stretch/>
        </p:blipFill>
        <p:spPr>
          <a:xfrm>
            <a:off x="7235207" y="1550094"/>
            <a:ext cx="4438633" cy="4105231"/>
          </a:xfrm>
          <a:prstGeom prst="rect">
            <a:avLst/>
          </a:prstGeom>
          <a:noFill/>
          <a:ln>
            <a:noFill/>
          </a:ln>
        </p:spPr>
      </p:pic>
      <p:pic>
        <p:nvPicPr>
          <p:cNvPr id="150" name="Google Shape;150;p68"/>
          <p:cNvPicPr preferRelativeResize="0"/>
          <p:nvPr/>
        </p:nvPicPr>
        <p:blipFill rotWithShape="1">
          <a:blip r:embed="rId2">
            <a:alphaModFix/>
          </a:blip>
          <a:srcRect/>
          <a:stretch/>
        </p:blipFill>
        <p:spPr>
          <a:xfrm>
            <a:off x="7235207" y="1550094"/>
            <a:ext cx="4438633" cy="4105231"/>
          </a:xfrm>
          <a:prstGeom prst="rect">
            <a:avLst/>
          </a:prstGeom>
          <a:noFill/>
          <a:ln>
            <a:noFill/>
          </a:ln>
        </p:spPr>
      </p:pic>
      <p:sp>
        <p:nvSpPr>
          <p:cNvPr id="151" name="Google Shape;151;p68"/>
          <p:cNvSpPr txBox="1"/>
          <p:nvPr/>
        </p:nvSpPr>
        <p:spPr>
          <a:xfrm>
            <a:off x="518160" y="3851013"/>
            <a:ext cx="645133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109648"/>
              </a:buClr>
              <a:buSzPts val="3600"/>
              <a:buFont typeface="Libre Franklin Medium"/>
              <a:buNone/>
            </a:pPr>
            <a:r>
              <a:rPr lang="en-US" sz="3600" i="1">
                <a:solidFill>
                  <a:srgbClr val="109648"/>
                </a:solidFill>
                <a:latin typeface="Libre Franklin Medium"/>
                <a:ea typeface="Libre Franklin Medium"/>
                <a:cs typeface="Libre Franklin Medium"/>
                <a:sym typeface="Libre Franklin Medium"/>
              </a:rPr>
              <a:t>Using a One Health Approach</a:t>
            </a:r>
            <a:endParaRPr sz="3600" b="0" i="1" u="none" strike="noStrike" cap="none">
              <a:solidFill>
                <a:srgbClr val="109648"/>
              </a:solidFill>
              <a:latin typeface="Libre Franklin Medium"/>
              <a:ea typeface="Libre Franklin Medium"/>
              <a:cs typeface="Libre Franklin Medium"/>
              <a:sym typeface="Libre Franklin Medium"/>
            </a:endParaRPr>
          </a:p>
        </p:txBody>
      </p:sp>
      <p:sp>
        <p:nvSpPr>
          <p:cNvPr id="152" name="Google Shape;152;p68"/>
          <p:cNvSpPr txBox="1">
            <a:spLocks noGrp="1"/>
          </p:cNvSpPr>
          <p:nvPr>
            <p:ph type="body" idx="1"/>
          </p:nvPr>
        </p:nvSpPr>
        <p:spPr>
          <a:xfrm>
            <a:off x="518160" y="2110490"/>
            <a:ext cx="7607300" cy="158853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5400"/>
              <a:buFont typeface="Arial"/>
              <a:buNone/>
              <a:defRPr sz="5400">
                <a:solidFill>
                  <a:schemeClr val="dk1"/>
                </a:solidFill>
                <a:latin typeface="Libre Franklin Medium"/>
                <a:ea typeface="Libre Franklin Medium"/>
                <a:cs typeface="Libre Franklin Medium"/>
                <a:sym typeface="Libre Franklin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53" name="Google Shape;153;p68"/>
          <p:cNvSpPr txBox="1">
            <a:spLocks noGrp="1"/>
          </p:cNvSpPr>
          <p:nvPr>
            <p:ph type="body" idx="2"/>
          </p:nvPr>
        </p:nvSpPr>
        <p:spPr>
          <a:xfrm>
            <a:off x="521601" y="4953232"/>
            <a:ext cx="2974848" cy="521208"/>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800"/>
              <a:buFont typeface="Arial"/>
              <a:buNone/>
              <a:defRPr sz="2800" b="1">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154" name="Google Shape;154;p68"/>
          <p:cNvPicPr preferRelativeResize="0"/>
          <p:nvPr/>
        </p:nvPicPr>
        <p:blipFill rotWithShape="1">
          <a:blip r:embed="rId3">
            <a:alphaModFix/>
          </a:blip>
          <a:srcRect/>
          <a:stretch/>
        </p:blipFill>
        <p:spPr>
          <a:xfrm>
            <a:off x="10230534" y="279657"/>
            <a:ext cx="1443306" cy="914400"/>
          </a:xfrm>
          <a:prstGeom prst="rect">
            <a:avLst/>
          </a:prstGeom>
          <a:noFill/>
          <a:ln>
            <a:noFill/>
          </a:ln>
        </p:spPr>
      </p:pic>
      <p:pic>
        <p:nvPicPr>
          <p:cNvPr id="155" name="Google Shape;155;p68"/>
          <p:cNvPicPr preferRelativeResize="0"/>
          <p:nvPr/>
        </p:nvPicPr>
        <p:blipFill rotWithShape="1">
          <a:blip r:embed="rId4">
            <a:alphaModFix/>
          </a:blip>
          <a:srcRect/>
          <a:stretch/>
        </p:blipFill>
        <p:spPr>
          <a:xfrm>
            <a:off x="518160" y="279657"/>
            <a:ext cx="1920240" cy="886664"/>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2_Custom Layout">
  <p:cSld name="2_Custom Layout">
    <p:spTree>
      <p:nvGrpSpPr>
        <p:cNvPr id="1" name="Shape 156"/>
        <p:cNvGrpSpPr/>
        <p:nvPr/>
      </p:nvGrpSpPr>
      <p:grpSpPr>
        <a:xfrm>
          <a:off x="0" y="0"/>
          <a:ext cx="0" cy="0"/>
          <a:chOff x="0" y="0"/>
          <a:chExt cx="0" cy="0"/>
        </a:xfrm>
      </p:grpSpPr>
      <p:sp>
        <p:nvSpPr>
          <p:cNvPr id="157" name="Google Shape;157;p69"/>
          <p:cNvSpPr txBox="1"/>
          <p:nvPr/>
        </p:nvSpPr>
        <p:spPr>
          <a:xfrm>
            <a:off x="838200" y="422510"/>
            <a:ext cx="6143624"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400" b="0" i="0" u="none" strike="noStrike" cap="none">
                <a:solidFill>
                  <a:schemeClr val="dk1"/>
                </a:solidFill>
                <a:latin typeface="Libre Franklin Medium"/>
                <a:ea typeface="Libre Franklin Medium"/>
                <a:cs typeface="Libre Franklin Medium"/>
                <a:sym typeface="Libre Franklin Medium"/>
              </a:rPr>
              <a:t>Course Icons </a:t>
            </a:r>
            <a:r>
              <a:rPr lang="en-US" sz="4400" b="0" i="0" u="none" strike="noStrike" cap="none">
                <a:solidFill>
                  <a:srgbClr val="000000"/>
                </a:solidFill>
                <a:latin typeface="Libre Franklin Medium"/>
                <a:ea typeface="Libre Franklin Medium"/>
                <a:cs typeface="Libre Franklin Medium"/>
                <a:sym typeface="Libre Franklin Medium"/>
              </a:rPr>
              <a:t>Key</a:t>
            </a:r>
            <a:endParaRPr sz="1800">
              <a:solidFill>
                <a:schemeClr val="dk1"/>
              </a:solidFill>
              <a:latin typeface="Arial"/>
              <a:ea typeface="Arial"/>
              <a:cs typeface="Arial"/>
              <a:sym typeface="Arial"/>
            </a:endParaRPr>
          </a:p>
        </p:txBody>
      </p:sp>
      <p:sp>
        <p:nvSpPr>
          <p:cNvPr id="158" name="Google Shape;158;p69"/>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aphicFrame>
        <p:nvGraphicFramePr>
          <p:cNvPr id="159" name="Google Shape;159;p69"/>
          <p:cNvGraphicFramePr/>
          <p:nvPr/>
        </p:nvGraphicFramePr>
        <p:xfrm>
          <a:off x="1505065" y="1917027"/>
          <a:ext cx="3000000" cy="3000000"/>
        </p:xfrm>
        <a:graphic>
          <a:graphicData uri="http://schemas.openxmlformats.org/drawingml/2006/table">
            <a:tbl>
              <a:tblPr>
                <a:noFill/>
                <a:tableStyleId>{72090CA7-39CE-4A2A-A7DD-FEF3821C6D1B}</a:tableStyleId>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5">
                <a:tc>
                  <a:txBody>
                    <a:bodyPr/>
                    <a:lstStyle/>
                    <a:p>
                      <a:pPr marL="0" marR="0" lvl="0" indent="0" algn="ctr" rtl="0">
                        <a:spcBef>
                          <a:spcPts val="0"/>
                        </a:spcBef>
                        <a:spcAft>
                          <a:spcPts val="0"/>
                        </a:spcAft>
                        <a:buClr>
                          <a:schemeClr val="dk1"/>
                        </a:buClr>
                        <a:buSzPts val="2400"/>
                        <a:buFont typeface="Arial"/>
                        <a:buNone/>
                      </a:pPr>
                      <a:r>
                        <a:rPr lang="en-US" sz="2400" b="1" u="none" strike="noStrike" cap="none">
                          <a:solidFill>
                            <a:schemeClr val="dk1"/>
                          </a:solidFill>
                        </a:rPr>
                        <a:t>Icon</a:t>
                      </a:r>
                      <a:endParaRPr sz="1800" b="1">
                        <a:solidFill>
                          <a:schemeClr val="dk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Clr>
                          <a:schemeClr val="dk1"/>
                        </a:buClr>
                        <a:buSzPts val="2400"/>
                        <a:buFont typeface="Arial"/>
                        <a:buNone/>
                      </a:pPr>
                      <a:r>
                        <a:rPr lang="en-US" sz="2400" b="1" u="none" strike="noStrike" cap="none">
                          <a:solidFill>
                            <a:schemeClr val="dk1"/>
                          </a:solidFill>
                        </a:rPr>
                        <a:t>Use</a:t>
                      </a:r>
                      <a:endParaRPr sz="1800" b="1">
                        <a:solidFill>
                          <a:schemeClr val="dk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945050">
                <a:tc>
                  <a:txBody>
                    <a:bodyPr/>
                    <a:lstStyle/>
                    <a:p>
                      <a:pPr marL="0" marR="0" lvl="0" indent="0" algn="l" rtl="0">
                        <a:spcBef>
                          <a:spcPts val="0"/>
                        </a:spcBef>
                        <a:spcAft>
                          <a:spcPts val="0"/>
                        </a:spcAft>
                        <a:buClr>
                          <a:schemeClr val="dk1"/>
                        </a:buClr>
                        <a:buSzPts val="1800"/>
                        <a:buFont typeface="Arial"/>
                        <a:buNone/>
                      </a:pPr>
                      <a:endParaRPr sz="1800"/>
                    </a:p>
                    <a:p>
                      <a:pPr marL="0" marR="0" lvl="0" indent="0" algn="l" rtl="0">
                        <a:spcBef>
                          <a:spcPts val="0"/>
                        </a:spcBef>
                        <a:spcAft>
                          <a:spcPts val="0"/>
                        </a:spcAft>
                        <a:buClr>
                          <a:schemeClr val="dk1"/>
                        </a:buClr>
                        <a:buSzPts val="1800"/>
                        <a:buFont typeface="Arial"/>
                        <a:buNone/>
                      </a:pPr>
                      <a:endParaRPr sz="1800"/>
                    </a:p>
                    <a:p>
                      <a:pPr marL="0" marR="0" lvl="0" indent="0" algn="l" rtl="0">
                        <a:spcBef>
                          <a:spcPts val="0"/>
                        </a:spcBef>
                        <a:spcAft>
                          <a:spcPts val="0"/>
                        </a:spcAft>
                        <a:buClr>
                          <a:schemeClr val="dk1"/>
                        </a:buClr>
                        <a:buSzPts val="1800"/>
                        <a:buFont typeface="Arial"/>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2000"/>
                        <a:buFont typeface="Arial"/>
                        <a:buNone/>
                      </a:pPr>
                      <a:r>
                        <a:rPr lang="en-US" sz="2000" b="1">
                          <a:solidFill>
                            <a:schemeClr val="dk1"/>
                          </a:solidFill>
                          <a:latin typeface="Arial"/>
                          <a:ea typeface="Arial"/>
                          <a:cs typeface="Arial"/>
                          <a:sym typeface="Arial"/>
                        </a:rPr>
                        <a:t>Objectives </a:t>
                      </a:r>
                      <a:r>
                        <a:rPr lang="en-US" sz="2000" b="0">
                          <a:solidFill>
                            <a:schemeClr val="dk1"/>
                          </a:solidFill>
                          <a:latin typeface="Arial"/>
                          <a:ea typeface="Arial"/>
                          <a:cs typeface="Arial"/>
                          <a:sym typeface="Arial"/>
                        </a:rPr>
                        <a:t>of</a:t>
                      </a:r>
                      <a:r>
                        <a:rPr lang="en-US" sz="2000">
                          <a:solidFill>
                            <a:schemeClr val="dk1"/>
                          </a:solidFill>
                          <a:latin typeface="Arial"/>
                          <a:ea typeface="Arial"/>
                          <a:cs typeface="Arial"/>
                          <a:sym typeface="Arial"/>
                        </a:rPr>
                        <a:t> the lesson</a:t>
                      </a:r>
                      <a:endParaRPr sz="20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50">
                <a:tc>
                  <a:txBody>
                    <a:bodyPr/>
                    <a:lstStyle/>
                    <a:p>
                      <a:pPr marL="0" marR="0" lvl="0" indent="0" algn="l" rtl="0">
                        <a:spcBef>
                          <a:spcPts val="0"/>
                        </a:spcBef>
                        <a:spcAft>
                          <a:spcPts val="0"/>
                        </a:spcAft>
                        <a:buClr>
                          <a:schemeClr val="dk1"/>
                        </a:buClr>
                        <a:buSzPts val="1800"/>
                        <a:buFont typeface="Arial"/>
                        <a:buNone/>
                      </a:pPr>
                      <a:endParaRPr sz="1800"/>
                    </a:p>
                    <a:p>
                      <a:pPr marL="0" marR="0" lvl="0" indent="0" algn="l" rtl="0">
                        <a:spcBef>
                          <a:spcPts val="0"/>
                        </a:spcBef>
                        <a:spcAft>
                          <a:spcPts val="0"/>
                        </a:spcAft>
                        <a:buClr>
                          <a:schemeClr val="dk1"/>
                        </a:buClr>
                        <a:buSzPts val="1800"/>
                        <a:buFont typeface="Arial"/>
                        <a:buNone/>
                      </a:pPr>
                      <a:endParaRPr sz="1800"/>
                    </a:p>
                    <a:p>
                      <a:pPr marL="0" marR="0" lvl="0" indent="0" algn="l" rtl="0">
                        <a:spcBef>
                          <a:spcPts val="0"/>
                        </a:spcBef>
                        <a:spcAft>
                          <a:spcPts val="0"/>
                        </a:spcAft>
                        <a:buClr>
                          <a:schemeClr val="dk1"/>
                        </a:buClr>
                        <a:buSzPts val="1800"/>
                        <a:buFont typeface="Arial"/>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2000"/>
                        <a:buFont typeface="Arial"/>
                        <a:buNone/>
                      </a:pPr>
                      <a:r>
                        <a:rPr lang="en-US" sz="2000" b="1">
                          <a:solidFill>
                            <a:schemeClr val="dk1"/>
                          </a:solidFill>
                          <a:latin typeface="Arial"/>
                          <a:ea typeface="Arial"/>
                          <a:cs typeface="Arial"/>
                          <a:sym typeface="Arial"/>
                        </a:rPr>
                        <a:t>Discovery Dialogue </a:t>
                      </a:r>
                      <a:r>
                        <a:rPr lang="en-US" sz="2000">
                          <a:solidFill>
                            <a:schemeClr val="dk1"/>
                          </a:solidFill>
                          <a:latin typeface="Arial"/>
                          <a:ea typeface="Arial"/>
                          <a:cs typeface="Arial"/>
                          <a:sym typeface="Arial"/>
                        </a:rPr>
                        <a:t>invites sharing of ideas and experiences</a:t>
                      </a:r>
                      <a:endParaRPr sz="20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5">
                <a:tc>
                  <a:txBody>
                    <a:bodyPr/>
                    <a:lstStyle/>
                    <a:p>
                      <a:pPr marL="0" marR="0" lvl="0" indent="0" algn="l" rtl="0">
                        <a:spcBef>
                          <a:spcPts val="0"/>
                        </a:spcBef>
                        <a:spcAft>
                          <a:spcPts val="0"/>
                        </a:spcAft>
                        <a:buClr>
                          <a:schemeClr val="dk1"/>
                        </a:buClr>
                        <a:buSzPts val="1800"/>
                        <a:buFont typeface="Arial"/>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n-US" sz="2000" b="1">
                          <a:solidFill>
                            <a:schemeClr val="dk1"/>
                          </a:solidFill>
                          <a:latin typeface="Arial"/>
                          <a:ea typeface="Arial"/>
                          <a:cs typeface="Arial"/>
                          <a:sym typeface="Arial"/>
                        </a:rPr>
                        <a:t>Activity </a:t>
                      </a:r>
                      <a:r>
                        <a:rPr lang="en-US" sz="2000" b="0">
                          <a:solidFill>
                            <a:schemeClr val="dk1"/>
                          </a:solidFill>
                          <a:latin typeface="Arial"/>
                          <a:ea typeface="Arial"/>
                          <a:cs typeface="Arial"/>
                          <a:sym typeface="Arial"/>
                        </a:rPr>
                        <a:t>completed by </a:t>
                      </a:r>
                      <a:r>
                        <a:rPr lang="en-US" sz="2000">
                          <a:solidFill>
                            <a:schemeClr val="dk1"/>
                          </a:solidFill>
                          <a:latin typeface="Arial"/>
                          <a:ea typeface="Arial"/>
                          <a:cs typeface="Arial"/>
                          <a:sym typeface="Arial"/>
                        </a:rPr>
                        <a:t>individual or group</a:t>
                      </a:r>
                      <a:endParaRPr sz="18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00">
                <a:tc>
                  <a:txBody>
                    <a:bodyPr/>
                    <a:lstStyle/>
                    <a:p>
                      <a:pPr marL="0" marR="0" lvl="0" indent="0" algn="l" rtl="0">
                        <a:spcBef>
                          <a:spcPts val="0"/>
                        </a:spcBef>
                        <a:spcAft>
                          <a:spcPts val="0"/>
                        </a:spcAft>
                        <a:buClr>
                          <a:schemeClr val="dk1"/>
                        </a:buClr>
                        <a:buSzPts val="1800"/>
                        <a:buFont typeface="Arial"/>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n-US" sz="2000" b="1">
                          <a:solidFill>
                            <a:schemeClr val="dk1"/>
                          </a:solidFill>
                          <a:latin typeface="Arial"/>
                          <a:ea typeface="Arial"/>
                          <a:cs typeface="Arial"/>
                          <a:sym typeface="Arial"/>
                        </a:rPr>
                        <a:t>Highlight </a:t>
                      </a:r>
                      <a:r>
                        <a:rPr lang="en-US" sz="2000" b="0">
                          <a:solidFill>
                            <a:schemeClr val="dk1"/>
                          </a:solidFill>
                          <a:latin typeface="Arial"/>
                          <a:ea typeface="Arial"/>
                          <a:cs typeface="Arial"/>
                          <a:sym typeface="Arial"/>
                        </a:rPr>
                        <a:t>of </a:t>
                      </a:r>
                      <a:r>
                        <a:rPr lang="en-US" sz="2000">
                          <a:solidFill>
                            <a:schemeClr val="dk1"/>
                          </a:solidFill>
                          <a:latin typeface="Arial"/>
                          <a:ea typeface="Arial"/>
                          <a:cs typeface="Arial"/>
                          <a:sym typeface="Arial"/>
                        </a:rPr>
                        <a:t>multisectoral or One Health approach</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160" name="Google Shape;160;p69" descr="Objectives Icon"/>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161" name="Google Shape;161;p69" descr="Discovery Dialogue "/>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62" name="Google Shape;162;p69" descr="Activity Icon"/>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63" name="Google Shape;163;p69" descr="A picture containing vector graphics&#10;&#10;Description automatically generated"/>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164" name="Google Shape;164;p69"/>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65" name="Google Shape;165;p69"/>
          <p:cNvPicPr preferRelativeResize="0"/>
          <p:nvPr/>
        </p:nvPicPr>
        <p:blipFill rotWithShape="1">
          <a:blip r:embed="rId6">
            <a:alphaModFix/>
          </a:blip>
          <a:srcRect/>
          <a:stretch/>
        </p:blipFill>
        <p:spPr>
          <a:xfrm>
            <a:off x="9722808" y="6330789"/>
            <a:ext cx="1097280" cy="505373"/>
          </a:xfrm>
          <a:prstGeom prst="rect">
            <a:avLst/>
          </a:prstGeom>
          <a:noFill/>
          <a:ln>
            <a:noFill/>
          </a:ln>
        </p:spPr>
      </p:pic>
      <p:pic>
        <p:nvPicPr>
          <p:cNvPr id="166" name="Google Shape;166;p69"/>
          <p:cNvPicPr preferRelativeResize="0"/>
          <p:nvPr/>
        </p:nvPicPr>
        <p:blipFill rotWithShape="1">
          <a:blip r:embed="rId7">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bjectives">
  <p:cSld name="Objectives">
    <p:spTree>
      <p:nvGrpSpPr>
        <p:cNvPr id="1" name="Shape 167"/>
        <p:cNvGrpSpPr/>
        <p:nvPr/>
      </p:nvGrpSpPr>
      <p:grpSpPr>
        <a:xfrm>
          <a:off x="0" y="0"/>
          <a:ext cx="0" cy="0"/>
          <a:chOff x="0" y="0"/>
          <a:chExt cx="0" cy="0"/>
        </a:xfrm>
      </p:grpSpPr>
      <p:pic>
        <p:nvPicPr>
          <p:cNvPr id="168" name="Google Shape;168;p70" descr="Objectives Icon"/>
          <p:cNvPicPr preferRelativeResize="0"/>
          <p:nvPr/>
        </p:nvPicPr>
        <p:blipFill rotWithShape="1">
          <a:blip r:embed="rId2">
            <a:alphaModFix/>
          </a:blip>
          <a:srcRect/>
          <a:stretch/>
        </p:blipFill>
        <p:spPr>
          <a:xfrm>
            <a:off x="10883960" y="146159"/>
            <a:ext cx="939679" cy="895132"/>
          </a:xfrm>
          <a:prstGeom prst="rect">
            <a:avLst/>
          </a:prstGeom>
          <a:noFill/>
          <a:ln>
            <a:noFill/>
          </a:ln>
        </p:spPr>
      </p:pic>
      <p:sp>
        <p:nvSpPr>
          <p:cNvPr id="169" name="Google Shape;169;p70"/>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500"/>
              </a:spcBef>
              <a:spcAft>
                <a:spcPts val="0"/>
              </a:spcAft>
              <a:buClr>
                <a:schemeClr val="dk1"/>
              </a:buClr>
              <a:buSzPts val="2800"/>
              <a:buFont typeface="Arial"/>
              <a:buNone/>
              <a:defRPr sz="2800" b="1">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70" name="Google Shape;170;p70"/>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1" name="Google Shape;171;p70"/>
          <p:cNvSpPr txBox="1"/>
          <p:nvPr/>
        </p:nvSpPr>
        <p:spPr>
          <a:xfrm>
            <a:off x="838200" y="422510"/>
            <a:ext cx="10515600"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400" b="0" i="0" u="none" strike="noStrike" cap="none">
                <a:solidFill>
                  <a:schemeClr val="dk1"/>
                </a:solidFill>
                <a:latin typeface="Libre Franklin Medium"/>
                <a:ea typeface="Libre Franklin Medium"/>
                <a:cs typeface="Libre Franklin Medium"/>
                <a:sym typeface="Libre Franklin Medium"/>
              </a:rPr>
              <a:t>Learning Objectives</a:t>
            </a:r>
            <a:endParaRPr sz="1800">
              <a:solidFill>
                <a:schemeClr val="dk1"/>
              </a:solidFill>
              <a:latin typeface="Arial"/>
              <a:ea typeface="Arial"/>
              <a:cs typeface="Arial"/>
              <a:sym typeface="Arial"/>
            </a:endParaRPr>
          </a:p>
        </p:txBody>
      </p:sp>
      <p:sp>
        <p:nvSpPr>
          <p:cNvPr id="172" name="Google Shape;172;p70"/>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73" name="Google Shape;173;p70"/>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174" name="Google Shape;174;p70"/>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urveillance Cycle">
  <p:cSld name="Surveillance Cycle">
    <p:spTree>
      <p:nvGrpSpPr>
        <p:cNvPr id="1" name="Shape 175"/>
        <p:cNvGrpSpPr/>
        <p:nvPr/>
      </p:nvGrpSpPr>
      <p:grpSpPr>
        <a:xfrm>
          <a:off x="0" y="0"/>
          <a:ext cx="0" cy="0"/>
          <a:chOff x="0" y="0"/>
          <a:chExt cx="0" cy="0"/>
        </a:xfrm>
      </p:grpSpPr>
      <p:sp>
        <p:nvSpPr>
          <p:cNvPr id="176" name="Google Shape;176;p71"/>
          <p:cNvSpPr txBox="1"/>
          <p:nvPr/>
        </p:nvSpPr>
        <p:spPr>
          <a:xfrm>
            <a:off x="838200" y="422510"/>
            <a:ext cx="10515600"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400" b="0" i="0" u="none" strike="noStrike" cap="none">
                <a:solidFill>
                  <a:schemeClr val="dk1"/>
                </a:solidFill>
                <a:latin typeface="Libre Franklin Medium"/>
                <a:ea typeface="Libre Franklin Medium"/>
                <a:cs typeface="Libre Franklin Medium"/>
                <a:sym typeface="Libre Franklin Medium"/>
              </a:rPr>
              <a:t>Public Health Surveillance Cycle</a:t>
            </a:r>
            <a:endParaRPr sz="1800">
              <a:solidFill>
                <a:schemeClr val="dk1"/>
              </a:solidFill>
              <a:latin typeface="Arial"/>
              <a:ea typeface="Arial"/>
              <a:cs typeface="Arial"/>
              <a:sym typeface="Arial"/>
            </a:endParaRPr>
          </a:p>
        </p:txBody>
      </p:sp>
      <p:sp>
        <p:nvSpPr>
          <p:cNvPr id="177" name="Google Shape;177;p71"/>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8" name="Google Shape;178;p71"/>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79" name="Google Shape;179;p71"/>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180" name="Google Shape;180;p71"/>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3_Custom Layout_French">
  <p:cSld name="3_Custom Layout_French">
    <p:spTree>
      <p:nvGrpSpPr>
        <p:cNvPr id="1" name="Shape 25"/>
        <p:cNvGrpSpPr/>
        <p:nvPr/>
      </p:nvGrpSpPr>
      <p:grpSpPr>
        <a:xfrm>
          <a:off x="0" y="0"/>
          <a:ext cx="0" cy="0"/>
          <a:chOff x="0" y="0"/>
          <a:chExt cx="0" cy="0"/>
        </a:xfrm>
      </p:grpSpPr>
      <p:sp>
        <p:nvSpPr>
          <p:cNvPr id="26" name="Google Shape;26;p54"/>
          <p:cNvSpPr txBox="1"/>
          <p:nvPr/>
        </p:nvSpPr>
        <p:spPr>
          <a:xfrm>
            <a:off x="838200" y="422510"/>
            <a:ext cx="7432964"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400" b="0" i="0" u="none" strike="noStrike" cap="none" dirty="0">
                <a:solidFill>
                  <a:schemeClr val="dk1"/>
                </a:solidFill>
                <a:latin typeface="Franklin Gothic Medium" panose="020B0603020102020204" pitchFamily="34" charset="0"/>
                <a:ea typeface="Libre Franklin Medium"/>
                <a:cs typeface="Libre Franklin Medium"/>
                <a:sym typeface="Libre Franklin Medium"/>
              </a:rPr>
              <a:t>Clé des icônes de cours</a:t>
            </a:r>
            <a:endParaRPr sz="4400" dirty="0">
              <a:solidFill>
                <a:schemeClr val="dk1"/>
              </a:solidFill>
              <a:latin typeface="Franklin Gothic Medium" panose="020B0603020102020204" pitchFamily="34" charset="0"/>
              <a:ea typeface="Arial"/>
              <a:cs typeface="Arial"/>
              <a:sym typeface="Arial"/>
            </a:endParaRPr>
          </a:p>
        </p:txBody>
      </p:sp>
      <p:sp>
        <p:nvSpPr>
          <p:cNvPr id="27" name="Google Shape;27;p54"/>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aphicFrame>
        <p:nvGraphicFramePr>
          <p:cNvPr id="28" name="Google Shape;28;p54"/>
          <p:cNvGraphicFramePr/>
          <p:nvPr/>
        </p:nvGraphicFramePr>
        <p:xfrm>
          <a:off x="1505065" y="1917027"/>
          <a:ext cx="9181875" cy="4276750"/>
        </p:xfrm>
        <a:graphic>
          <a:graphicData uri="http://schemas.openxmlformats.org/drawingml/2006/table">
            <a:tbl>
              <a:tblPr>
                <a:noFill/>
                <a:tableStyleId>{72090CA7-39CE-4A2A-A7DD-FEF3821C6D1B}</a:tableStyleId>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5">
                <a:tc>
                  <a:txBody>
                    <a:bodyPr/>
                    <a:lstStyle/>
                    <a:p>
                      <a:pPr marL="0" marR="0" lvl="0" indent="0" algn="ctr" rtl="0">
                        <a:spcBef>
                          <a:spcPts val="0"/>
                        </a:spcBef>
                        <a:spcAft>
                          <a:spcPts val="0"/>
                        </a:spcAft>
                        <a:buClr>
                          <a:schemeClr val="dk1"/>
                        </a:buClr>
                        <a:buSzPts val="2400"/>
                        <a:buFont typeface="Arial"/>
                        <a:buNone/>
                      </a:pPr>
                      <a:r>
                        <a:rPr lang="en-US" sz="2400" b="1" u="none" strike="noStrike" cap="none">
                          <a:solidFill>
                            <a:schemeClr val="dk1"/>
                          </a:solidFill>
                        </a:rPr>
                        <a:t>Icône</a:t>
                      </a:r>
                      <a:endParaRPr sz="2400" b="1" u="none" strike="noStrike" cap="none">
                        <a:solidFill>
                          <a:schemeClr val="dk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Clr>
                          <a:schemeClr val="dk1"/>
                        </a:buClr>
                        <a:buSzPts val="2400"/>
                        <a:buFont typeface="Arial"/>
                        <a:buNone/>
                      </a:pPr>
                      <a:r>
                        <a:rPr lang="en-US" sz="2400" b="1" u="none" strike="noStrike" cap="none">
                          <a:solidFill>
                            <a:schemeClr val="dk1"/>
                          </a:solidFill>
                        </a:rPr>
                        <a:t>Utilisation</a:t>
                      </a:r>
                      <a:endParaRPr sz="2400" b="1" u="none" strike="noStrike" cap="none">
                        <a:solidFill>
                          <a:schemeClr val="dk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945050">
                <a:tc>
                  <a:txBody>
                    <a:bodyPr/>
                    <a:lstStyle/>
                    <a:p>
                      <a:pPr marL="0" marR="0" lvl="0" indent="0" algn="l" rtl="0">
                        <a:spcBef>
                          <a:spcPts val="0"/>
                        </a:spcBef>
                        <a:spcAft>
                          <a:spcPts val="0"/>
                        </a:spcAft>
                        <a:buClr>
                          <a:schemeClr val="dk1"/>
                        </a:buClr>
                        <a:buSzPts val="1800"/>
                        <a:buFont typeface="Arial"/>
                        <a:buNone/>
                      </a:pPr>
                      <a:endParaRPr sz="1800" u="none" strike="noStrike" cap="none"/>
                    </a:p>
                    <a:p>
                      <a:pPr marL="0" marR="0" lvl="0" indent="0" algn="l" rtl="0">
                        <a:spcBef>
                          <a:spcPts val="0"/>
                        </a:spcBef>
                        <a:spcAft>
                          <a:spcPts val="0"/>
                        </a:spcAft>
                        <a:buClr>
                          <a:schemeClr val="dk1"/>
                        </a:buClr>
                        <a:buSzPts val="1800"/>
                        <a:buFont typeface="Arial"/>
                        <a:buNone/>
                      </a:pPr>
                      <a:endParaRPr sz="1800" u="none" strike="noStrike" cap="none"/>
                    </a:p>
                    <a:p>
                      <a:pPr marL="0" marR="0" lvl="0" indent="0" algn="l" rtl="0">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2000"/>
                        <a:buFont typeface="Arial"/>
                        <a:buNone/>
                      </a:pPr>
                      <a:r>
                        <a:rPr lang="en-US" sz="2000" b="1" u="none" strike="noStrike" cap="none">
                          <a:solidFill>
                            <a:schemeClr val="dk1"/>
                          </a:solidFill>
                          <a:latin typeface="Arial"/>
                          <a:ea typeface="Arial"/>
                          <a:cs typeface="Arial"/>
                          <a:sym typeface="Arial"/>
                        </a:rPr>
                        <a:t>Objectifs </a:t>
                      </a:r>
                      <a:r>
                        <a:rPr lang="en-US" sz="2000" b="0" u="none" strike="noStrike" cap="none">
                          <a:solidFill>
                            <a:schemeClr val="dk1"/>
                          </a:solidFill>
                          <a:latin typeface="Arial"/>
                          <a:ea typeface="Arial"/>
                          <a:cs typeface="Arial"/>
                          <a:sym typeface="Arial"/>
                        </a:rPr>
                        <a:t>de la leçon</a:t>
                      </a:r>
                      <a:endParaRPr sz="20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50">
                <a:tc>
                  <a:txBody>
                    <a:bodyPr/>
                    <a:lstStyle/>
                    <a:p>
                      <a:pPr marL="0" marR="0" lvl="0" indent="0" algn="l" rtl="0">
                        <a:spcBef>
                          <a:spcPts val="0"/>
                        </a:spcBef>
                        <a:spcAft>
                          <a:spcPts val="0"/>
                        </a:spcAft>
                        <a:buClr>
                          <a:schemeClr val="dk1"/>
                        </a:buClr>
                        <a:buSzPts val="1800"/>
                        <a:buFont typeface="Arial"/>
                        <a:buNone/>
                      </a:pPr>
                      <a:endParaRPr sz="1800" u="none" strike="noStrike" cap="none"/>
                    </a:p>
                    <a:p>
                      <a:pPr marL="0" marR="0" lvl="0" indent="0" algn="l" rtl="0">
                        <a:spcBef>
                          <a:spcPts val="0"/>
                        </a:spcBef>
                        <a:spcAft>
                          <a:spcPts val="0"/>
                        </a:spcAft>
                        <a:buClr>
                          <a:schemeClr val="dk1"/>
                        </a:buClr>
                        <a:buSzPts val="1800"/>
                        <a:buFont typeface="Arial"/>
                        <a:buNone/>
                      </a:pPr>
                      <a:endParaRPr sz="1800" u="none" strike="noStrike" cap="none"/>
                    </a:p>
                    <a:p>
                      <a:pPr marL="0" marR="0" lvl="0" indent="0" algn="l" rtl="0">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2000"/>
                        <a:buFont typeface="Arial"/>
                        <a:buNone/>
                      </a:pPr>
                      <a:r>
                        <a:rPr lang="en-US" sz="2000" b="1" u="none" strike="noStrike" cap="none">
                          <a:solidFill>
                            <a:schemeClr val="dk1"/>
                          </a:solidFill>
                          <a:latin typeface="Arial"/>
                          <a:ea typeface="Arial"/>
                          <a:cs typeface="Arial"/>
                          <a:sym typeface="Arial"/>
                        </a:rPr>
                        <a:t>Dialogue de découverte </a:t>
                      </a:r>
                      <a:r>
                        <a:rPr lang="en-US" sz="2000" u="none" strike="noStrike" cap="none">
                          <a:solidFill>
                            <a:schemeClr val="dk1"/>
                          </a:solidFill>
                          <a:latin typeface="Arial"/>
                          <a:ea typeface="Arial"/>
                          <a:cs typeface="Arial"/>
                          <a:sym typeface="Arial"/>
                        </a:rPr>
                        <a:t>invite le partage d’idées </a:t>
                      </a:r>
                      <a:br>
                        <a:rPr lang="en-US" sz="2000" u="none" strike="noStrike" cap="none">
                          <a:solidFill>
                            <a:schemeClr val="dk1"/>
                          </a:solidFill>
                          <a:latin typeface="Arial"/>
                          <a:ea typeface="Arial"/>
                          <a:cs typeface="Arial"/>
                          <a:sym typeface="Arial"/>
                        </a:rPr>
                      </a:br>
                      <a:r>
                        <a:rPr lang="en-US" sz="2000" u="none" strike="noStrike" cap="none">
                          <a:solidFill>
                            <a:schemeClr val="dk1"/>
                          </a:solidFill>
                          <a:latin typeface="Arial"/>
                          <a:ea typeface="Arial"/>
                          <a:cs typeface="Arial"/>
                          <a:sym typeface="Arial"/>
                        </a:rPr>
                        <a:t>et d’expériences</a:t>
                      </a:r>
                      <a:endParaRPr sz="20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5">
                <a:tc>
                  <a:txBody>
                    <a:bodyPr/>
                    <a:lstStyle/>
                    <a:p>
                      <a:pPr marL="0" marR="0" lvl="0" indent="0" algn="l" rtl="0">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n-US" sz="2000" b="1" u="none" strike="noStrike" cap="none">
                          <a:solidFill>
                            <a:schemeClr val="dk1"/>
                          </a:solidFill>
                          <a:latin typeface="Arial"/>
                          <a:ea typeface="Arial"/>
                          <a:cs typeface="Arial"/>
                          <a:sym typeface="Arial"/>
                        </a:rPr>
                        <a:t>Activité </a:t>
                      </a:r>
                      <a:r>
                        <a:rPr lang="en-US" sz="2000" b="0" u="none" strike="noStrike" cap="none">
                          <a:solidFill>
                            <a:schemeClr val="dk1"/>
                          </a:solidFill>
                          <a:latin typeface="Arial"/>
                          <a:ea typeface="Arial"/>
                          <a:cs typeface="Arial"/>
                          <a:sym typeface="Arial"/>
                        </a:rPr>
                        <a:t>complétée individuellement ou en groupe</a:t>
                      </a:r>
                      <a:endParaRPr sz="20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00">
                <a:tc>
                  <a:txBody>
                    <a:bodyPr/>
                    <a:lstStyle/>
                    <a:p>
                      <a:pPr marL="0" marR="0" lvl="0" indent="0" algn="l" rtl="0">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n-US" sz="2000" b="1" u="none" strike="noStrike" cap="none">
                          <a:solidFill>
                            <a:schemeClr val="dk1"/>
                          </a:solidFill>
                          <a:latin typeface="Arial"/>
                          <a:ea typeface="Arial"/>
                          <a:cs typeface="Arial"/>
                          <a:sym typeface="Arial"/>
                        </a:rPr>
                        <a:t>Point saillant </a:t>
                      </a:r>
                      <a:r>
                        <a:rPr lang="en-US" sz="2000" b="0" u="none" strike="noStrike" cap="none">
                          <a:solidFill>
                            <a:schemeClr val="dk1"/>
                          </a:solidFill>
                          <a:latin typeface="Arial"/>
                          <a:ea typeface="Arial"/>
                          <a:cs typeface="Arial"/>
                          <a:sym typeface="Arial"/>
                        </a:rPr>
                        <a:t>d’une approche </a:t>
                      </a:r>
                      <a:r>
                        <a:rPr lang="en-US" sz="2000" u="none" strike="noStrike" cap="none">
                          <a:solidFill>
                            <a:schemeClr val="dk1"/>
                          </a:solidFill>
                          <a:latin typeface="Arial"/>
                          <a:ea typeface="Arial"/>
                          <a:cs typeface="Arial"/>
                          <a:sym typeface="Arial"/>
                        </a:rPr>
                        <a:t>multisectorielle </a:t>
                      </a:r>
                      <a:br>
                        <a:rPr lang="en-US" sz="2000" u="none" strike="noStrike" cap="none">
                          <a:solidFill>
                            <a:schemeClr val="dk1"/>
                          </a:solidFill>
                          <a:latin typeface="Arial"/>
                          <a:ea typeface="Arial"/>
                          <a:cs typeface="Arial"/>
                          <a:sym typeface="Arial"/>
                        </a:rPr>
                      </a:br>
                      <a:r>
                        <a:rPr lang="en-US" sz="2000" u="none" strike="noStrike" cap="none">
                          <a:solidFill>
                            <a:schemeClr val="dk1"/>
                          </a:solidFill>
                          <a:latin typeface="Arial"/>
                          <a:ea typeface="Arial"/>
                          <a:cs typeface="Arial"/>
                          <a:sym typeface="Arial"/>
                        </a:rPr>
                        <a:t>ou Une Seule Santé</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29" name="Google Shape;29;p54" descr="Objectives Icon"/>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30" name="Google Shape;30;p54" descr="Discovery Dialogue "/>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31" name="Google Shape;31;p54" descr="Activity Icon"/>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32" name="Google Shape;32;p54" descr="A picture containing vector graphics&#10;&#10;Description automatically generated"/>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33" name="Google Shape;33;p54"/>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34" name="Google Shape;34;p54"/>
          <p:cNvPicPr preferRelativeResize="0"/>
          <p:nvPr/>
        </p:nvPicPr>
        <p:blipFill rotWithShape="1">
          <a:blip r:embed="rId6">
            <a:alphaModFix/>
          </a:blip>
          <a:srcRect/>
          <a:stretch/>
        </p:blipFill>
        <p:spPr>
          <a:xfrm>
            <a:off x="9722808" y="6330789"/>
            <a:ext cx="1097280" cy="505373"/>
          </a:xfrm>
          <a:prstGeom prst="rect">
            <a:avLst/>
          </a:prstGeom>
          <a:noFill/>
          <a:ln>
            <a:noFill/>
          </a:ln>
        </p:spPr>
      </p:pic>
      <p:pic>
        <p:nvPicPr>
          <p:cNvPr id="35" name="Google Shape;35;p54"/>
          <p:cNvPicPr preferRelativeResize="0"/>
          <p:nvPr/>
        </p:nvPicPr>
        <p:blipFill rotWithShape="1">
          <a:blip r:embed="rId7">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urveillance Cycle + Monitor">
  <p:cSld name="Surveillance Cycle + Monitor">
    <p:spTree>
      <p:nvGrpSpPr>
        <p:cNvPr id="1" name="Shape 181"/>
        <p:cNvGrpSpPr/>
        <p:nvPr/>
      </p:nvGrpSpPr>
      <p:grpSpPr>
        <a:xfrm>
          <a:off x="0" y="0"/>
          <a:ext cx="0" cy="0"/>
          <a:chOff x="0" y="0"/>
          <a:chExt cx="0" cy="0"/>
        </a:xfrm>
      </p:grpSpPr>
      <p:sp>
        <p:nvSpPr>
          <p:cNvPr id="182" name="Google Shape;182;p72"/>
          <p:cNvSpPr txBox="1"/>
          <p:nvPr/>
        </p:nvSpPr>
        <p:spPr>
          <a:xfrm>
            <a:off x="838200" y="422510"/>
            <a:ext cx="10515600"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400" b="0" i="0" u="none" strike="noStrike" cap="none">
                <a:solidFill>
                  <a:schemeClr val="dk1"/>
                </a:solidFill>
                <a:latin typeface="Libre Franklin Medium"/>
                <a:ea typeface="Libre Franklin Medium"/>
                <a:cs typeface="Libre Franklin Medium"/>
                <a:sym typeface="Libre Franklin Medium"/>
              </a:rPr>
              <a:t>Public Health Surveillance Cycle</a:t>
            </a:r>
            <a:endParaRPr sz="1800">
              <a:solidFill>
                <a:schemeClr val="dk1"/>
              </a:solidFill>
              <a:latin typeface="Arial"/>
              <a:ea typeface="Arial"/>
              <a:cs typeface="Arial"/>
              <a:sym typeface="Arial"/>
            </a:endParaRPr>
          </a:p>
        </p:txBody>
      </p:sp>
      <p:sp>
        <p:nvSpPr>
          <p:cNvPr id="183" name="Google Shape;183;p72"/>
          <p:cNvSpPr/>
          <p:nvPr/>
        </p:nvSpPr>
        <p:spPr>
          <a:xfrm>
            <a:off x="3057525" y="1857375"/>
            <a:ext cx="6486525" cy="4100513"/>
          </a:xfrm>
          <a:prstGeom prst="ellipse">
            <a:avLst/>
          </a:prstGeom>
          <a:solidFill>
            <a:srgbClr val="C4E0B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84" name="Google Shape;184;p72"/>
          <p:cNvSpPr txBox="1"/>
          <p:nvPr/>
        </p:nvSpPr>
        <p:spPr>
          <a:xfrm>
            <a:off x="3914774" y="3353633"/>
            <a:ext cx="4772025" cy="110799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6600" b="1">
                <a:solidFill>
                  <a:srgbClr val="00943B"/>
                </a:solidFill>
                <a:latin typeface="Arial"/>
                <a:ea typeface="Arial"/>
                <a:cs typeface="Arial"/>
                <a:sym typeface="Arial"/>
              </a:rPr>
              <a:t>MONITOR</a:t>
            </a:r>
            <a:endParaRPr/>
          </a:p>
        </p:txBody>
      </p:sp>
      <p:sp>
        <p:nvSpPr>
          <p:cNvPr id="185" name="Google Shape;185;p72"/>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86" name="Google Shape;186;p72"/>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87" name="Google Shape;187;p72"/>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188" name="Google Shape;188;p72"/>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1_Surveillance Cycle + Monitor_French">
  <p:cSld name="1_Surveillance Cycle + Monitor_French">
    <p:spTree>
      <p:nvGrpSpPr>
        <p:cNvPr id="1" name="Shape 189"/>
        <p:cNvGrpSpPr/>
        <p:nvPr/>
      </p:nvGrpSpPr>
      <p:grpSpPr>
        <a:xfrm>
          <a:off x="0" y="0"/>
          <a:ext cx="0" cy="0"/>
          <a:chOff x="0" y="0"/>
          <a:chExt cx="0" cy="0"/>
        </a:xfrm>
      </p:grpSpPr>
      <p:sp>
        <p:nvSpPr>
          <p:cNvPr id="190" name="Google Shape;190;p73"/>
          <p:cNvSpPr txBox="1"/>
          <p:nvPr/>
        </p:nvSpPr>
        <p:spPr>
          <a:xfrm>
            <a:off x="838200" y="422510"/>
            <a:ext cx="10515600"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400" b="0" i="0" u="none" strike="noStrike" cap="none">
                <a:solidFill>
                  <a:schemeClr val="dk1"/>
                </a:solidFill>
                <a:latin typeface="Libre Franklin Medium"/>
                <a:ea typeface="Libre Franklin Medium"/>
                <a:cs typeface="Libre Franklin Medium"/>
                <a:sym typeface="Libre Franklin Medium"/>
              </a:rPr>
              <a:t>Cycle de surveillance de la santé publique</a:t>
            </a:r>
            <a:endParaRPr sz="4400">
              <a:solidFill>
                <a:schemeClr val="dk1"/>
              </a:solidFill>
              <a:latin typeface="Arial"/>
              <a:ea typeface="Arial"/>
              <a:cs typeface="Arial"/>
              <a:sym typeface="Arial"/>
            </a:endParaRPr>
          </a:p>
        </p:txBody>
      </p:sp>
      <p:sp>
        <p:nvSpPr>
          <p:cNvPr id="191" name="Google Shape;191;p73"/>
          <p:cNvSpPr/>
          <p:nvPr/>
        </p:nvSpPr>
        <p:spPr>
          <a:xfrm>
            <a:off x="3057525" y="1857375"/>
            <a:ext cx="6486525" cy="4100513"/>
          </a:xfrm>
          <a:prstGeom prst="ellipse">
            <a:avLst/>
          </a:prstGeom>
          <a:solidFill>
            <a:srgbClr val="C4E0B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92" name="Google Shape;192;p73"/>
          <p:cNvSpPr txBox="1"/>
          <p:nvPr/>
        </p:nvSpPr>
        <p:spPr>
          <a:xfrm>
            <a:off x="3357818" y="3353633"/>
            <a:ext cx="6060499" cy="110799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6600" b="1">
                <a:solidFill>
                  <a:srgbClr val="00943B"/>
                </a:solidFill>
                <a:latin typeface="Arial"/>
                <a:ea typeface="Arial"/>
                <a:cs typeface="Arial"/>
                <a:sym typeface="Arial"/>
              </a:rPr>
              <a:t>SURVEILLER</a:t>
            </a:r>
            <a:endParaRPr/>
          </a:p>
        </p:txBody>
      </p:sp>
      <p:sp>
        <p:nvSpPr>
          <p:cNvPr id="193" name="Google Shape;193;p73"/>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94" name="Google Shape;194;p73"/>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95" name="Google Shape;195;p73"/>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196" name="Google Shape;196;p73"/>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_Discovery_Dialogue">
  <p:cSld name="1_Discovery_Dialogue">
    <p:spTree>
      <p:nvGrpSpPr>
        <p:cNvPr id="1" name="Shape 197"/>
        <p:cNvGrpSpPr/>
        <p:nvPr/>
      </p:nvGrpSpPr>
      <p:grpSpPr>
        <a:xfrm>
          <a:off x="0" y="0"/>
          <a:ext cx="0" cy="0"/>
          <a:chOff x="0" y="0"/>
          <a:chExt cx="0" cy="0"/>
        </a:xfrm>
      </p:grpSpPr>
      <p:pic>
        <p:nvPicPr>
          <p:cNvPr id="198" name="Google Shape;198;p74" descr="Discovery Dialogue "/>
          <p:cNvPicPr preferRelativeResize="0"/>
          <p:nvPr/>
        </p:nvPicPr>
        <p:blipFill rotWithShape="1">
          <a:blip r:embed="rId2">
            <a:alphaModFix/>
          </a:blip>
          <a:srcRect/>
          <a:stretch/>
        </p:blipFill>
        <p:spPr>
          <a:xfrm>
            <a:off x="10883961" y="146159"/>
            <a:ext cx="939678" cy="939678"/>
          </a:xfrm>
          <a:prstGeom prst="rect">
            <a:avLst/>
          </a:prstGeom>
          <a:noFill/>
          <a:ln>
            <a:noFill/>
          </a:ln>
        </p:spPr>
      </p:pic>
      <p:sp>
        <p:nvSpPr>
          <p:cNvPr id="199" name="Google Shape;199;p74"/>
          <p:cNvSpPr txBox="1">
            <a:spLocks noGrp="1"/>
          </p:cNvSpPr>
          <p:nvPr>
            <p:ph type="title"/>
          </p:nvPr>
        </p:nvSpPr>
        <p:spPr>
          <a:xfrm>
            <a:off x="838200" y="447675"/>
            <a:ext cx="9752215" cy="800100"/>
          </a:xfrm>
          <a:prstGeom prst="rect">
            <a:avLst/>
          </a:prstGeom>
          <a:solidFill>
            <a:srgbClr val="E7C2F6"/>
          </a:solid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00" name="Google Shape;200;p74"/>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01" name="Google Shape;201;p74"/>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02" name="Google Shape;202;p74"/>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03" name="Google Shape;203;p74"/>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204" name="Google Shape;204;p74"/>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Activity">
  <p:cSld name="Activity">
    <p:spTree>
      <p:nvGrpSpPr>
        <p:cNvPr id="1" name="Shape 205"/>
        <p:cNvGrpSpPr/>
        <p:nvPr/>
      </p:nvGrpSpPr>
      <p:grpSpPr>
        <a:xfrm>
          <a:off x="0" y="0"/>
          <a:ext cx="0" cy="0"/>
          <a:chOff x="0" y="0"/>
          <a:chExt cx="0" cy="0"/>
        </a:xfrm>
      </p:grpSpPr>
      <p:sp>
        <p:nvSpPr>
          <p:cNvPr id="206" name="Google Shape;206;p75"/>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207" name="Google Shape;207;p75"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208" name="Google Shape;208;p75"/>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09" name="Google Shape;209;p75"/>
          <p:cNvSpPr txBox="1"/>
          <p:nvPr/>
        </p:nvSpPr>
        <p:spPr>
          <a:xfrm>
            <a:off x="1007013" y="2951946"/>
            <a:ext cx="10177974" cy="954107"/>
          </a:xfrm>
          <a:prstGeom prst="rect">
            <a:avLst/>
          </a:prstGeom>
          <a:noFill/>
          <a:ln w="38100" cap="flat" cmpd="sng">
            <a:solidFill>
              <a:srgbClr val="001402"/>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800">
                <a:solidFill>
                  <a:schemeClr val="dk1"/>
                </a:solidFill>
                <a:latin typeface="Arial"/>
                <a:ea typeface="Arial"/>
                <a:cs typeface="Arial"/>
                <a:sym typeface="Arial"/>
              </a:rPr>
              <a:t>To complete the exercise, </a:t>
            </a:r>
            <a:endParaRPr/>
          </a:p>
          <a:p>
            <a:pPr marL="0" marR="0" lvl="0" indent="0" algn="ctr" rtl="0">
              <a:spcBef>
                <a:spcPts val="0"/>
              </a:spcBef>
              <a:spcAft>
                <a:spcPts val="0"/>
              </a:spcAft>
              <a:buNone/>
            </a:pPr>
            <a:r>
              <a:rPr lang="en-US" sz="2800">
                <a:solidFill>
                  <a:schemeClr val="dk1"/>
                </a:solidFill>
                <a:latin typeface="Arial"/>
                <a:ea typeface="Arial"/>
                <a:cs typeface="Arial"/>
                <a:sym typeface="Arial"/>
              </a:rPr>
              <a:t>please turn to your Participant Exercise Book.</a:t>
            </a:r>
            <a:endParaRPr sz="2800" strike="sngStrike">
              <a:solidFill>
                <a:schemeClr val="dk1"/>
              </a:solidFill>
              <a:latin typeface="Arial"/>
              <a:ea typeface="Arial"/>
              <a:cs typeface="Arial"/>
              <a:sym typeface="Arial"/>
            </a:endParaRPr>
          </a:p>
        </p:txBody>
      </p:sp>
      <p:sp>
        <p:nvSpPr>
          <p:cNvPr id="210" name="Google Shape;210;p75"/>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11" name="Google Shape;211;p75"/>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212" name="Google Shape;212;p75"/>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213"/>
        <p:cNvGrpSpPr/>
        <p:nvPr/>
      </p:nvGrpSpPr>
      <p:grpSpPr>
        <a:xfrm>
          <a:off x="0" y="0"/>
          <a:ext cx="0" cy="0"/>
          <a:chOff x="0" y="0"/>
          <a:chExt cx="0" cy="0"/>
        </a:xfrm>
      </p:grpSpPr>
      <p:sp>
        <p:nvSpPr>
          <p:cNvPr id="214" name="Google Shape;214;p76"/>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15" name="Google Shape;215;p76"/>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16" name="Google Shape;216;p76"/>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17" name="Google Shape;217;p76"/>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218" name="Google Shape;218;p76"/>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219"/>
        <p:cNvGrpSpPr/>
        <p:nvPr/>
      </p:nvGrpSpPr>
      <p:grpSpPr>
        <a:xfrm>
          <a:off x="0" y="0"/>
          <a:ext cx="0" cy="0"/>
          <a:chOff x="0" y="0"/>
          <a:chExt cx="0" cy="0"/>
        </a:xfrm>
      </p:grpSpPr>
      <p:sp>
        <p:nvSpPr>
          <p:cNvPr id="220" name="Google Shape;220;p77"/>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21" name="Google Shape;221;p77"/>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22" name="Google Shape;222;p77"/>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23" name="Google Shape;223;p77"/>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224" name="Google Shape;224;p77"/>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References">
  <p:cSld name="References">
    <p:spTree>
      <p:nvGrpSpPr>
        <p:cNvPr id="1" name="Shape 225"/>
        <p:cNvGrpSpPr/>
        <p:nvPr/>
      </p:nvGrpSpPr>
      <p:grpSpPr>
        <a:xfrm>
          <a:off x="0" y="0"/>
          <a:ext cx="0" cy="0"/>
          <a:chOff x="0" y="0"/>
          <a:chExt cx="0" cy="0"/>
        </a:xfrm>
      </p:grpSpPr>
      <p:sp>
        <p:nvSpPr>
          <p:cNvPr id="226" name="Google Shape;226;p78"/>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381000" algn="l" rtl="0">
              <a:lnSpc>
                <a:spcPct val="100000"/>
              </a:lnSpc>
              <a:spcBef>
                <a:spcPts val="500"/>
              </a:spcBef>
              <a:spcAft>
                <a:spcPts val="0"/>
              </a:spcAft>
              <a:buClr>
                <a:schemeClr val="dk1"/>
              </a:buClr>
              <a:buSzPts val="2400"/>
              <a:buFont typeface="Arial"/>
              <a:buChar char="•"/>
              <a:defRPr sz="2400">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27" name="Google Shape;227;p78"/>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28" name="Google Shape;228;p78"/>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29" name="Google Shape;229;p78"/>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30" name="Google Shape;230;p78"/>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231" name="Google Shape;231;p78"/>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32"/>
        <p:cNvGrpSpPr/>
        <p:nvPr/>
      </p:nvGrpSpPr>
      <p:grpSpPr>
        <a:xfrm>
          <a:off x="0" y="0"/>
          <a:ext cx="0" cy="0"/>
          <a:chOff x="0" y="0"/>
          <a:chExt cx="0" cy="0"/>
        </a:xfrm>
      </p:grpSpPr>
      <p:sp>
        <p:nvSpPr>
          <p:cNvPr id="233" name="Google Shape;233;p7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34" name="Google Shape;234;p7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35" name="Google Shape;235;p7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Arial"/>
                <a:ea typeface="Arial"/>
                <a:cs typeface="Arial"/>
                <a:sym typeface="Arial"/>
              </a:defRPr>
            </a:lvl1pPr>
            <a:lvl2pPr marL="0" marR="0" lvl="1" indent="0" algn="l" rtl="0">
              <a:spcBef>
                <a:spcPts val="0"/>
              </a:spcBef>
              <a:buNone/>
              <a:defRPr sz="1800">
                <a:solidFill>
                  <a:schemeClr val="dk1"/>
                </a:solidFill>
                <a:latin typeface="Arial"/>
                <a:ea typeface="Arial"/>
                <a:cs typeface="Arial"/>
                <a:sym typeface="Arial"/>
              </a:defRPr>
            </a:lvl2pPr>
            <a:lvl3pPr marL="0" marR="0" lvl="2" indent="0" algn="l" rtl="0">
              <a:spcBef>
                <a:spcPts val="0"/>
              </a:spcBef>
              <a:buNone/>
              <a:defRPr sz="1800">
                <a:solidFill>
                  <a:schemeClr val="dk1"/>
                </a:solidFill>
                <a:latin typeface="Arial"/>
                <a:ea typeface="Arial"/>
                <a:cs typeface="Arial"/>
                <a:sym typeface="Arial"/>
              </a:defRPr>
            </a:lvl3pPr>
            <a:lvl4pPr marL="0" marR="0" lvl="3" indent="0" algn="l" rtl="0">
              <a:spcBef>
                <a:spcPts val="0"/>
              </a:spcBef>
              <a:buNone/>
              <a:defRPr sz="1800">
                <a:solidFill>
                  <a:schemeClr val="dk1"/>
                </a:solidFill>
                <a:latin typeface="Arial"/>
                <a:ea typeface="Arial"/>
                <a:cs typeface="Arial"/>
                <a:sym typeface="Arial"/>
              </a:defRPr>
            </a:lvl4pPr>
            <a:lvl5pPr marL="0" marR="0" lvl="4" indent="0" algn="l" rtl="0">
              <a:spcBef>
                <a:spcPts val="0"/>
              </a:spcBef>
              <a:buNone/>
              <a:defRPr sz="1800">
                <a:solidFill>
                  <a:schemeClr val="dk1"/>
                </a:solidFill>
                <a:latin typeface="Arial"/>
                <a:ea typeface="Arial"/>
                <a:cs typeface="Arial"/>
                <a:sym typeface="Arial"/>
              </a:defRPr>
            </a:lvl5pPr>
            <a:lvl6pPr marL="0" marR="0" lvl="5" indent="0" algn="l" rtl="0">
              <a:spcBef>
                <a:spcPts val="0"/>
              </a:spcBef>
              <a:buNone/>
              <a:defRPr sz="1800">
                <a:solidFill>
                  <a:schemeClr val="dk1"/>
                </a:solidFill>
                <a:latin typeface="Arial"/>
                <a:ea typeface="Arial"/>
                <a:cs typeface="Arial"/>
                <a:sym typeface="Arial"/>
              </a:defRPr>
            </a:lvl6pPr>
            <a:lvl7pPr marL="0" marR="0" lvl="6" indent="0" algn="l" rtl="0">
              <a:spcBef>
                <a:spcPts val="0"/>
              </a:spcBef>
              <a:buNone/>
              <a:defRPr sz="1800">
                <a:solidFill>
                  <a:schemeClr val="dk1"/>
                </a:solidFill>
                <a:latin typeface="Arial"/>
                <a:ea typeface="Arial"/>
                <a:cs typeface="Arial"/>
                <a:sym typeface="Arial"/>
              </a:defRPr>
            </a:lvl7pPr>
            <a:lvl8pPr marL="0" marR="0" lvl="7" indent="0" algn="l" rtl="0">
              <a:spcBef>
                <a:spcPts val="0"/>
              </a:spcBef>
              <a:buNone/>
              <a:defRPr sz="1800">
                <a:solidFill>
                  <a:schemeClr val="dk1"/>
                </a:solidFill>
                <a:latin typeface="Arial"/>
                <a:ea typeface="Arial"/>
                <a:cs typeface="Arial"/>
                <a:sym typeface="Arial"/>
              </a:defRPr>
            </a:lvl8pPr>
            <a:lvl9pPr marL="0" marR="0" lvl="8" indent="0" algn="l" rtl="0">
              <a:spcBef>
                <a:spcPts val="0"/>
              </a:spcBef>
              <a:buNone/>
              <a:defRPr sz="1800">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
        <p:nvSpPr>
          <p:cNvPr id="236" name="Google Shape;236;p79"/>
          <p:cNvSpPr/>
          <p:nvPr/>
        </p:nvSpPr>
        <p:spPr>
          <a:xfrm>
            <a:off x="0" y="0"/>
            <a:ext cx="12192000" cy="6858000"/>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37" name="Google Shape;237;p79"/>
          <p:cNvSpPr/>
          <p:nvPr/>
        </p:nvSpPr>
        <p:spPr>
          <a:xfrm>
            <a:off x="9540691" y="6196031"/>
            <a:ext cx="2651760" cy="73152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38" name="Google Shape;238;p79"/>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239" name="Google Shape;239;p79"/>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240"/>
        <p:cNvGrpSpPr/>
        <p:nvPr/>
      </p:nvGrpSpPr>
      <p:grpSpPr>
        <a:xfrm>
          <a:off x="0" y="0"/>
          <a:ext cx="0" cy="0"/>
          <a:chOff x="0" y="0"/>
          <a:chExt cx="0" cy="0"/>
        </a:xfrm>
      </p:grpSpPr>
      <p:sp>
        <p:nvSpPr>
          <p:cNvPr id="241" name="Google Shape;241;p80"/>
          <p:cNvSpPr/>
          <p:nvPr/>
        </p:nvSpPr>
        <p:spPr>
          <a:xfrm>
            <a:off x="0" y="0"/>
            <a:ext cx="12192000" cy="635635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42" name="Google Shape;242;p80"/>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43" name="Google Shape;243;p80"/>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44" name="Google Shape;244;p80"/>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245" name="Google Shape;245;p80"/>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lide 2">
  <p:cSld name="Title Slide 2">
    <p:spTree>
      <p:nvGrpSpPr>
        <p:cNvPr id="1" name="Shape 246"/>
        <p:cNvGrpSpPr/>
        <p:nvPr/>
      </p:nvGrpSpPr>
      <p:grpSpPr>
        <a:xfrm>
          <a:off x="0" y="0"/>
          <a:ext cx="0" cy="0"/>
          <a:chOff x="0" y="0"/>
          <a:chExt cx="0" cy="0"/>
        </a:xfrm>
      </p:grpSpPr>
      <p:sp>
        <p:nvSpPr>
          <p:cNvPr id="247" name="Google Shape;247;p81"/>
          <p:cNvSpPr txBox="1">
            <a:spLocks noGrp="1"/>
          </p:cNvSpPr>
          <p:nvPr>
            <p:ph type="body" idx="1"/>
          </p:nvPr>
        </p:nvSpPr>
        <p:spPr>
          <a:xfrm>
            <a:off x="8617060" y="742949"/>
            <a:ext cx="2974848" cy="521208"/>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dk1"/>
              </a:buClr>
              <a:buSzPts val="2800"/>
              <a:buFont typeface="Arial"/>
              <a:buNone/>
              <a:defRPr sz="2800" b="1">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48" name="Google Shape;248;p81"/>
          <p:cNvSpPr txBox="1">
            <a:spLocks noGrp="1"/>
          </p:cNvSpPr>
          <p:nvPr>
            <p:ph type="body" idx="2"/>
          </p:nvPr>
        </p:nvSpPr>
        <p:spPr>
          <a:xfrm>
            <a:off x="518160" y="2110490"/>
            <a:ext cx="7607300" cy="158853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5400"/>
              <a:buFont typeface="Arial"/>
              <a:buNone/>
              <a:defRPr sz="5400">
                <a:solidFill>
                  <a:schemeClr val="dk1"/>
                </a:solidFill>
                <a:latin typeface="Libre Franklin Medium"/>
                <a:ea typeface="Libre Franklin Medium"/>
                <a:cs typeface="Libre Franklin Medium"/>
                <a:sym typeface="Libre Franklin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Objectives_French">
  <p:cSld name="1_Objectives_French">
    <p:spTree>
      <p:nvGrpSpPr>
        <p:cNvPr id="1" name="Shape 36"/>
        <p:cNvGrpSpPr/>
        <p:nvPr/>
      </p:nvGrpSpPr>
      <p:grpSpPr>
        <a:xfrm>
          <a:off x="0" y="0"/>
          <a:ext cx="0" cy="0"/>
          <a:chOff x="0" y="0"/>
          <a:chExt cx="0" cy="0"/>
        </a:xfrm>
      </p:grpSpPr>
      <p:pic>
        <p:nvPicPr>
          <p:cNvPr id="37" name="Google Shape;37;p55" descr="Objectives Icon"/>
          <p:cNvPicPr preferRelativeResize="0"/>
          <p:nvPr/>
        </p:nvPicPr>
        <p:blipFill rotWithShape="1">
          <a:blip r:embed="rId2">
            <a:alphaModFix/>
          </a:blip>
          <a:srcRect/>
          <a:stretch/>
        </p:blipFill>
        <p:spPr>
          <a:xfrm>
            <a:off x="10883960" y="146159"/>
            <a:ext cx="939679" cy="895132"/>
          </a:xfrm>
          <a:prstGeom prst="rect">
            <a:avLst/>
          </a:prstGeom>
          <a:noFill/>
          <a:ln>
            <a:noFill/>
          </a:ln>
        </p:spPr>
      </p:pic>
      <p:sp>
        <p:nvSpPr>
          <p:cNvPr id="38" name="Google Shape;38;p55"/>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5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39" name="Google Shape;39;p55"/>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0" name="Google Shape;40;p55"/>
          <p:cNvSpPr txBox="1"/>
          <p:nvPr/>
        </p:nvSpPr>
        <p:spPr>
          <a:xfrm>
            <a:off x="838200" y="422510"/>
            <a:ext cx="10515600"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400" b="0" i="0" u="none" strike="noStrike" dirty="0">
                <a:solidFill>
                  <a:srgbClr val="000000"/>
                </a:solidFill>
                <a:latin typeface="Franklin Gothic Medium" panose="020B0603020102020204" pitchFamily="34" charset="0"/>
                <a:ea typeface="Libre Franklin Medium"/>
                <a:cs typeface="Libre Franklin Medium"/>
                <a:sym typeface="Libre Franklin Medium"/>
              </a:rPr>
              <a:t>Objectifs d'apprentissage</a:t>
            </a:r>
            <a:endParaRPr sz="4400" dirty="0">
              <a:solidFill>
                <a:schemeClr val="dk1"/>
              </a:solidFill>
              <a:latin typeface="Franklin Gothic Medium" panose="020B0603020102020204" pitchFamily="34" charset="0"/>
              <a:ea typeface="Arial"/>
              <a:cs typeface="Arial"/>
              <a:sym typeface="Arial"/>
            </a:endParaRPr>
          </a:p>
        </p:txBody>
      </p:sp>
      <p:sp>
        <p:nvSpPr>
          <p:cNvPr id="41" name="Google Shape;41;p55"/>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42" name="Google Shape;42;p55"/>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43" name="Google Shape;43;p55"/>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2_Custom Layout 1">
  <p:cSld name="2_Custom Layout 1">
    <p:spTree>
      <p:nvGrpSpPr>
        <p:cNvPr id="1" name="Shape 249"/>
        <p:cNvGrpSpPr/>
        <p:nvPr/>
      </p:nvGrpSpPr>
      <p:grpSpPr>
        <a:xfrm>
          <a:off x="0" y="0"/>
          <a:ext cx="0" cy="0"/>
          <a:chOff x="0" y="0"/>
          <a:chExt cx="0" cy="0"/>
        </a:xfrm>
      </p:grpSpPr>
      <p:sp>
        <p:nvSpPr>
          <p:cNvPr id="250" name="Google Shape;250;p82"/>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51" name="Google Shape;251;p82"/>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52" name="Google Shape;252;p82"/>
          <p:cNvSpPr txBox="1">
            <a:spLocks noGrp="1"/>
          </p:cNvSpPr>
          <p:nvPr>
            <p:ph type="body" idx="2"/>
          </p:nvPr>
        </p:nvSpPr>
        <p:spPr>
          <a:xfrm>
            <a:off x="6096000" y="6510232"/>
            <a:ext cx="4772594" cy="211243"/>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dk1"/>
              </a:buClr>
              <a:buSzPts val="1200"/>
              <a:buFont typeface="Arial"/>
              <a:buNone/>
              <a:defRPr sz="1200" b="0">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ustom Layout 1 w/ Reference Box">
  <p:cSld name="Custom Layout 1 w/ Reference Box">
    <p:spTree>
      <p:nvGrpSpPr>
        <p:cNvPr id="1" name="Shape 253"/>
        <p:cNvGrpSpPr/>
        <p:nvPr/>
      </p:nvGrpSpPr>
      <p:grpSpPr>
        <a:xfrm>
          <a:off x="0" y="0"/>
          <a:ext cx="0" cy="0"/>
          <a:chOff x="0" y="0"/>
          <a:chExt cx="0" cy="0"/>
        </a:xfrm>
      </p:grpSpPr>
      <p:sp>
        <p:nvSpPr>
          <p:cNvPr id="254" name="Google Shape;254;p83"/>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55" name="Google Shape;255;p83"/>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56" name="Google Shape;256;p83"/>
          <p:cNvSpPr txBox="1">
            <a:spLocks noGrp="1"/>
          </p:cNvSpPr>
          <p:nvPr>
            <p:ph type="body" idx="2"/>
          </p:nvPr>
        </p:nvSpPr>
        <p:spPr>
          <a:xfrm>
            <a:off x="6096000" y="6510232"/>
            <a:ext cx="4772594" cy="211243"/>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dk1"/>
              </a:buClr>
              <a:buSzPts val="1200"/>
              <a:buFont typeface="Arial"/>
              <a:buNone/>
              <a:defRPr sz="1200" b="0">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matchingName="Title Only">
  <p:cSld name="Title Only">
    <p:spTree>
      <p:nvGrpSpPr>
        <p:cNvPr id="1" name="Shape 257"/>
        <p:cNvGrpSpPr/>
        <p:nvPr/>
      </p:nvGrpSpPr>
      <p:grpSpPr>
        <a:xfrm>
          <a:off x="0" y="0"/>
          <a:ext cx="0" cy="0"/>
          <a:chOff x="0" y="0"/>
          <a:chExt cx="0" cy="0"/>
        </a:xfrm>
      </p:grpSpPr>
      <p:sp>
        <p:nvSpPr>
          <p:cNvPr id="258" name="Google Shape;258;p84"/>
          <p:cNvSpPr txBox="1"/>
          <p:nvPr/>
        </p:nvSpPr>
        <p:spPr>
          <a:xfrm>
            <a:off x="0" y="6400800"/>
            <a:ext cx="508000" cy="3048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fld id="{00000000-1234-1234-1234-123412341234}" type="slidenum">
              <a:rPr lang="en-US" sz="1400">
                <a:solidFill>
                  <a:schemeClr val="dk1"/>
                </a:solidFill>
                <a:latin typeface="Libre Franklin Medium"/>
                <a:ea typeface="Libre Franklin Medium"/>
                <a:cs typeface="Libre Franklin Medium"/>
                <a:sym typeface="Libre Franklin Medium"/>
              </a:rPr>
              <a:t>‹#›</a:t>
            </a:fld>
            <a:endParaRPr sz="1400">
              <a:solidFill>
                <a:schemeClr val="dk1"/>
              </a:solidFill>
              <a:latin typeface="Libre Franklin Medium"/>
              <a:ea typeface="Libre Franklin Medium"/>
              <a:cs typeface="Libre Franklin Medium"/>
              <a:sym typeface="Libre Franklin Medium"/>
            </a:endParaRPr>
          </a:p>
        </p:txBody>
      </p:sp>
      <p:sp>
        <p:nvSpPr>
          <p:cNvPr id="259" name="Google Shape;259;p84"/>
          <p:cNvSpPr txBox="1"/>
          <p:nvPr/>
        </p:nvSpPr>
        <p:spPr>
          <a:xfrm>
            <a:off x="304800" y="6248400"/>
            <a:ext cx="4876800" cy="457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chemeClr val="lt1"/>
                </a:solidFill>
                <a:latin typeface="Libre Franklin Medium"/>
                <a:ea typeface="Libre Franklin Medium"/>
                <a:cs typeface="Libre Franklin Medium"/>
                <a:sym typeface="Libre Franklin Medium"/>
              </a:rPr>
              <a:t>Epidemiologic Bias</a:t>
            </a:r>
            <a:endParaRPr/>
          </a:p>
        </p:txBody>
      </p:sp>
      <p:pic>
        <p:nvPicPr>
          <p:cNvPr id="260" name="Google Shape;260;p84"/>
          <p:cNvPicPr preferRelativeResize="0"/>
          <p:nvPr/>
        </p:nvPicPr>
        <p:blipFill rotWithShape="1">
          <a:blip r:embed="rId2">
            <a:alphaModFix/>
          </a:blip>
          <a:srcRect/>
          <a:stretch/>
        </p:blipFill>
        <p:spPr>
          <a:xfrm>
            <a:off x="11226801" y="6108700"/>
            <a:ext cx="895351" cy="723900"/>
          </a:xfrm>
          <a:prstGeom prst="rect">
            <a:avLst/>
          </a:prstGeom>
          <a:noFill/>
          <a:ln>
            <a:noFill/>
          </a:ln>
        </p:spPr>
      </p:pic>
      <p:sp>
        <p:nvSpPr>
          <p:cNvPr id="261" name="Google Shape;261;p84"/>
          <p:cNvSpPr/>
          <p:nvPr/>
        </p:nvSpPr>
        <p:spPr>
          <a:xfrm>
            <a:off x="0" y="6705601"/>
            <a:ext cx="11226800" cy="136525"/>
          </a:xfrm>
          <a:prstGeom prst="rect">
            <a:avLst/>
          </a:prstGeom>
          <a:solidFill>
            <a:srgbClr val="00953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262" name="Google Shape;262;p84"/>
          <p:cNvCxnSpPr/>
          <p:nvPr/>
        </p:nvCxnSpPr>
        <p:spPr>
          <a:xfrm>
            <a:off x="548218" y="1314450"/>
            <a:ext cx="11095567" cy="0"/>
          </a:xfrm>
          <a:prstGeom prst="straightConnector1">
            <a:avLst/>
          </a:prstGeom>
          <a:noFill/>
          <a:ln w="38100" cap="flat" cmpd="sng">
            <a:solidFill>
              <a:srgbClr val="0F9648"/>
            </a:solidFill>
            <a:prstDash val="solid"/>
            <a:miter lim="800000"/>
            <a:headEnd type="none" w="sm" len="sm"/>
            <a:tailEnd type="none" w="sm" len="sm"/>
          </a:ln>
        </p:spPr>
      </p:cxnSp>
      <p:sp>
        <p:nvSpPr>
          <p:cNvPr id="263" name="Google Shape;263;p84"/>
          <p:cNvSpPr txBox="1">
            <a:spLocks noGrp="1"/>
          </p:cNvSpPr>
          <p:nvPr>
            <p:ph type="title"/>
          </p:nvPr>
        </p:nvSpPr>
        <p:spPr>
          <a:xfrm>
            <a:off x="548640" y="213360"/>
            <a:ext cx="11094720" cy="100584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1_Surveillance Cycle Spanish">
  <p:cSld name="1_Surveillance Cycle Spanish">
    <p:spTree>
      <p:nvGrpSpPr>
        <p:cNvPr id="1" name="Shape 264"/>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1_Activity">
  <p:cSld name="1_Activity">
    <p:spTree>
      <p:nvGrpSpPr>
        <p:cNvPr id="1" name="Shape 265"/>
        <p:cNvGrpSpPr/>
        <p:nvPr/>
      </p:nvGrpSpPr>
      <p:grpSpPr>
        <a:xfrm>
          <a:off x="0" y="0"/>
          <a:ext cx="0" cy="0"/>
          <a:chOff x="0" y="0"/>
          <a:chExt cx="0" cy="0"/>
        </a:xfrm>
      </p:grpSpPr>
      <p:sp>
        <p:nvSpPr>
          <p:cNvPr id="266" name="Google Shape;266;p86"/>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267" name="Google Shape;267;p86"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268" name="Google Shape;268;p86"/>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69" name="Google Shape;269;p86"/>
          <p:cNvPicPr preferRelativeResize="0"/>
          <p:nvPr/>
        </p:nvPicPr>
        <p:blipFill rotWithShape="1">
          <a:blip r:embed="rId3">
            <a:alphaModFix/>
          </a:blip>
          <a:srcRect/>
          <a:stretch/>
        </p:blipFill>
        <p:spPr>
          <a:xfrm>
            <a:off x="10958222" y="6330789"/>
            <a:ext cx="1136199" cy="505373"/>
          </a:xfrm>
          <a:prstGeom prst="rect">
            <a:avLst/>
          </a:prstGeom>
          <a:noFill/>
          <a:ln>
            <a:noFill/>
          </a:ln>
        </p:spPr>
      </p:pic>
      <p:sp>
        <p:nvSpPr>
          <p:cNvPr id="270" name="Google Shape;270;p86"/>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matchingName="1_Title only">
  <p:cSld name="1_Title only">
    <p:spTree>
      <p:nvGrpSpPr>
        <p:cNvPr id="1" name="Shape 271"/>
        <p:cNvGrpSpPr/>
        <p:nvPr/>
      </p:nvGrpSpPr>
      <p:grpSpPr>
        <a:xfrm>
          <a:off x="0" y="0"/>
          <a:ext cx="0" cy="0"/>
          <a:chOff x="0" y="0"/>
          <a:chExt cx="0" cy="0"/>
        </a:xfrm>
      </p:grpSpPr>
      <p:sp>
        <p:nvSpPr>
          <p:cNvPr id="272" name="Google Shape;272;p87"/>
          <p:cNvSpPr txBox="1"/>
          <p:nvPr/>
        </p:nvSpPr>
        <p:spPr>
          <a:xfrm>
            <a:off x="0" y="6400800"/>
            <a:ext cx="508000" cy="3048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fld id="{00000000-1234-1234-1234-123412341234}" type="slidenum">
              <a:rPr lang="en-US" sz="1400">
                <a:solidFill>
                  <a:schemeClr val="dk1"/>
                </a:solidFill>
                <a:latin typeface="Libre Franklin Medium"/>
                <a:ea typeface="Libre Franklin Medium"/>
                <a:cs typeface="Libre Franklin Medium"/>
                <a:sym typeface="Libre Franklin Medium"/>
              </a:rPr>
              <a:t>‹#›</a:t>
            </a:fld>
            <a:endParaRPr sz="1400">
              <a:solidFill>
                <a:schemeClr val="dk1"/>
              </a:solidFill>
              <a:latin typeface="Libre Franklin Medium"/>
              <a:ea typeface="Libre Franklin Medium"/>
              <a:cs typeface="Libre Franklin Medium"/>
              <a:sym typeface="Libre Franklin Medium"/>
            </a:endParaRPr>
          </a:p>
        </p:txBody>
      </p:sp>
      <p:sp>
        <p:nvSpPr>
          <p:cNvPr id="273" name="Google Shape;273;p87"/>
          <p:cNvSpPr txBox="1"/>
          <p:nvPr/>
        </p:nvSpPr>
        <p:spPr>
          <a:xfrm>
            <a:off x="304800" y="6248400"/>
            <a:ext cx="4876800" cy="457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chemeClr val="lt1"/>
                </a:solidFill>
                <a:latin typeface="Libre Franklin Medium"/>
                <a:ea typeface="Libre Franklin Medium"/>
                <a:cs typeface="Libre Franklin Medium"/>
                <a:sym typeface="Libre Franklin Medium"/>
              </a:rPr>
              <a:t>Epidemiologic Bias</a:t>
            </a:r>
            <a:endParaRPr/>
          </a:p>
        </p:txBody>
      </p:sp>
      <p:pic>
        <p:nvPicPr>
          <p:cNvPr id="274" name="Google Shape;274;p87"/>
          <p:cNvPicPr preferRelativeResize="0"/>
          <p:nvPr/>
        </p:nvPicPr>
        <p:blipFill rotWithShape="1">
          <a:blip r:embed="rId2">
            <a:alphaModFix/>
          </a:blip>
          <a:srcRect/>
          <a:stretch/>
        </p:blipFill>
        <p:spPr>
          <a:xfrm>
            <a:off x="11226801" y="6108700"/>
            <a:ext cx="895351" cy="723900"/>
          </a:xfrm>
          <a:prstGeom prst="rect">
            <a:avLst/>
          </a:prstGeom>
          <a:noFill/>
          <a:ln>
            <a:noFill/>
          </a:ln>
        </p:spPr>
      </p:pic>
      <p:sp>
        <p:nvSpPr>
          <p:cNvPr id="275" name="Google Shape;275;p87"/>
          <p:cNvSpPr/>
          <p:nvPr/>
        </p:nvSpPr>
        <p:spPr>
          <a:xfrm>
            <a:off x="0" y="6705601"/>
            <a:ext cx="11226800" cy="136525"/>
          </a:xfrm>
          <a:prstGeom prst="rect">
            <a:avLst/>
          </a:prstGeom>
          <a:solidFill>
            <a:srgbClr val="00953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276" name="Google Shape;276;p87"/>
          <p:cNvCxnSpPr/>
          <p:nvPr/>
        </p:nvCxnSpPr>
        <p:spPr>
          <a:xfrm>
            <a:off x="548218" y="1314450"/>
            <a:ext cx="11095567" cy="0"/>
          </a:xfrm>
          <a:prstGeom prst="straightConnector1">
            <a:avLst/>
          </a:prstGeom>
          <a:noFill/>
          <a:ln w="38100" cap="flat" cmpd="sng">
            <a:solidFill>
              <a:srgbClr val="0F9648"/>
            </a:solidFill>
            <a:prstDash val="solid"/>
            <a:miter lim="800000"/>
            <a:headEnd type="none" w="sm" len="sm"/>
            <a:tailEnd type="none" w="sm" len="sm"/>
          </a:ln>
        </p:spPr>
      </p:cxnSp>
      <p:sp>
        <p:nvSpPr>
          <p:cNvPr id="277" name="Google Shape;277;p87"/>
          <p:cNvSpPr txBox="1">
            <a:spLocks noGrp="1"/>
          </p:cNvSpPr>
          <p:nvPr>
            <p:ph type="title"/>
          </p:nvPr>
        </p:nvSpPr>
        <p:spPr>
          <a:xfrm>
            <a:off x="548640" y="213360"/>
            <a:ext cx="11094720" cy="100584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4_Activity">
  <p:cSld name="4_Activity">
    <p:spTree>
      <p:nvGrpSpPr>
        <p:cNvPr id="1" name="Shape 278"/>
        <p:cNvGrpSpPr/>
        <p:nvPr/>
      </p:nvGrpSpPr>
      <p:grpSpPr>
        <a:xfrm>
          <a:off x="0" y="0"/>
          <a:ext cx="0" cy="0"/>
          <a:chOff x="0" y="0"/>
          <a:chExt cx="0" cy="0"/>
        </a:xfrm>
      </p:grpSpPr>
      <p:sp>
        <p:nvSpPr>
          <p:cNvPr id="279" name="Google Shape;279;p88"/>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280" name="Google Shape;280;p88"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281" name="Google Shape;281;p88"/>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82" name="Google Shape;282;p88"/>
          <p:cNvPicPr preferRelativeResize="0"/>
          <p:nvPr/>
        </p:nvPicPr>
        <p:blipFill rotWithShape="1">
          <a:blip r:embed="rId3">
            <a:alphaModFix/>
          </a:blip>
          <a:srcRect/>
          <a:stretch/>
        </p:blipFill>
        <p:spPr>
          <a:xfrm>
            <a:off x="10958222" y="6330789"/>
            <a:ext cx="1136199" cy="505373"/>
          </a:xfrm>
          <a:prstGeom prst="rect">
            <a:avLst/>
          </a:prstGeom>
          <a:noFill/>
          <a:ln>
            <a:noFill/>
          </a:ln>
        </p:spPr>
      </p:pic>
      <p:sp>
        <p:nvSpPr>
          <p:cNvPr id="283" name="Google Shape;283;p88"/>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Surveillance Cycle_French">
  <p:cSld name="1_Surveillance Cycle_French">
    <p:spTree>
      <p:nvGrpSpPr>
        <p:cNvPr id="1" name="Shape 44"/>
        <p:cNvGrpSpPr/>
        <p:nvPr/>
      </p:nvGrpSpPr>
      <p:grpSpPr>
        <a:xfrm>
          <a:off x="0" y="0"/>
          <a:ext cx="0" cy="0"/>
          <a:chOff x="0" y="0"/>
          <a:chExt cx="0" cy="0"/>
        </a:xfrm>
      </p:grpSpPr>
      <p:sp>
        <p:nvSpPr>
          <p:cNvPr id="45" name="Google Shape;45;p56"/>
          <p:cNvSpPr txBox="1"/>
          <p:nvPr/>
        </p:nvSpPr>
        <p:spPr>
          <a:xfrm>
            <a:off x="838200" y="422510"/>
            <a:ext cx="10515600"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400" b="0" i="0" u="none" strike="noStrike" cap="none" dirty="0">
                <a:solidFill>
                  <a:schemeClr val="dk1"/>
                </a:solidFill>
                <a:latin typeface="Franklin Gothic Medium" panose="020B0603020102020204" pitchFamily="34" charset="0"/>
                <a:ea typeface="Libre Franklin Medium"/>
                <a:cs typeface="Libre Franklin Medium"/>
                <a:sym typeface="Libre Franklin Medium"/>
              </a:rPr>
              <a:t>Cycle de surveillance de la santé publique</a:t>
            </a:r>
            <a:endParaRPr sz="4400" dirty="0">
              <a:solidFill>
                <a:schemeClr val="dk1"/>
              </a:solidFill>
              <a:latin typeface="Franklin Gothic Medium" panose="020B0603020102020204" pitchFamily="34" charset="0"/>
              <a:ea typeface="Arial"/>
              <a:cs typeface="Arial"/>
              <a:sym typeface="Arial"/>
            </a:endParaRPr>
          </a:p>
        </p:txBody>
      </p:sp>
      <p:sp>
        <p:nvSpPr>
          <p:cNvPr id="46" name="Google Shape;46;p56"/>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7" name="Google Shape;47;p56"/>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48" name="Google Shape;48;p56"/>
          <p:cNvPicPr preferRelativeResize="0"/>
          <p:nvPr/>
        </p:nvPicPr>
        <p:blipFill rotWithShape="1">
          <a:blip r:embed="rId2">
            <a:alphaModFix/>
          </a:blip>
          <a:srcRect/>
          <a:stretch/>
        </p:blipFill>
        <p:spPr>
          <a:xfrm>
            <a:off x="9722808" y="6330789"/>
            <a:ext cx="1097280" cy="505373"/>
          </a:xfrm>
          <a:prstGeom prst="rect">
            <a:avLst/>
          </a:prstGeom>
          <a:noFill/>
          <a:ln>
            <a:noFill/>
          </a:ln>
        </p:spPr>
      </p:pic>
      <p:sp>
        <p:nvSpPr>
          <p:cNvPr id="49" name="Google Shape;49;p56"/>
          <p:cNvSpPr/>
          <p:nvPr/>
        </p:nvSpPr>
        <p:spPr>
          <a:xfrm>
            <a:off x="9552563" y="62801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50" name="Google Shape;50;p56"/>
          <p:cNvPicPr preferRelativeResize="0"/>
          <p:nvPr/>
        </p:nvPicPr>
        <p:blipFill rotWithShape="1">
          <a:blip r:embed="rId3">
            <a:alphaModFix/>
          </a:blip>
          <a:srcRect/>
          <a:stretch/>
        </p:blipFill>
        <p:spPr>
          <a:xfrm>
            <a:off x="11057248" y="6241802"/>
            <a:ext cx="938147" cy="594360"/>
          </a:xfrm>
          <a:prstGeom prst="rect">
            <a:avLst/>
          </a:prstGeom>
          <a:noFill/>
          <a:ln>
            <a:noFill/>
          </a:ln>
        </p:spPr>
      </p:pic>
      <p:pic>
        <p:nvPicPr>
          <p:cNvPr id="51" name="Google Shape;51;p56"/>
          <p:cNvPicPr preferRelativeResize="0"/>
          <p:nvPr/>
        </p:nvPicPr>
        <p:blipFill rotWithShape="1">
          <a:blip r:embed="rId2">
            <a:alphaModFix/>
          </a:blip>
          <a:srcRect/>
          <a:stretch/>
        </p:blipFill>
        <p:spPr>
          <a:xfrm>
            <a:off x="9722808" y="6330789"/>
            <a:ext cx="1097280" cy="505373"/>
          </a:xfrm>
          <a:prstGeom prst="rect">
            <a:avLst/>
          </a:prstGeom>
          <a:noFill/>
          <a:ln>
            <a:noFill/>
          </a:ln>
        </p:spPr>
      </p:pic>
      <p:graphicFrame>
        <p:nvGraphicFramePr>
          <p:cNvPr id="2" name="Diagram 1">
            <a:extLst>
              <a:ext uri="{FF2B5EF4-FFF2-40B4-BE49-F238E27FC236}">
                <a16:creationId xmlns:a16="http://schemas.microsoft.com/office/drawing/2014/main" id="{BFA25B9C-E0FB-A957-60F5-95B7BD3C61E8}"/>
              </a:ext>
            </a:extLst>
          </p:cNvPr>
          <p:cNvGraphicFramePr/>
          <p:nvPr userDrawn="1">
            <p:extLst>
              <p:ext uri="{D42A27DB-BD31-4B8C-83A1-F6EECF244321}">
                <p14:modId xmlns:p14="http://schemas.microsoft.com/office/powerpoint/2010/main" val="473967918"/>
              </p:ext>
            </p:extLst>
          </p:nvPr>
        </p:nvGraphicFramePr>
        <p:xfrm>
          <a:off x="995522" y="1569765"/>
          <a:ext cx="9729788" cy="492948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Rounded Rectangle 1">
            <a:extLst>
              <a:ext uri="{FF2B5EF4-FFF2-40B4-BE49-F238E27FC236}">
                <a16:creationId xmlns:a16="http://schemas.microsoft.com/office/drawing/2014/main" id="{8FFDAA90-1538-E35D-9540-6F4C5AC37CB9}"/>
              </a:ext>
            </a:extLst>
          </p:cNvPr>
          <p:cNvSpPr/>
          <p:nvPr userDrawn="1"/>
        </p:nvSpPr>
        <p:spPr>
          <a:xfrm>
            <a:off x="7940745" y="2514600"/>
            <a:ext cx="1967023" cy="914400"/>
          </a:xfrm>
          <a:prstGeom prst="roundRect">
            <a:avLst/>
          </a:prstGeom>
          <a:noFill/>
          <a:ln w="161925" cmpd="sng">
            <a:solidFill>
              <a:srgbClr val="FB9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ustom Layout 2">
  <p:cSld name="Custom Layout 2">
    <p:spTree>
      <p:nvGrpSpPr>
        <p:cNvPr id="1" name="Shape 52"/>
        <p:cNvGrpSpPr/>
        <p:nvPr/>
      </p:nvGrpSpPr>
      <p:grpSpPr>
        <a:xfrm>
          <a:off x="0" y="0"/>
          <a:ext cx="0" cy="0"/>
          <a:chOff x="0" y="0"/>
          <a:chExt cx="0" cy="0"/>
        </a:xfrm>
      </p:grpSpPr>
      <p:sp>
        <p:nvSpPr>
          <p:cNvPr id="53" name="Google Shape;53;p57"/>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4" name="Google Shape;54;p57"/>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55" name="Google Shape;55;p57"/>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6" name="Google Shape;56;p57"/>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57" name="Google Shape;57;p57"/>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58" name="Google Shape;58;p57"/>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Discovery_Dialogue">
  <p:cSld name="Discovery_Dialogue">
    <p:spTree>
      <p:nvGrpSpPr>
        <p:cNvPr id="1" name="Shape 59"/>
        <p:cNvGrpSpPr/>
        <p:nvPr/>
      </p:nvGrpSpPr>
      <p:grpSpPr>
        <a:xfrm>
          <a:off x="0" y="0"/>
          <a:ext cx="0" cy="0"/>
          <a:chOff x="0" y="0"/>
          <a:chExt cx="0" cy="0"/>
        </a:xfrm>
      </p:grpSpPr>
      <p:pic>
        <p:nvPicPr>
          <p:cNvPr id="60" name="Google Shape;60;p58" descr="Discovery Dialogue "/>
          <p:cNvPicPr preferRelativeResize="0"/>
          <p:nvPr/>
        </p:nvPicPr>
        <p:blipFill rotWithShape="1">
          <a:blip r:embed="rId2">
            <a:alphaModFix/>
          </a:blip>
          <a:srcRect/>
          <a:stretch/>
        </p:blipFill>
        <p:spPr>
          <a:xfrm>
            <a:off x="10883961" y="146159"/>
            <a:ext cx="939678" cy="939678"/>
          </a:xfrm>
          <a:prstGeom prst="rect">
            <a:avLst/>
          </a:prstGeom>
          <a:noFill/>
          <a:ln>
            <a:noFill/>
          </a:ln>
        </p:spPr>
      </p:pic>
      <p:sp>
        <p:nvSpPr>
          <p:cNvPr id="61" name="Google Shape;61;p58"/>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2" name="Google Shape;62;p58"/>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3" name="Google Shape;63;p58"/>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4" name="Google Shape;64;p58"/>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65" name="Google Shape;65;p58"/>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66" name="Google Shape;66;p58"/>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_Custom Layout 1">
  <p:cSld name="1_Custom Layout 1">
    <p:spTree>
      <p:nvGrpSpPr>
        <p:cNvPr id="1" name="Shape 67"/>
        <p:cNvGrpSpPr/>
        <p:nvPr/>
      </p:nvGrpSpPr>
      <p:grpSpPr>
        <a:xfrm>
          <a:off x="0" y="0"/>
          <a:ext cx="0" cy="0"/>
          <a:chOff x="0" y="0"/>
          <a:chExt cx="0" cy="0"/>
        </a:xfrm>
      </p:grpSpPr>
      <p:sp>
        <p:nvSpPr>
          <p:cNvPr id="68" name="Google Shape;68;p59"/>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9" name="Google Shape;69;p59"/>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0" name="Google Shape;70;p59"/>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 name="Google Shape;71;p59"/>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72" name="Google Shape;72;p59"/>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73" name="Google Shape;73;p59"/>
          <p:cNvPicPr preferRelativeResize="0"/>
          <p:nvPr/>
        </p:nvPicPr>
        <p:blipFill rotWithShape="1">
          <a:blip r:embed="rId3">
            <a:alphaModFix/>
          </a:blip>
          <a:srcRect/>
          <a:stretch/>
        </p:blipFill>
        <p:spPr>
          <a:xfrm>
            <a:off x="11057248" y="6241802"/>
            <a:ext cx="938147" cy="594360"/>
          </a:xfrm>
          <a:prstGeom prst="rect">
            <a:avLst/>
          </a:prstGeom>
          <a:noFill/>
          <a:ln>
            <a:noFill/>
          </a:ln>
        </p:spPr>
      </p:pic>
      <p:sp>
        <p:nvSpPr>
          <p:cNvPr id="74" name="Google Shape;74;p59"/>
          <p:cNvSpPr txBox="1">
            <a:spLocks noGrp="1"/>
          </p:cNvSpPr>
          <p:nvPr>
            <p:ph type="body" idx="2"/>
          </p:nvPr>
        </p:nvSpPr>
        <p:spPr>
          <a:xfrm>
            <a:off x="4765953" y="6510232"/>
            <a:ext cx="4772594" cy="211243"/>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ustom Layout 2 w/ Reference Box">
  <p:cSld name="Custom Layout 2 w/ Reference Box">
    <p:spTree>
      <p:nvGrpSpPr>
        <p:cNvPr id="1" name="Shape 75"/>
        <p:cNvGrpSpPr/>
        <p:nvPr/>
      </p:nvGrpSpPr>
      <p:grpSpPr>
        <a:xfrm>
          <a:off x="0" y="0"/>
          <a:ext cx="0" cy="0"/>
          <a:chOff x="0" y="0"/>
          <a:chExt cx="0" cy="0"/>
        </a:xfrm>
      </p:grpSpPr>
      <p:sp>
        <p:nvSpPr>
          <p:cNvPr id="76" name="Google Shape;76;p60"/>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7" name="Google Shape;77;p60"/>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78" name="Google Shape;78;p60"/>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9" name="Google Shape;79;p60"/>
          <p:cNvSpPr txBox="1">
            <a:spLocks noGrp="1"/>
          </p:cNvSpPr>
          <p:nvPr>
            <p:ph type="body" idx="2"/>
          </p:nvPr>
        </p:nvSpPr>
        <p:spPr>
          <a:xfrm>
            <a:off x="4765953" y="6510232"/>
            <a:ext cx="4772594" cy="211243"/>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0" name="Google Shape;80;p60"/>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81" name="Google Shape;81;p60"/>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82" name="Google Shape;82;p60"/>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2_Activity_French">
  <p:cSld name="2_Activity_French">
    <p:spTree>
      <p:nvGrpSpPr>
        <p:cNvPr id="1" name="Shape 83"/>
        <p:cNvGrpSpPr/>
        <p:nvPr/>
      </p:nvGrpSpPr>
      <p:grpSpPr>
        <a:xfrm>
          <a:off x="0" y="0"/>
          <a:ext cx="0" cy="0"/>
          <a:chOff x="0" y="0"/>
          <a:chExt cx="0" cy="0"/>
        </a:xfrm>
      </p:grpSpPr>
      <p:sp>
        <p:nvSpPr>
          <p:cNvPr id="84" name="Google Shape;84;p61"/>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85" name="Google Shape;85;p61"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86" name="Google Shape;86;p61"/>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7" name="Google Shape;87;p61"/>
          <p:cNvSpPr txBox="1"/>
          <p:nvPr/>
        </p:nvSpPr>
        <p:spPr>
          <a:xfrm>
            <a:off x="1007013" y="2951946"/>
            <a:ext cx="10177974" cy="954107"/>
          </a:xfrm>
          <a:prstGeom prst="rect">
            <a:avLst/>
          </a:prstGeom>
          <a:noFill/>
          <a:ln w="38100" cap="flat" cmpd="sng">
            <a:solidFill>
              <a:srgbClr val="001402"/>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800">
                <a:solidFill>
                  <a:schemeClr val="dk1"/>
                </a:solidFill>
                <a:latin typeface="Arial"/>
                <a:ea typeface="Arial"/>
                <a:cs typeface="Arial"/>
                <a:sym typeface="Arial"/>
              </a:rPr>
              <a:t>Pour réaliser l'exercice,</a:t>
            </a:r>
            <a:br>
              <a:rPr lang="en-US" sz="2800">
                <a:solidFill>
                  <a:schemeClr val="dk1"/>
                </a:solidFill>
                <a:latin typeface="Arial"/>
                <a:ea typeface="Arial"/>
                <a:cs typeface="Arial"/>
                <a:sym typeface="Arial"/>
              </a:rPr>
            </a:br>
            <a:r>
              <a:rPr lang="en-US" sz="2800">
                <a:solidFill>
                  <a:schemeClr val="dk1"/>
                </a:solidFill>
                <a:latin typeface="Arial"/>
                <a:ea typeface="Arial"/>
                <a:cs typeface="Arial"/>
                <a:sym typeface="Arial"/>
              </a:rPr>
              <a:t>veuillez consulter le cahier d'exercices du participant.</a:t>
            </a:r>
            <a:endParaRPr sz="2800" strike="sngStrike">
              <a:solidFill>
                <a:schemeClr val="dk1"/>
              </a:solidFill>
              <a:latin typeface="Arial"/>
              <a:ea typeface="Arial"/>
              <a:cs typeface="Arial"/>
              <a:sym typeface="Arial"/>
            </a:endParaRPr>
          </a:p>
        </p:txBody>
      </p:sp>
      <p:sp>
        <p:nvSpPr>
          <p:cNvPr id="88" name="Google Shape;88;p61"/>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89" name="Google Shape;89;p61"/>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90" name="Google Shape;90;p61"/>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52"/>
          <p:cNvSpPr/>
          <p:nvPr/>
        </p:nvSpPr>
        <p:spPr>
          <a:xfrm>
            <a:off x="0" y="6728728"/>
            <a:ext cx="12192000" cy="203201"/>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a:ea typeface="Arial"/>
              <a:cs typeface="Arial"/>
              <a:sym typeface="Arial"/>
            </a:endParaRPr>
          </a:p>
        </p:txBody>
      </p:sp>
      <p:sp>
        <p:nvSpPr>
          <p:cNvPr id="11" name="Google Shape;11;p52"/>
          <p:cNvSpPr txBox="1"/>
          <p:nvPr/>
        </p:nvSpPr>
        <p:spPr>
          <a:xfrm>
            <a:off x="-93879" y="6326347"/>
            <a:ext cx="496853" cy="365125"/>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fld id="{00000000-1234-1234-1234-123412341234}" type="slidenum">
              <a:rPr lang="en-US" sz="1600" b="0" i="0" u="none" strike="noStrike" cap="none">
                <a:solidFill>
                  <a:srgbClr val="000000"/>
                </a:solidFill>
                <a:latin typeface="Arial"/>
                <a:ea typeface="Arial"/>
                <a:cs typeface="Arial"/>
                <a:sym typeface="Arial"/>
              </a:rPr>
              <a:t>‹#›</a:t>
            </a:fld>
            <a:endParaRPr sz="1600" b="0" i="0" u="none" strike="noStrike" cap="none" dirty="0">
              <a:solidFill>
                <a:srgbClr val="000000"/>
              </a:solidFill>
              <a:latin typeface="Arial"/>
              <a:ea typeface="Arial"/>
              <a:cs typeface="Arial"/>
              <a:sym typeface="Arial"/>
            </a:endParaRPr>
          </a:p>
        </p:txBody>
      </p:sp>
      <p:cxnSp>
        <p:nvCxnSpPr>
          <p:cNvPr id="12" name="Google Shape;12;p52"/>
          <p:cNvCxnSpPr/>
          <p:nvPr/>
        </p:nvCxnSpPr>
        <p:spPr>
          <a:xfrm>
            <a:off x="518160" y="1264888"/>
            <a:ext cx="11155680" cy="0"/>
          </a:xfrm>
          <a:prstGeom prst="straightConnector1">
            <a:avLst/>
          </a:prstGeom>
          <a:noFill/>
          <a:ln w="50800" cap="flat" cmpd="sng">
            <a:solidFill>
              <a:srgbClr val="109648"/>
            </a:solidFill>
            <a:prstDash val="solid"/>
            <a:miter lim="800000"/>
            <a:headEnd type="none" w="sm" len="sm"/>
            <a:tailEnd type="none" w="sm" len="sm"/>
          </a:ln>
        </p:spPr>
      </p:cxn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hyperlink" Target="https://www.ilri.org/knowledge/publications/transboundary-animal-diseases" TargetMode="External"/><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hyperlink" Target="https://www.cdc.gov/mmwr/preview/mmwrhtml/su48a7.htm"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hyperlink" Target="https://www.cdc.gov/lead-prevention/about/index.html?CDC_AAref_Val=https://www.cdc.gov/nceh/lead/publications/environmental_sampling.pdf" TargetMode="External"/><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cdc.gov/lead-prevention/about/index.html?CDC_AAref_Val=https://www.cdc.gov/nceh/lead/publications/environmental_sampling.pdf" TargetMode="External"/><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hyperlink" Target="https://resolvetosavelives.org/prevent-epidemics/7-1-7-early-disease-detection/" TargetMode="External"/><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23.jpg"/></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1.xml"/><Relationship Id="rId1" Type="http://schemas.openxmlformats.org/officeDocument/2006/relationships/slideLayout" Target="../slideLayouts/slideLayout6.xml"/><Relationship Id="rId6" Type="http://schemas.openxmlformats.org/officeDocument/2006/relationships/image" Target="../media/image27.jpg"/><Relationship Id="rId5" Type="http://schemas.openxmlformats.org/officeDocument/2006/relationships/image" Target="../media/image26.jpg"/><Relationship Id="rId4" Type="http://schemas.openxmlformats.org/officeDocument/2006/relationships/image" Target="../media/image25.png"/></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2.xml"/><Relationship Id="rId1" Type="http://schemas.openxmlformats.org/officeDocument/2006/relationships/slideLayout" Target="../slideLayouts/slideLayout12.xml"/><Relationship Id="rId4" Type="http://schemas.openxmlformats.org/officeDocument/2006/relationships/image" Target="../media/image29.png"/></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hyperlink" Target="http://www.who.int/initiatives/tripartite-zoonosis-guide" TargetMode="External"/><Relationship Id="rId2" Type="http://schemas.openxmlformats.org/officeDocument/2006/relationships/notesSlide" Target="../notesSlides/notesSlide42.xml"/><Relationship Id="rId1" Type="http://schemas.openxmlformats.org/officeDocument/2006/relationships/slideLayout" Target="../slideLayouts/slideLayout14.xml"/><Relationship Id="rId4" Type="http://schemas.openxmlformats.org/officeDocument/2006/relationships/image" Target="../media/image32.png"/></Relationships>
</file>

<file path=ppt/slides/_rels/slide43.xml.rels><?xml version="1.0" encoding="UTF-8" standalone="yes"?>
<Relationships xmlns="http://schemas.openxmlformats.org/package/2006/relationships"><Relationship Id="rId3" Type="http://schemas.openxmlformats.org/officeDocument/2006/relationships/hyperlink" Target="https://doi.org/10.1016/j.prevetmed.2018.10.005" TargetMode="External"/><Relationship Id="rId2" Type="http://schemas.openxmlformats.org/officeDocument/2006/relationships/notesSlide" Target="../notesSlides/notesSlide43.xml"/><Relationship Id="rId1" Type="http://schemas.openxmlformats.org/officeDocument/2006/relationships/slideLayout" Target="../slideLayouts/slideLayout14.xml"/><Relationship Id="rId4" Type="http://schemas.openxmlformats.org/officeDocument/2006/relationships/image" Target="../media/image33.png"/></Relationships>
</file>

<file path=ppt/slides/_rels/slide44.xml.rels><?xml version="1.0" encoding="UTF-8" standalone="yes"?>
<Relationships xmlns="http://schemas.openxmlformats.org/package/2006/relationships"><Relationship Id="rId3" Type="http://schemas.openxmlformats.org/officeDocument/2006/relationships/hyperlink" Target="https://www.cdc.gov/habs/ohhabs.html" TargetMode="External"/><Relationship Id="rId2" Type="http://schemas.openxmlformats.org/officeDocument/2006/relationships/notesSlide" Target="../notesSlides/notesSlide44.xml"/><Relationship Id="rId1" Type="http://schemas.openxmlformats.org/officeDocument/2006/relationships/slideLayout" Target="../slideLayouts/slideLayout14.xml"/><Relationship Id="rId4" Type="http://schemas.openxmlformats.org/officeDocument/2006/relationships/image" Target="../media/image34.jpeg"/></Relationships>
</file>

<file path=ppt/slides/_rels/slide4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5.xml"/><Relationship Id="rId1" Type="http://schemas.openxmlformats.org/officeDocument/2006/relationships/slideLayout" Target="../slideLayouts/slideLayout14.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5.xml"/><Relationship Id="rId5" Type="http://schemas.openxmlformats.org/officeDocument/2006/relationships/image" Target="../media/image13.PNG"/><Relationship Id="rId4" Type="http://schemas.openxmlformats.org/officeDocument/2006/relationships/image" Target="../media/image12.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1"/>
          <p:cNvSpPr txBox="1">
            <a:spLocks noGrp="1"/>
          </p:cNvSpPr>
          <p:nvPr>
            <p:ph type="body" idx="1"/>
          </p:nvPr>
        </p:nvSpPr>
        <p:spPr>
          <a:xfrm>
            <a:off x="521601" y="1932742"/>
            <a:ext cx="7607400" cy="15885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5400"/>
              <a:buNone/>
            </a:pPr>
            <a:r>
              <a:rPr lang="fr-FR" sz="5400" noProof="0" dirty="0">
                <a:latin typeface="Franklin Gothic Medium" panose="020B0603020102020204" pitchFamily="34" charset="0"/>
                <a:sym typeface="Libre Franklin Medium"/>
              </a:rPr>
              <a:t>Collecte de données </a:t>
            </a:r>
            <a:br>
              <a:rPr lang="fr-FR" sz="5400" noProof="0" dirty="0">
                <a:latin typeface="Franklin Gothic Medium" panose="020B0603020102020204" pitchFamily="34" charset="0"/>
                <a:sym typeface="Libre Franklin Medium"/>
              </a:rPr>
            </a:br>
            <a:r>
              <a:rPr lang="fr-FR" sz="5400" noProof="0" dirty="0">
                <a:latin typeface="Franklin Gothic Medium" panose="020B0603020102020204" pitchFamily="34" charset="0"/>
                <a:sym typeface="Libre Franklin Medium"/>
              </a:rPr>
              <a:t>de surveillance</a:t>
            </a:r>
            <a:endParaRPr lang="fr-FR" noProof="0" dirty="0">
              <a:latin typeface="Franklin Gothic Medium" panose="020B0603020102020204" pitchFamily="34" charset="0"/>
            </a:endParaRPr>
          </a:p>
          <a:p>
            <a:pPr marL="0" lvl="0" indent="0" algn="l" rtl="0">
              <a:lnSpc>
                <a:spcPct val="90000"/>
              </a:lnSpc>
              <a:spcBef>
                <a:spcPts val="1000"/>
              </a:spcBef>
              <a:spcAft>
                <a:spcPts val="0"/>
              </a:spcAft>
              <a:buClr>
                <a:schemeClr val="dk1"/>
              </a:buClr>
              <a:buSzPts val="5400"/>
              <a:buNone/>
            </a:pPr>
            <a:endParaRPr lang="fr-FR" noProof="0" dirty="0">
              <a:latin typeface="Franklin Gothic Medium" panose="020B0603020102020204" pitchFamily="34" charset="0"/>
            </a:endParaRPr>
          </a:p>
          <a:p>
            <a:pPr marL="0" lvl="0" indent="0" algn="l" rtl="0">
              <a:lnSpc>
                <a:spcPct val="90000"/>
              </a:lnSpc>
              <a:spcBef>
                <a:spcPts val="1000"/>
              </a:spcBef>
              <a:spcAft>
                <a:spcPts val="0"/>
              </a:spcAft>
              <a:buClr>
                <a:schemeClr val="dk1"/>
              </a:buClr>
              <a:buSzPts val="5400"/>
              <a:buNone/>
            </a:pPr>
            <a:endParaRPr lang="fr-FR" noProof="0" dirty="0">
              <a:latin typeface="Franklin Gothic Medium" panose="020B0603020102020204" pitchFamily="34" charset="0"/>
            </a:endParaRPr>
          </a:p>
          <a:p>
            <a:pPr marL="0" lvl="0" indent="0" algn="l" rtl="0">
              <a:lnSpc>
                <a:spcPct val="90000"/>
              </a:lnSpc>
              <a:spcBef>
                <a:spcPts val="1000"/>
              </a:spcBef>
              <a:spcAft>
                <a:spcPts val="0"/>
              </a:spcAft>
              <a:buClr>
                <a:schemeClr val="dk1"/>
              </a:buClr>
              <a:buSzPts val="5400"/>
              <a:buNone/>
            </a:pPr>
            <a:endParaRPr lang="fr-FR" noProof="0" dirty="0">
              <a:latin typeface="Franklin Gothic Medium" panose="020B0603020102020204" pitchFamily="34" charset="0"/>
            </a:endParaRPr>
          </a:p>
        </p:txBody>
      </p:sp>
      <p:sp>
        <p:nvSpPr>
          <p:cNvPr id="290" name="Google Shape;290;p1"/>
          <p:cNvSpPr txBox="1">
            <a:spLocks noGrp="1"/>
          </p:cNvSpPr>
          <p:nvPr>
            <p:ph type="body" idx="2"/>
          </p:nvPr>
        </p:nvSpPr>
        <p:spPr>
          <a:xfrm>
            <a:off x="521601" y="4953232"/>
            <a:ext cx="2974848" cy="521208"/>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dk1"/>
              </a:buClr>
              <a:buSzPts val="2800"/>
              <a:buNone/>
            </a:pPr>
            <a:r>
              <a:rPr lang="fr-FR" noProof="0" dirty="0"/>
              <a:t>Atelier 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Google Shape;363;p10"/>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900"/>
              <a:buFont typeface="Libre Franklin Medium"/>
              <a:buNone/>
            </a:pPr>
            <a:r>
              <a:rPr lang="fr-FR" sz="3900" noProof="0" dirty="0">
                <a:latin typeface="Franklin Gothic Medium" panose="020B0603020102020204" pitchFamily="34" charset="0"/>
              </a:rPr>
              <a:t>Rapport du RSI sur les événements susceptibles d'avoir une incidence internationale</a:t>
            </a:r>
            <a:endParaRPr lang="fr-FR" noProof="0" dirty="0">
              <a:latin typeface="Franklin Gothic Medium" panose="020B0603020102020204" pitchFamily="34" charset="0"/>
            </a:endParaRPr>
          </a:p>
        </p:txBody>
      </p:sp>
      <p:sp>
        <p:nvSpPr>
          <p:cNvPr id="364" name="Google Shape;364;p10"/>
          <p:cNvSpPr txBox="1">
            <a:spLocks noGrp="1"/>
          </p:cNvSpPr>
          <p:nvPr>
            <p:ph type="body" idx="1"/>
          </p:nvPr>
        </p:nvSpPr>
        <p:spPr>
          <a:xfrm>
            <a:off x="838202" y="1478857"/>
            <a:ext cx="6767284"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sz="2400" noProof="0" dirty="0"/>
              <a:t>Critères de déclaration :</a:t>
            </a:r>
          </a:p>
          <a:p>
            <a:pPr marL="685800" lvl="1" indent="-228600" algn="l" rtl="0">
              <a:lnSpc>
                <a:spcPct val="100000"/>
              </a:lnSpc>
              <a:spcBef>
                <a:spcPts val="1000"/>
              </a:spcBef>
              <a:spcAft>
                <a:spcPts val="0"/>
              </a:spcAft>
              <a:buSzPts val="2400"/>
              <a:buChar char="▪"/>
            </a:pPr>
            <a:r>
              <a:rPr lang="fr-FR" sz="2000" noProof="0" dirty="0"/>
              <a:t>L'impact de l'événement sur la santé publique </a:t>
            </a:r>
            <a:br>
              <a:rPr lang="fr-FR" sz="2000" noProof="0" dirty="0"/>
            </a:br>
            <a:r>
              <a:rPr lang="fr-FR" sz="2000" noProof="0" dirty="0"/>
              <a:t>est-il grave ?</a:t>
            </a:r>
          </a:p>
          <a:p>
            <a:pPr marL="685800" lvl="1" indent="-228600" algn="l" rtl="0">
              <a:lnSpc>
                <a:spcPct val="100000"/>
              </a:lnSpc>
              <a:spcBef>
                <a:spcPts val="1000"/>
              </a:spcBef>
              <a:spcAft>
                <a:spcPts val="0"/>
              </a:spcAft>
              <a:buSzPts val="2400"/>
              <a:buChar char="▪"/>
            </a:pPr>
            <a:r>
              <a:rPr lang="fr-FR" sz="2000" noProof="0" dirty="0"/>
              <a:t>L'événement est-il inhabituel ou inattendu ?</a:t>
            </a:r>
          </a:p>
          <a:p>
            <a:pPr marL="685800" lvl="1" indent="-228600" algn="l" rtl="0">
              <a:lnSpc>
                <a:spcPct val="100000"/>
              </a:lnSpc>
              <a:spcBef>
                <a:spcPts val="1000"/>
              </a:spcBef>
              <a:spcAft>
                <a:spcPts val="0"/>
              </a:spcAft>
              <a:buSzPts val="2400"/>
              <a:buChar char="▪"/>
            </a:pPr>
            <a:r>
              <a:rPr lang="fr-FR" sz="2000" noProof="0" dirty="0"/>
              <a:t>Existe-t-il un risque important de propagation internationale ?</a:t>
            </a:r>
          </a:p>
          <a:p>
            <a:pPr marL="685800" lvl="1" indent="-228600" algn="l" rtl="0">
              <a:lnSpc>
                <a:spcPct val="100000"/>
              </a:lnSpc>
              <a:spcBef>
                <a:spcPts val="1000"/>
              </a:spcBef>
              <a:spcAft>
                <a:spcPts val="0"/>
              </a:spcAft>
              <a:buSzPts val="2400"/>
              <a:buChar char="▪"/>
            </a:pPr>
            <a:r>
              <a:rPr lang="fr-FR" sz="2000" noProof="0" dirty="0"/>
              <a:t>Existe-t-il un risque important de restrictions internationales en matière de voyages ou de commerce ?</a:t>
            </a:r>
          </a:p>
          <a:p>
            <a:pPr marL="228600" lvl="0" indent="-228600" algn="l" rtl="0">
              <a:lnSpc>
                <a:spcPct val="100000"/>
              </a:lnSpc>
              <a:spcBef>
                <a:spcPts val="1000"/>
              </a:spcBef>
              <a:spcAft>
                <a:spcPts val="0"/>
              </a:spcAft>
              <a:buClr>
                <a:schemeClr val="dk1"/>
              </a:buClr>
              <a:buSzPts val="2800"/>
              <a:buChar char="•"/>
            </a:pPr>
            <a:r>
              <a:rPr lang="fr-FR" sz="2400" noProof="0" dirty="0"/>
              <a:t>Si l'événement répond à deux critères ou plus, il faut le signaler à l'OMS</a:t>
            </a:r>
          </a:p>
          <a:p>
            <a:pPr marL="0" lvl="0" indent="0" algn="l" rtl="0">
              <a:lnSpc>
                <a:spcPct val="100000"/>
              </a:lnSpc>
              <a:spcBef>
                <a:spcPts val="1000"/>
              </a:spcBef>
              <a:spcAft>
                <a:spcPts val="0"/>
              </a:spcAft>
              <a:buClr>
                <a:schemeClr val="dk1"/>
              </a:buClr>
              <a:buSzPts val="2800"/>
              <a:buNone/>
            </a:pPr>
            <a:endParaRPr lang="fr-FR" noProof="0" dirty="0"/>
          </a:p>
        </p:txBody>
      </p:sp>
      <p:sp>
        <p:nvSpPr>
          <p:cNvPr id="365" name="Google Shape;365;p10"/>
          <p:cNvSpPr txBox="1">
            <a:spLocks noGrp="1"/>
          </p:cNvSpPr>
          <p:nvPr>
            <p:ph type="body" idx="2"/>
          </p:nvPr>
        </p:nvSpPr>
        <p:spPr>
          <a:xfrm>
            <a:off x="4165600" y="6510233"/>
            <a:ext cx="5372947" cy="166338"/>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dk1"/>
              </a:buClr>
              <a:buSzPts val="1200"/>
              <a:buNone/>
            </a:pPr>
            <a:r>
              <a:rPr lang="fr-FR" noProof="0" dirty="0"/>
              <a:t>OMS. Règlement sanitaire international. Troisième édition. Genève ; 2005.</a:t>
            </a:r>
          </a:p>
          <a:p>
            <a:pPr marL="0" lvl="0" indent="0" algn="r" rtl="0">
              <a:lnSpc>
                <a:spcPct val="90000"/>
              </a:lnSpc>
              <a:spcBef>
                <a:spcPts val="1000"/>
              </a:spcBef>
              <a:spcAft>
                <a:spcPts val="0"/>
              </a:spcAft>
              <a:buClr>
                <a:schemeClr val="dk1"/>
              </a:buClr>
              <a:buSzPts val="1200"/>
              <a:buNone/>
            </a:pPr>
            <a:endParaRPr lang="fr-FR" noProof="0" dirty="0"/>
          </a:p>
        </p:txBody>
      </p:sp>
      <p:sp>
        <p:nvSpPr>
          <p:cNvPr id="366" name="Google Shape;366;p10"/>
          <p:cNvSpPr txBox="1"/>
          <p:nvPr/>
        </p:nvSpPr>
        <p:spPr>
          <a:xfrm>
            <a:off x="0" y="0"/>
            <a:ext cx="300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pic>
        <p:nvPicPr>
          <p:cNvPr id="367" name="Google Shape;367;p10"/>
          <p:cNvPicPr preferRelativeResize="0"/>
          <p:nvPr/>
        </p:nvPicPr>
        <p:blipFill>
          <a:blip r:embed="rId3">
            <a:alphaModFix/>
          </a:blip>
          <a:srcRect t="7738" b="4063"/>
          <a:stretch/>
        </p:blipFill>
        <p:spPr>
          <a:xfrm>
            <a:off x="7788185" y="1564111"/>
            <a:ext cx="3500724" cy="4468800"/>
          </a:xfrm>
          <a:prstGeom prst="rect">
            <a:avLst/>
          </a:prstGeom>
          <a:noFill/>
          <a:ln w="12700">
            <a:solidFill>
              <a:schemeClr val="tx1"/>
            </a:solid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Google Shape;373;p11"/>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400"/>
              <a:buChar char="•"/>
            </a:pPr>
            <a:r>
              <a:rPr lang="fr-FR" sz="2400" noProof="0" dirty="0"/>
              <a:t>Critères de déclaration :</a:t>
            </a:r>
            <a:endParaRPr lang="fr-FR" noProof="0" dirty="0"/>
          </a:p>
          <a:p>
            <a:pPr marL="685800" lvl="1" indent="-228600" algn="l" rtl="0">
              <a:lnSpc>
                <a:spcPct val="100000"/>
              </a:lnSpc>
              <a:spcBef>
                <a:spcPts val="1000"/>
              </a:spcBef>
              <a:spcAft>
                <a:spcPts val="0"/>
              </a:spcAft>
              <a:buSzPts val="2400"/>
              <a:buChar char="▪"/>
            </a:pPr>
            <a:r>
              <a:rPr lang="fr-FR" noProof="0" dirty="0"/>
              <a:t>Propagation internationale de l'agent pathogène </a:t>
            </a:r>
            <a:r>
              <a:rPr lang="fr-FR" b="1" noProof="0" dirty="0"/>
              <a:t>ET</a:t>
            </a:r>
            <a:endParaRPr lang="fr-FR" noProof="0" dirty="0"/>
          </a:p>
          <a:p>
            <a:pPr marL="685800" lvl="1" indent="-228600" algn="l" rtl="0">
              <a:lnSpc>
                <a:spcPct val="100000"/>
              </a:lnSpc>
              <a:spcBef>
                <a:spcPts val="1000"/>
              </a:spcBef>
              <a:spcAft>
                <a:spcPts val="0"/>
              </a:spcAft>
              <a:buSzPts val="2400"/>
              <a:buChar char="▪"/>
            </a:pPr>
            <a:r>
              <a:rPr lang="fr-FR" noProof="0" dirty="0"/>
              <a:t>Au moins un pays a démontré l'absence ou l'imminence de l'absence de la maladie dans les populations d'animaux sensibles </a:t>
            </a:r>
            <a:r>
              <a:rPr lang="fr-FR" b="1" noProof="0" dirty="0"/>
              <a:t>ET</a:t>
            </a:r>
            <a:endParaRPr lang="fr-FR" noProof="0" dirty="0"/>
          </a:p>
          <a:p>
            <a:pPr marL="685800" lvl="1" indent="-228600" algn="l" rtl="0">
              <a:lnSpc>
                <a:spcPct val="100000"/>
              </a:lnSpc>
              <a:spcBef>
                <a:spcPts val="1000"/>
              </a:spcBef>
              <a:spcAft>
                <a:spcPts val="0"/>
              </a:spcAft>
              <a:buSzPts val="2400"/>
              <a:buChar char="▪"/>
            </a:pPr>
            <a:r>
              <a:rPr lang="fr-FR" noProof="0" dirty="0"/>
              <a:t>Il existe des moyennes fiables de détection et de diagnostic, ainsi qu'une définition précise du cas </a:t>
            </a:r>
            <a:r>
              <a:rPr lang="fr-FR" b="1" noProof="0" dirty="0"/>
              <a:t>ET</a:t>
            </a:r>
            <a:endParaRPr lang="fr-FR" noProof="0" dirty="0"/>
          </a:p>
          <a:p>
            <a:pPr marL="685800" lvl="1" indent="-228600" algn="l" rtl="0">
              <a:lnSpc>
                <a:spcPct val="100000"/>
              </a:lnSpc>
              <a:spcBef>
                <a:spcPts val="1000"/>
              </a:spcBef>
              <a:spcAft>
                <a:spcPts val="0"/>
              </a:spcAft>
              <a:buSzPts val="2400"/>
              <a:buChar char="▪"/>
            </a:pPr>
            <a:r>
              <a:rPr lang="fr-FR" noProof="0" dirty="0"/>
              <a:t>Transmission naturelle à l'homme </a:t>
            </a:r>
            <a:r>
              <a:rPr lang="fr-FR" b="1" noProof="0" dirty="0"/>
              <a:t>OU</a:t>
            </a:r>
            <a:r>
              <a:rPr lang="fr-FR" noProof="0" dirty="0"/>
              <a:t> </a:t>
            </a:r>
            <a:r>
              <a:rPr lang="fr-FR" dirty="0"/>
              <a:t>l</a:t>
            </a:r>
            <a:r>
              <a:rPr lang="fr-FR" noProof="0" dirty="0"/>
              <a:t>a maladie a un impact significatif sur les animaux domestiques ou la faune sauvage</a:t>
            </a:r>
          </a:p>
          <a:p>
            <a:pPr marL="228600" lvl="0" indent="-50800" algn="l" rtl="0">
              <a:lnSpc>
                <a:spcPct val="100000"/>
              </a:lnSpc>
              <a:spcBef>
                <a:spcPts val="1000"/>
              </a:spcBef>
              <a:spcAft>
                <a:spcPts val="0"/>
              </a:spcAft>
              <a:buClr>
                <a:schemeClr val="dk1"/>
              </a:buClr>
              <a:buSzPts val="2800"/>
              <a:buNone/>
            </a:pPr>
            <a:endParaRPr lang="fr-FR" noProof="0" dirty="0"/>
          </a:p>
        </p:txBody>
      </p:sp>
      <p:sp>
        <p:nvSpPr>
          <p:cNvPr id="374" name="Google Shape;374;p11"/>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noProof="0" dirty="0">
                <a:latin typeface="Franklin Gothic Medium" panose="020B0603020102020204" pitchFamily="34" charset="0"/>
              </a:rPr>
              <a:t>Codes terrestres et aquatiques - OMSA </a:t>
            </a:r>
          </a:p>
        </p:txBody>
      </p:sp>
      <p:sp>
        <p:nvSpPr>
          <p:cNvPr id="375" name="Google Shape;375;p11"/>
          <p:cNvSpPr txBox="1">
            <a:spLocks noGrp="1"/>
          </p:cNvSpPr>
          <p:nvPr>
            <p:ph type="body" idx="2"/>
          </p:nvPr>
        </p:nvSpPr>
        <p:spPr>
          <a:xfrm>
            <a:off x="4765953" y="6510232"/>
            <a:ext cx="4772594" cy="211243"/>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dk1"/>
              </a:buClr>
              <a:buSzPts val="1200"/>
              <a:buNone/>
            </a:pPr>
            <a:r>
              <a:rPr lang="fr-FR" noProof="0" dirty="0"/>
              <a:t>WOAH. Codes terrestres et aquatiques du WOAH. Volume 1. 2021.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80"/>
        <p:cNvGrpSpPr/>
        <p:nvPr/>
      </p:nvGrpSpPr>
      <p:grpSpPr>
        <a:xfrm>
          <a:off x="0" y="0"/>
          <a:ext cx="0" cy="0"/>
          <a:chOff x="0" y="0"/>
          <a:chExt cx="0" cy="0"/>
        </a:xfrm>
      </p:grpSpPr>
      <p:graphicFrame>
        <p:nvGraphicFramePr>
          <p:cNvPr id="381" name="Google Shape;381;p12"/>
          <p:cNvGraphicFramePr/>
          <p:nvPr>
            <p:extLst>
              <p:ext uri="{D42A27DB-BD31-4B8C-83A1-F6EECF244321}">
                <p14:modId xmlns:p14="http://schemas.microsoft.com/office/powerpoint/2010/main" val="130508154"/>
              </p:ext>
            </p:extLst>
          </p:nvPr>
        </p:nvGraphicFramePr>
        <p:xfrm>
          <a:off x="838200" y="1555750"/>
          <a:ext cx="10515600" cy="4895285"/>
        </p:xfrm>
        <a:graphic>
          <a:graphicData uri="http://schemas.openxmlformats.org/drawingml/2006/table">
            <a:tbl>
              <a:tblPr firstRow="1" bandRow="1">
                <a:noFill/>
                <a:tableStyleId>{4E9062B7-0B85-434D-B274-E6BCEF5303C2}</a:tableStyleId>
              </a:tblPr>
              <a:tblGrid>
                <a:gridCol w="3505200">
                  <a:extLst>
                    <a:ext uri="{9D8B030D-6E8A-4147-A177-3AD203B41FA5}">
                      <a16:colId xmlns:a16="http://schemas.microsoft.com/office/drawing/2014/main" val="20000"/>
                    </a:ext>
                  </a:extLst>
                </a:gridCol>
                <a:gridCol w="3505200">
                  <a:extLst>
                    <a:ext uri="{9D8B030D-6E8A-4147-A177-3AD203B41FA5}">
                      <a16:colId xmlns:a16="http://schemas.microsoft.com/office/drawing/2014/main" val="20001"/>
                    </a:ext>
                  </a:extLst>
                </a:gridCol>
                <a:gridCol w="3505200">
                  <a:extLst>
                    <a:ext uri="{9D8B030D-6E8A-4147-A177-3AD203B41FA5}">
                      <a16:colId xmlns:a16="http://schemas.microsoft.com/office/drawing/2014/main" val="20002"/>
                    </a:ext>
                  </a:extLst>
                </a:gridCol>
              </a:tblGrid>
              <a:tr h="673675">
                <a:tc>
                  <a:txBody>
                    <a:bodyPr/>
                    <a:lstStyle/>
                    <a:p>
                      <a:pPr marL="0" marR="0" lvl="0" indent="0" algn="ctr" rtl="0">
                        <a:spcBef>
                          <a:spcPts val="0"/>
                        </a:spcBef>
                        <a:spcAft>
                          <a:spcPts val="0"/>
                        </a:spcAft>
                        <a:buNone/>
                      </a:pPr>
                      <a:r>
                        <a:rPr lang="fr-FR" sz="1800" u="none" strike="noStrike" cap="none" noProof="0" dirty="0">
                          <a:solidFill>
                            <a:schemeClr val="dk1"/>
                          </a:solidFill>
                        </a:rPr>
                        <a:t>Maladies à tendance épidémique</a:t>
                      </a:r>
                      <a:endParaRPr lang="fr-FR"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1800" u="none" strike="noStrike" cap="none" noProof="0" dirty="0">
                          <a:solidFill>
                            <a:schemeClr val="dk1"/>
                          </a:solidFill>
                        </a:rPr>
                        <a:t>Maladies faisant l'objet d'une éradication/élimination</a:t>
                      </a:r>
                      <a:endParaRPr lang="fr-FR"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1800" u="none" strike="noStrike" cap="none" noProof="0" dirty="0">
                          <a:solidFill>
                            <a:schemeClr val="dk1"/>
                          </a:solidFill>
                        </a:rPr>
                        <a:t>Autres maladies/conditions importantes pour la santé publique</a:t>
                      </a:r>
                      <a:endParaRPr lang="fr-FR"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1929200">
                <a:tc rowSpan="3">
                  <a:txBody>
                    <a:bodyPr/>
                    <a:lstStyle/>
                    <a:p>
                      <a:pPr marL="0" marR="0" lvl="0" indent="0" algn="l" rtl="0">
                        <a:spcBef>
                          <a:spcPts val="0"/>
                        </a:spcBef>
                        <a:spcAft>
                          <a:spcPts val="0"/>
                        </a:spcAft>
                        <a:buNone/>
                      </a:pPr>
                      <a:r>
                        <a:rPr lang="fr-FR" sz="1400" u="none" strike="noStrike" cap="none" noProof="0" dirty="0"/>
                        <a:t>Fièvres hémorragiques aiguës</a:t>
                      </a:r>
                      <a:endParaRPr lang="fr-FR" noProof="0" dirty="0"/>
                    </a:p>
                    <a:p>
                      <a:pPr marL="0" marR="0" lvl="0" indent="0" algn="l" rtl="0">
                        <a:spcBef>
                          <a:spcPts val="0"/>
                        </a:spcBef>
                        <a:spcAft>
                          <a:spcPts val="0"/>
                        </a:spcAft>
                        <a:buNone/>
                      </a:pPr>
                      <a:r>
                        <a:rPr lang="fr-FR" sz="1400" noProof="0" dirty="0"/>
                        <a:t>Anthrax</a:t>
                      </a:r>
                      <a:endParaRPr lang="fr-FR" noProof="0" dirty="0"/>
                    </a:p>
                    <a:p>
                      <a:pPr marL="0" marR="0" lvl="0" indent="0" algn="l" rtl="0">
                        <a:spcBef>
                          <a:spcPts val="0"/>
                        </a:spcBef>
                        <a:spcAft>
                          <a:spcPts val="0"/>
                        </a:spcAft>
                        <a:buNone/>
                      </a:pPr>
                      <a:r>
                        <a:rPr lang="fr-FR" sz="1400" noProof="0" dirty="0"/>
                        <a:t>Chikungunya</a:t>
                      </a:r>
                      <a:endParaRPr lang="fr-FR" noProof="0" dirty="0"/>
                    </a:p>
                    <a:p>
                      <a:pPr marL="0" marR="0" lvl="0" indent="0" algn="l" rtl="0">
                        <a:spcBef>
                          <a:spcPts val="0"/>
                        </a:spcBef>
                        <a:spcAft>
                          <a:spcPts val="0"/>
                        </a:spcAft>
                        <a:buNone/>
                      </a:pPr>
                      <a:r>
                        <a:rPr lang="fr-FR" sz="1400" noProof="0" dirty="0"/>
                        <a:t>Choléra</a:t>
                      </a:r>
                      <a:endParaRPr lang="fr-FR" noProof="0" dirty="0"/>
                    </a:p>
                    <a:p>
                      <a:pPr marL="0" marR="0" lvl="0" indent="0" algn="l" rtl="0">
                        <a:spcBef>
                          <a:spcPts val="0"/>
                        </a:spcBef>
                        <a:spcAft>
                          <a:spcPts val="0"/>
                        </a:spcAft>
                        <a:buNone/>
                      </a:pPr>
                      <a:r>
                        <a:rPr lang="fr-FR" sz="1400" noProof="0" dirty="0"/>
                        <a:t>Dengue</a:t>
                      </a:r>
                      <a:endParaRPr lang="fr-FR" noProof="0" dirty="0"/>
                    </a:p>
                    <a:p>
                      <a:pPr marL="0" marR="0" lvl="0" indent="0" algn="l" rtl="0">
                        <a:spcBef>
                          <a:spcPts val="0"/>
                        </a:spcBef>
                        <a:spcAft>
                          <a:spcPts val="0"/>
                        </a:spcAft>
                        <a:buNone/>
                      </a:pPr>
                      <a:r>
                        <a:rPr lang="fr-FR" sz="1400" noProof="0" dirty="0"/>
                        <a:t>Diarrhée </a:t>
                      </a:r>
                      <a:r>
                        <a:rPr lang="fr-FR" noProof="0" dirty="0"/>
                        <a:t>sanglante</a:t>
                      </a:r>
                    </a:p>
                    <a:p>
                      <a:pPr marL="0" marR="0" lvl="0" indent="0" algn="l" rtl="0">
                        <a:spcBef>
                          <a:spcPts val="0"/>
                        </a:spcBef>
                        <a:spcAft>
                          <a:spcPts val="0"/>
                        </a:spcAft>
                        <a:buNone/>
                      </a:pPr>
                      <a:r>
                        <a:rPr lang="fr-FR" sz="1400" noProof="0" dirty="0"/>
                        <a:t>Rougeole</a:t>
                      </a:r>
                      <a:endParaRPr lang="fr-FR" noProof="0" dirty="0"/>
                    </a:p>
                    <a:p>
                      <a:pPr marL="0" marR="0" lvl="0" indent="0" algn="l" rtl="0">
                        <a:spcBef>
                          <a:spcPts val="0"/>
                        </a:spcBef>
                        <a:spcAft>
                          <a:spcPts val="0"/>
                        </a:spcAft>
                        <a:buNone/>
                      </a:pPr>
                      <a:r>
                        <a:rPr lang="fr-FR" sz="1400" noProof="0" dirty="0"/>
                        <a:t>Méningite à méningocoques</a:t>
                      </a:r>
                      <a:endParaRPr lang="fr-FR" noProof="0" dirty="0"/>
                    </a:p>
                    <a:p>
                      <a:pPr marL="0" marR="0" lvl="0" indent="0" algn="l" rtl="0">
                        <a:spcBef>
                          <a:spcPts val="0"/>
                        </a:spcBef>
                        <a:spcAft>
                          <a:spcPts val="0"/>
                        </a:spcAft>
                        <a:buNone/>
                      </a:pPr>
                      <a:r>
                        <a:rPr lang="fr-FR" sz="1400" noProof="0" dirty="0"/>
                        <a:t>Peste</a:t>
                      </a:r>
                      <a:endParaRPr lang="fr-FR" noProof="0" dirty="0"/>
                    </a:p>
                    <a:p>
                      <a:pPr marL="0" marR="0" lvl="0" indent="0" algn="l" rtl="0">
                        <a:spcBef>
                          <a:spcPts val="0"/>
                        </a:spcBef>
                        <a:spcAft>
                          <a:spcPts val="0"/>
                        </a:spcAft>
                        <a:buNone/>
                      </a:pPr>
                      <a:r>
                        <a:rPr lang="fr-FR" sz="1400" noProof="0" dirty="0"/>
                        <a:t>SARI</a:t>
                      </a:r>
                      <a:endParaRPr lang="fr-FR" noProof="0" dirty="0"/>
                    </a:p>
                    <a:p>
                      <a:pPr marL="0" marR="0" lvl="0" indent="0" algn="l" rtl="0">
                        <a:spcBef>
                          <a:spcPts val="0"/>
                        </a:spcBef>
                        <a:spcAft>
                          <a:spcPts val="0"/>
                        </a:spcAft>
                        <a:buNone/>
                      </a:pPr>
                      <a:r>
                        <a:rPr lang="fr-FR" sz="1400" noProof="0" dirty="0"/>
                        <a:t>Fièvre typhoïde</a:t>
                      </a:r>
                      <a:endParaRPr lang="fr-FR" noProof="0" dirty="0"/>
                    </a:p>
                    <a:p>
                      <a:pPr marL="0" marR="0" lvl="0" indent="0" algn="l" rtl="0">
                        <a:spcBef>
                          <a:spcPts val="0"/>
                        </a:spcBef>
                        <a:spcAft>
                          <a:spcPts val="0"/>
                        </a:spcAft>
                        <a:buNone/>
                      </a:pPr>
                      <a:r>
                        <a:rPr lang="fr-FR" sz="1400" noProof="0" dirty="0"/>
                        <a:t>Fièvre jaune</a:t>
                      </a:r>
                      <a:endParaRPr lang="fr-FR"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r>
                        <a:rPr lang="fr-FR" sz="1400" noProof="0" dirty="0"/>
                        <a:t>Ulcère de </a:t>
                      </a:r>
                      <a:r>
                        <a:rPr lang="fr-FR" sz="1400" noProof="0" dirty="0" err="1"/>
                        <a:t>Buruli</a:t>
                      </a:r>
                      <a:endParaRPr lang="fr-FR" noProof="0" dirty="0"/>
                    </a:p>
                    <a:p>
                      <a:pPr marL="0" marR="0" lvl="0" indent="0" algn="l" rtl="0">
                        <a:spcBef>
                          <a:spcPts val="0"/>
                        </a:spcBef>
                        <a:spcAft>
                          <a:spcPts val="0"/>
                        </a:spcAft>
                        <a:buNone/>
                      </a:pPr>
                      <a:r>
                        <a:rPr lang="fr-FR" sz="1400" noProof="0" dirty="0"/>
                        <a:t>Dracunculose</a:t>
                      </a:r>
                      <a:endParaRPr lang="fr-FR" noProof="0" dirty="0"/>
                    </a:p>
                    <a:p>
                      <a:pPr marL="0" marR="0" lvl="0" indent="0" algn="l" rtl="0">
                        <a:spcBef>
                          <a:spcPts val="0"/>
                        </a:spcBef>
                        <a:spcAft>
                          <a:spcPts val="0"/>
                        </a:spcAft>
                        <a:buNone/>
                      </a:pPr>
                      <a:r>
                        <a:rPr lang="fr-FR" sz="1400" noProof="0" dirty="0"/>
                        <a:t>Lèpre</a:t>
                      </a:r>
                      <a:endParaRPr lang="fr-FR" noProof="0" dirty="0"/>
                    </a:p>
                    <a:p>
                      <a:pPr marL="0" marR="0" lvl="0" indent="0" algn="l" rtl="0">
                        <a:spcBef>
                          <a:spcPts val="0"/>
                        </a:spcBef>
                        <a:spcAft>
                          <a:spcPts val="0"/>
                        </a:spcAft>
                        <a:buNone/>
                      </a:pPr>
                      <a:r>
                        <a:rPr lang="fr-FR" sz="1400" noProof="0" dirty="0"/>
                        <a:t>Filariose lymphatique</a:t>
                      </a:r>
                      <a:endParaRPr lang="fr-FR" noProof="0" dirty="0"/>
                    </a:p>
                    <a:p>
                      <a:pPr marL="0" marR="0" lvl="0" indent="0" algn="l" rtl="0">
                        <a:spcBef>
                          <a:spcPts val="0"/>
                        </a:spcBef>
                        <a:spcAft>
                          <a:spcPts val="0"/>
                        </a:spcAft>
                        <a:buNone/>
                      </a:pPr>
                      <a:r>
                        <a:rPr lang="fr-FR" sz="1400" noProof="0" dirty="0"/>
                        <a:t>Tétanos néonatal</a:t>
                      </a:r>
                      <a:endParaRPr lang="fr-FR" noProof="0" dirty="0"/>
                    </a:p>
                    <a:p>
                      <a:pPr marL="0" marR="0" lvl="0" indent="0" algn="l" rtl="0">
                        <a:spcBef>
                          <a:spcPts val="0"/>
                        </a:spcBef>
                        <a:spcAft>
                          <a:spcPts val="0"/>
                        </a:spcAft>
                        <a:buNone/>
                      </a:pPr>
                      <a:r>
                        <a:rPr lang="fr-FR" sz="1400" noProof="0" dirty="0" err="1"/>
                        <a:t>Noma</a:t>
                      </a:r>
                      <a:endParaRPr lang="fr-FR" noProof="0" dirty="0"/>
                    </a:p>
                    <a:p>
                      <a:pPr marL="0" marR="0" lvl="0" indent="0" algn="l" rtl="0">
                        <a:spcBef>
                          <a:spcPts val="0"/>
                        </a:spcBef>
                        <a:spcAft>
                          <a:spcPts val="0"/>
                        </a:spcAft>
                        <a:buNone/>
                      </a:pPr>
                      <a:r>
                        <a:rPr lang="fr-FR" sz="1400" noProof="0" dirty="0"/>
                        <a:t>Onchocercose</a:t>
                      </a:r>
                      <a:endParaRPr lang="fr-FR" noProof="0" dirty="0"/>
                    </a:p>
                    <a:p>
                      <a:pPr marL="0" marR="0" lvl="0" indent="0" algn="l" rtl="0">
                        <a:spcBef>
                          <a:spcPts val="0"/>
                        </a:spcBef>
                        <a:spcAft>
                          <a:spcPts val="0"/>
                        </a:spcAft>
                        <a:buNone/>
                      </a:pPr>
                      <a:r>
                        <a:rPr lang="fr-FR" sz="1400" noProof="0" dirty="0"/>
                        <a:t>Poliomyélite</a:t>
                      </a:r>
                      <a:endParaRPr lang="fr-FR"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rowSpan="3">
                  <a:txBody>
                    <a:bodyPr/>
                    <a:lstStyle/>
                    <a:p>
                      <a:pPr marL="0" marR="0" lvl="0" indent="0" algn="l" rtl="0">
                        <a:spcBef>
                          <a:spcPts val="0"/>
                        </a:spcBef>
                        <a:spcAft>
                          <a:spcPts val="0"/>
                        </a:spcAft>
                        <a:buNone/>
                      </a:pPr>
                      <a:r>
                        <a:rPr lang="fr-FR" sz="1400" noProof="0" dirty="0"/>
                        <a:t>Hépatite virale aiguë</a:t>
                      </a:r>
                      <a:endParaRPr lang="fr-FR" noProof="0" dirty="0"/>
                    </a:p>
                    <a:p>
                      <a:pPr marL="0" marR="0" lvl="0" indent="0" algn="l" rtl="0">
                        <a:spcBef>
                          <a:spcPts val="0"/>
                        </a:spcBef>
                        <a:spcAft>
                          <a:spcPts val="0"/>
                        </a:spcAft>
                        <a:buNone/>
                      </a:pPr>
                      <a:r>
                        <a:rPr lang="fr-FR" sz="1400" noProof="0" dirty="0"/>
                        <a:t>Effets indésirables (après la vaccination)</a:t>
                      </a:r>
                      <a:endParaRPr lang="fr-FR" noProof="0" dirty="0"/>
                    </a:p>
                    <a:p>
                      <a:pPr marL="0" marR="0" lvl="0" indent="0" algn="l" rtl="0">
                        <a:spcBef>
                          <a:spcPts val="0"/>
                        </a:spcBef>
                        <a:spcAft>
                          <a:spcPts val="0"/>
                        </a:spcAft>
                        <a:buNone/>
                      </a:pPr>
                      <a:r>
                        <a:rPr lang="fr-FR" sz="1400" noProof="0" dirty="0"/>
                        <a:t>Diabète sucré</a:t>
                      </a:r>
                      <a:endParaRPr lang="fr-FR" noProof="0" dirty="0"/>
                    </a:p>
                    <a:p>
                      <a:pPr marL="0" marR="0" lvl="0" indent="0" algn="l" rtl="0">
                        <a:spcBef>
                          <a:spcPts val="0"/>
                        </a:spcBef>
                        <a:spcAft>
                          <a:spcPts val="0"/>
                        </a:spcAft>
                        <a:buNone/>
                      </a:pPr>
                      <a:r>
                        <a:rPr lang="fr-FR" sz="1400" noProof="0" dirty="0"/>
                        <a:t>Diarrhée / déshydratation &lt;5</a:t>
                      </a:r>
                      <a:endParaRPr lang="fr-FR" noProof="0" dirty="0"/>
                    </a:p>
                    <a:p>
                      <a:pPr marL="0" marR="0" lvl="0" indent="0" algn="l" rtl="0">
                        <a:spcBef>
                          <a:spcPts val="0"/>
                        </a:spcBef>
                        <a:spcAft>
                          <a:spcPts val="0"/>
                        </a:spcAft>
                        <a:buNone/>
                      </a:pPr>
                      <a:r>
                        <a:rPr lang="fr-FR" sz="1400" noProof="0" dirty="0"/>
                        <a:t>VIH / SIDA (nouveaux cas)</a:t>
                      </a:r>
                      <a:endParaRPr lang="fr-FR" noProof="0" dirty="0"/>
                    </a:p>
                    <a:p>
                      <a:pPr marL="0" marR="0" lvl="0" indent="0" algn="l" rtl="0">
                        <a:spcBef>
                          <a:spcPts val="0"/>
                        </a:spcBef>
                        <a:spcAft>
                          <a:spcPts val="0"/>
                        </a:spcAft>
                        <a:buNone/>
                      </a:pPr>
                      <a:r>
                        <a:rPr lang="fr-FR" sz="1400" noProof="0" dirty="0"/>
                        <a:t>Hypertension</a:t>
                      </a:r>
                      <a:endParaRPr lang="fr-FR" noProof="0" dirty="0"/>
                    </a:p>
                    <a:p>
                      <a:pPr marL="0" marR="0" lvl="0" indent="0" algn="l" rtl="0">
                        <a:spcBef>
                          <a:spcPts val="0"/>
                        </a:spcBef>
                        <a:spcAft>
                          <a:spcPts val="0"/>
                        </a:spcAft>
                        <a:buNone/>
                      </a:pPr>
                      <a:r>
                        <a:rPr lang="fr-FR" sz="1400" noProof="0" dirty="0"/>
                        <a:t>Blessures (accidents de la route)</a:t>
                      </a:r>
                      <a:endParaRPr lang="fr-FR" noProof="0" dirty="0"/>
                    </a:p>
                    <a:p>
                      <a:pPr marL="0" marR="0" lvl="0" indent="0" algn="l" rtl="0">
                        <a:spcBef>
                          <a:spcPts val="0"/>
                        </a:spcBef>
                        <a:spcAft>
                          <a:spcPts val="0"/>
                        </a:spcAft>
                        <a:buNone/>
                      </a:pPr>
                      <a:r>
                        <a:rPr lang="fr-FR" sz="1400" noProof="0" dirty="0"/>
                        <a:t>Malaria</a:t>
                      </a:r>
                      <a:endParaRPr lang="fr-FR" noProof="0" dirty="0"/>
                    </a:p>
                    <a:p>
                      <a:pPr marL="0" marR="0" lvl="0" indent="0" algn="l" rtl="0">
                        <a:spcBef>
                          <a:spcPts val="0"/>
                        </a:spcBef>
                        <a:spcAft>
                          <a:spcPts val="0"/>
                        </a:spcAft>
                        <a:buNone/>
                      </a:pPr>
                      <a:r>
                        <a:rPr lang="fr-FR" sz="1400" noProof="0" dirty="0"/>
                        <a:t>Malnutrition &lt;5 ans</a:t>
                      </a:r>
                      <a:endParaRPr lang="fr-FR" noProof="0" dirty="0"/>
                    </a:p>
                    <a:p>
                      <a:pPr marL="0" marR="0" lvl="0" indent="0" algn="l" rtl="0">
                        <a:spcBef>
                          <a:spcPts val="0"/>
                        </a:spcBef>
                        <a:spcAft>
                          <a:spcPts val="0"/>
                        </a:spcAft>
                        <a:buNone/>
                      </a:pPr>
                      <a:r>
                        <a:rPr lang="fr-FR" sz="1400" noProof="0" dirty="0"/>
                        <a:t>Décès maternels</a:t>
                      </a:r>
                      <a:endParaRPr lang="fr-FR" noProof="0" dirty="0"/>
                    </a:p>
                    <a:p>
                      <a:pPr marL="0" marR="0" lvl="0" indent="0" algn="l" rtl="0">
                        <a:spcBef>
                          <a:spcPts val="0"/>
                        </a:spcBef>
                        <a:spcAft>
                          <a:spcPts val="0"/>
                        </a:spcAft>
                        <a:buNone/>
                      </a:pPr>
                      <a:r>
                        <a:rPr lang="fr-FR" sz="1400" noProof="0" dirty="0"/>
                        <a:t>Santé mentale (épilepsie)</a:t>
                      </a:r>
                      <a:endParaRPr lang="fr-FR" noProof="0" dirty="0"/>
                    </a:p>
                    <a:p>
                      <a:pPr marL="0" marR="0" lvl="0" indent="0" algn="l" rtl="0">
                        <a:spcBef>
                          <a:spcPts val="0"/>
                        </a:spcBef>
                        <a:spcAft>
                          <a:spcPts val="0"/>
                        </a:spcAft>
                        <a:buNone/>
                      </a:pPr>
                      <a:r>
                        <a:rPr lang="fr-FR" sz="1400" noProof="0" dirty="0"/>
                        <a:t>Rage</a:t>
                      </a:r>
                      <a:endParaRPr lang="fr-FR" noProof="0" dirty="0"/>
                    </a:p>
                    <a:p>
                      <a:pPr marL="0" marR="0" lvl="0" indent="0" algn="l" rtl="0">
                        <a:spcBef>
                          <a:spcPts val="0"/>
                        </a:spcBef>
                        <a:spcAft>
                          <a:spcPts val="0"/>
                        </a:spcAft>
                        <a:buNone/>
                      </a:pPr>
                      <a:r>
                        <a:rPr lang="fr-FR" sz="1400" noProof="0" dirty="0"/>
                        <a:t>Pneumonie grave &lt;5 ans</a:t>
                      </a:r>
                      <a:endParaRPr lang="fr-FR" noProof="0" dirty="0"/>
                    </a:p>
                    <a:p>
                      <a:pPr marL="0" marR="0" lvl="0" indent="0" algn="l" rtl="0">
                        <a:spcBef>
                          <a:spcPts val="0"/>
                        </a:spcBef>
                        <a:spcAft>
                          <a:spcPts val="0"/>
                        </a:spcAft>
                        <a:buNone/>
                      </a:pPr>
                      <a:r>
                        <a:rPr lang="fr-FR" sz="1400" noProof="0" dirty="0"/>
                        <a:t>STI</a:t>
                      </a:r>
                      <a:endParaRPr lang="fr-FR" noProof="0" dirty="0"/>
                    </a:p>
                    <a:p>
                      <a:pPr marL="0" marR="0" lvl="0" indent="0" algn="l" rtl="0">
                        <a:spcBef>
                          <a:spcPts val="0"/>
                        </a:spcBef>
                        <a:spcAft>
                          <a:spcPts val="0"/>
                        </a:spcAft>
                        <a:buNone/>
                      </a:pPr>
                      <a:r>
                        <a:rPr lang="fr-FR" sz="1400" noProof="0" dirty="0"/>
                        <a:t>Trachome</a:t>
                      </a:r>
                      <a:endParaRPr lang="fr-FR" noProof="0" dirty="0"/>
                    </a:p>
                    <a:p>
                      <a:pPr marL="0" marR="0" lvl="0" indent="0" algn="l" rtl="0">
                        <a:spcBef>
                          <a:spcPts val="0"/>
                        </a:spcBef>
                        <a:spcAft>
                          <a:spcPts val="0"/>
                        </a:spcAft>
                        <a:buNone/>
                      </a:pPr>
                      <a:r>
                        <a:rPr lang="fr-FR" sz="1400" noProof="0" dirty="0"/>
                        <a:t>Trypanosomiase</a:t>
                      </a:r>
                      <a:endParaRPr lang="fr-FR" noProof="0" dirty="0"/>
                    </a:p>
                    <a:p>
                      <a:pPr marL="0" marR="0" lvl="0" indent="0" algn="l" rtl="0">
                        <a:spcBef>
                          <a:spcPts val="0"/>
                        </a:spcBef>
                        <a:spcAft>
                          <a:spcPts val="0"/>
                        </a:spcAft>
                        <a:buNone/>
                      </a:pPr>
                      <a:r>
                        <a:rPr lang="fr-FR" sz="1400" noProof="0" dirty="0"/>
                        <a:t>Tuberculose</a:t>
                      </a:r>
                      <a:endParaRPr lang="fr-FR"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673675">
                <a:tc vMerge="1">
                  <a:txBody>
                    <a:bodyPr/>
                    <a:lstStyle/>
                    <a:p>
                      <a:endParaRPr lang="fr-FR"/>
                    </a:p>
                  </a:txBody>
                  <a:tcPr/>
                </a:tc>
                <a:tc>
                  <a:txBody>
                    <a:bodyPr/>
                    <a:lstStyle/>
                    <a:p>
                      <a:pPr marL="0" marR="0" lvl="0" indent="0" algn="ctr" rtl="0">
                        <a:spcBef>
                          <a:spcPts val="0"/>
                        </a:spcBef>
                        <a:spcAft>
                          <a:spcPts val="0"/>
                        </a:spcAft>
                        <a:buNone/>
                      </a:pPr>
                      <a:r>
                        <a:rPr lang="fr-FR" sz="1800" b="1" noProof="0" dirty="0">
                          <a:solidFill>
                            <a:schemeClr val="dk1"/>
                          </a:solidFill>
                          <a:latin typeface="Arial"/>
                          <a:ea typeface="Arial"/>
                          <a:cs typeface="Arial"/>
                          <a:sym typeface="Arial"/>
                        </a:rPr>
                        <a:t>Maladies ou événements de portée internationale</a:t>
                      </a:r>
                      <a:endParaRPr lang="fr-FR"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vMerge="1">
                  <a:txBody>
                    <a:bodyPr/>
                    <a:lstStyle/>
                    <a:p>
                      <a:endParaRPr lang="fr-FR"/>
                    </a:p>
                  </a:txBody>
                  <a:tcPr/>
                </a:tc>
                <a:extLst>
                  <a:ext uri="{0D108BD9-81ED-4DB2-BD59-A6C34878D82A}">
                    <a16:rowId xmlns:a16="http://schemas.microsoft.com/office/drawing/2014/main" val="10002"/>
                  </a:ext>
                </a:extLst>
              </a:tr>
              <a:tr h="1378000">
                <a:tc vMerge="1">
                  <a:txBody>
                    <a:bodyPr/>
                    <a:lstStyle/>
                    <a:p>
                      <a:endParaRPr lang="fr-FR"/>
                    </a:p>
                  </a:txBody>
                  <a:tcPr/>
                </a:tc>
                <a:tc>
                  <a:txBody>
                    <a:bodyPr/>
                    <a:lstStyle/>
                    <a:p>
                      <a:pPr marL="0" marR="0" lvl="0" indent="0" algn="l" rtl="0">
                        <a:spcBef>
                          <a:spcPts val="0"/>
                        </a:spcBef>
                        <a:spcAft>
                          <a:spcPts val="0"/>
                        </a:spcAft>
                        <a:buNone/>
                      </a:pPr>
                      <a:r>
                        <a:rPr lang="fr-FR" sz="1400" noProof="0" dirty="0"/>
                        <a:t>Grippe humaine, nouveau sous-type</a:t>
                      </a:r>
                      <a:endParaRPr lang="fr-FR" noProof="0" dirty="0"/>
                    </a:p>
                    <a:p>
                      <a:pPr marL="0" marR="0" lvl="0" indent="0" algn="l" rtl="0">
                        <a:spcBef>
                          <a:spcPts val="0"/>
                        </a:spcBef>
                        <a:spcAft>
                          <a:spcPts val="0"/>
                        </a:spcAft>
                        <a:buNone/>
                      </a:pPr>
                      <a:r>
                        <a:rPr lang="fr-FR" sz="1400" noProof="0" dirty="0"/>
                        <a:t>SRAS</a:t>
                      </a:r>
                      <a:endParaRPr lang="fr-FR" noProof="0" dirty="0"/>
                    </a:p>
                    <a:p>
                      <a:pPr marL="0" marR="0" lvl="0" indent="0" algn="l" rtl="0">
                        <a:spcBef>
                          <a:spcPts val="0"/>
                        </a:spcBef>
                        <a:spcAft>
                          <a:spcPts val="0"/>
                        </a:spcAft>
                        <a:buNone/>
                      </a:pPr>
                      <a:r>
                        <a:rPr lang="fr-FR" sz="1400" noProof="0" dirty="0"/>
                        <a:t>Variole</a:t>
                      </a:r>
                      <a:endParaRPr lang="fr-FR" noProof="0" dirty="0"/>
                    </a:p>
                    <a:p>
                      <a:pPr marL="0" marR="0" lvl="0" indent="0" algn="l" rtl="0">
                        <a:spcBef>
                          <a:spcPts val="0"/>
                        </a:spcBef>
                        <a:spcAft>
                          <a:spcPts val="0"/>
                        </a:spcAft>
                        <a:buNone/>
                      </a:pPr>
                      <a:r>
                        <a:rPr lang="fr-FR" sz="1400" noProof="0" dirty="0"/>
                        <a:t>Tout événement de santé publique de portée internationale ou nationale</a:t>
                      </a:r>
                      <a:endParaRPr lang="fr-FR"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vMerge="1">
                  <a:txBody>
                    <a:bodyPr/>
                    <a:lstStyle/>
                    <a:p>
                      <a:endParaRPr lang="fr-FR"/>
                    </a:p>
                  </a:txBody>
                  <a:tcPr/>
                </a:tc>
                <a:extLst>
                  <a:ext uri="{0D108BD9-81ED-4DB2-BD59-A6C34878D82A}">
                    <a16:rowId xmlns:a16="http://schemas.microsoft.com/office/drawing/2014/main" val="10003"/>
                  </a:ext>
                </a:extLst>
              </a:tr>
            </a:tbl>
          </a:graphicData>
        </a:graphic>
      </p:graphicFrame>
      <p:sp>
        <p:nvSpPr>
          <p:cNvPr id="382" name="Google Shape;382;p12"/>
          <p:cNvSpPr txBox="1">
            <a:spLocks noGrp="1"/>
          </p:cNvSpPr>
          <p:nvPr>
            <p:ph type="title"/>
          </p:nvPr>
        </p:nvSpPr>
        <p:spPr>
          <a:xfrm>
            <a:off x="838200" y="457200"/>
            <a:ext cx="108458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noProof="0" dirty="0">
                <a:latin typeface="Franklin Gothic Medium" panose="020B0603020102020204" pitchFamily="34" charset="0"/>
              </a:rPr>
              <a:t>Liste des maladies à déclaration obligatoire</a:t>
            </a:r>
          </a:p>
        </p:txBody>
      </p:sp>
      <p:sp>
        <p:nvSpPr>
          <p:cNvPr id="383" name="Google Shape;383;p12"/>
          <p:cNvSpPr txBox="1">
            <a:spLocks noGrp="1"/>
          </p:cNvSpPr>
          <p:nvPr>
            <p:ph type="body" idx="2"/>
          </p:nvPr>
        </p:nvSpPr>
        <p:spPr>
          <a:xfrm>
            <a:off x="2998034" y="6515227"/>
            <a:ext cx="6540514" cy="211243"/>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dk1"/>
              </a:buClr>
              <a:buSzPts val="1200"/>
              <a:buNone/>
            </a:pPr>
            <a:r>
              <a:rPr lang="fr-FR" sz="1200" noProof="0" dirty="0"/>
              <a:t>OMS-AFRO, CDC. Directives techniques pour l'IDSR dans la région africaine, 2e édition 2010.</a:t>
            </a:r>
            <a:endParaRPr lang="fr-FR" noProof="0" dirty="0"/>
          </a:p>
          <a:p>
            <a:pPr marL="0" lvl="0" indent="0" algn="r" rtl="0">
              <a:lnSpc>
                <a:spcPct val="90000"/>
              </a:lnSpc>
              <a:spcBef>
                <a:spcPts val="1000"/>
              </a:spcBef>
              <a:spcAft>
                <a:spcPts val="0"/>
              </a:spcAft>
              <a:buClr>
                <a:schemeClr val="dk1"/>
              </a:buClr>
              <a:buSzPts val="4400"/>
              <a:buNone/>
            </a:pPr>
            <a:endParaRPr lang="fr-FR" sz="4400" noProof="0" dirty="0"/>
          </a:p>
        </p:txBody>
      </p:sp>
      <p:sp>
        <p:nvSpPr>
          <p:cNvPr id="384" name="Google Shape;384;p12"/>
          <p:cNvSpPr txBox="1"/>
          <p:nvPr/>
        </p:nvSpPr>
        <p:spPr>
          <a:xfrm>
            <a:off x="2895691" y="2667269"/>
            <a:ext cx="6745200" cy="2308284"/>
          </a:xfrm>
          <a:prstGeom prst="rect">
            <a:avLst/>
          </a:prstGeom>
          <a:solidFill>
            <a:schemeClr val="lt1"/>
          </a:solidFill>
          <a:ln w="76200" cap="flat" cmpd="sng">
            <a:solidFill>
              <a:srgbClr val="00953A"/>
            </a:solidFill>
            <a:prstDash val="solid"/>
            <a:round/>
            <a:headEnd type="none" w="sm" len="sm"/>
            <a:tailEnd type="none" w="sm" len="sm"/>
          </a:ln>
        </p:spPr>
        <p:txBody>
          <a:bodyPr spcFirstLastPara="1" wrap="square" lIns="91425" tIns="45700" rIns="91425" bIns="45700" anchor="ctr" anchorCtr="0">
            <a:spAutoFit/>
          </a:bodyPr>
          <a:lstStyle/>
          <a:p>
            <a:pPr marL="0" marR="0" lvl="0" indent="0" algn="ctr" rtl="0">
              <a:spcBef>
                <a:spcPts val="0"/>
              </a:spcBef>
              <a:spcAft>
                <a:spcPts val="0"/>
              </a:spcAft>
              <a:buNone/>
            </a:pPr>
            <a:r>
              <a:rPr lang="fr-FR" sz="2400" b="1" dirty="0">
                <a:solidFill>
                  <a:schemeClr val="dk1"/>
                </a:solidFill>
                <a:latin typeface="Libre Franklin Medium"/>
                <a:ea typeface="Libre Franklin Medium"/>
                <a:cs typeface="Libre Franklin Medium"/>
                <a:sym typeface="Libre Franklin Medium"/>
              </a:rPr>
              <a:t>Remplacer par le nom de votre pays </a:t>
            </a:r>
            <a:endParaRPr lang="fr-FR" sz="2400" b="1" dirty="0"/>
          </a:p>
          <a:p>
            <a:pPr marL="0" marR="0" lvl="0" indent="0" algn="ctr" rtl="0">
              <a:spcBef>
                <a:spcPts val="0"/>
              </a:spcBef>
              <a:spcAft>
                <a:spcPts val="0"/>
              </a:spcAft>
              <a:buNone/>
            </a:pPr>
            <a:r>
              <a:rPr lang="fr-FR" sz="2400" b="1" dirty="0">
                <a:solidFill>
                  <a:schemeClr val="dk1"/>
                </a:solidFill>
                <a:latin typeface="Libre Franklin Medium"/>
                <a:ea typeface="Libre Franklin Medium"/>
                <a:cs typeface="Libre Franklin Medium"/>
                <a:sym typeface="Libre Franklin Medium"/>
              </a:rPr>
              <a:t>liste des maladies à </a:t>
            </a:r>
            <a:br>
              <a:rPr lang="fr-FR" sz="2400" b="1" dirty="0">
                <a:solidFill>
                  <a:schemeClr val="dk1"/>
                </a:solidFill>
                <a:latin typeface="Libre Franklin Medium"/>
                <a:ea typeface="Libre Franklin Medium"/>
                <a:cs typeface="Libre Franklin Medium"/>
                <a:sym typeface="Libre Franklin Medium"/>
              </a:rPr>
            </a:br>
            <a:r>
              <a:rPr lang="fr-FR" sz="2400" b="1" dirty="0">
                <a:solidFill>
                  <a:schemeClr val="dk1"/>
                </a:solidFill>
                <a:latin typeface="Libre Franklin Medium"/>
                <a:ea typeface="Libre Franklin Medium"/>
                <a:cs typeface="Libre Franklin Medium"/>
                <a:sym typeface="Libre Franklin Medium"/>
              </a:rPr>
              <a:t>déclaration obligatoire</a:t>
            </a:r>
            <a:endParaRPr lang="fr-FR" sz="2400" b="1" dirty="0"/>
          </a:p>
          <a:p>
            <a:pPr marL="0" marR="0" lvl="0" indent="0" algn="ctr" rtl="0">
              <a:spcBef>
                <a:spcPts val="0"/>
              </a:spcBef>
              <a:spcAft>
                <a:spcPts val="0"/>
              </a:spcAft>
              <a:buNone/>
            </a:pPr>
            <a:r>
              <a:rPr lang="fr-FR" sz="2400" b="1" dirty="0">
                <a:solidFill>
                  <a:schemeClr val="dk1"/>
                </a:solidFill>
                <a:latin typeface="Libre Franklin Medium"/>
                <a:ea typeface="Libre Franklin Medium"/>
                <a:cs typeface="Libre Franklin Medium"/>
                <a:sym typeface="Libre Franklin Medium"/>
              </a:rPr>
              <a:t> pour la santé publique humaine </a:t>
            </a:r>
            <a:endParaRPr lang="fr-FR" sz="2400" b="1" dirty="0"/>
          </a:p>
          <a:p>
            <a:pPr marL="0" marR="0" lvl="0" indent="0" algn="ctr" rtl="0">
              <a:spcBef>
                <a:spcPts val="0"/>
              </a:spcBef>
              <a:spcAft>
                <a:spcPts val="0"/>
              </a:spcAft>
              <a:buNone/>
            </a:pPr>
            <a:r>
              <a:rPr lang="fr-FR" sz="2400" b="1" dirty="0">
                <a:solidFill>
                  <a:schemeClr val="dk1"/>
                </a:solidFill>
                <a:latin typeface="Libre Franklin Medium"/>
                <a:ea typeface="Libre Franklin Medium"/>
                <a:cs typeface="Libre Franklin Medium"/>
                <a:sym typeface="Libre Franklin Medium"/>
              </a:rPr>
              <a:t>selon les trois types de maladies à déclaration obligatoire.</a:t>
            </a:r>
            <a:endParaRPr lang="fr-FR" sz="2400" b="1"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sp>
        <p:nvSpPr>
          <p:cNvPr id="390" name="Google Shape;390;p13"/>
          <p:cNvSpPr txBox="1">
            <a:spLocks noGrp="1"/>
          </p:cNvSpPr>
          <p:nvPr>
            <p:ph type="body" idx="1"/>
          </p:nvPr>
        </p:nvSpPr>
        <p:spPr>
          <a:xfrm>
            <a:off x="838200" y="1478857"/>
            <a:ext cx="109474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600"/>
              <a:buChar char="•"/>
            </a:pPr>
            <a:r>
              <a:rPr lang="fr-FR" sz="2600" noProof="0" dirty="0"/>
              <a:t>Élimination</a:t>
            </a:r>
            <a:endParaRPr lang="fr-FR" noProof="0" dirty="0"/>
          </a:p>
          <a:p>
            <a:pPr marL="685800" lvl="1" indent="-228600" algn="l" rtl="0">
              <a:lnSpc>
                <a:spcPct val="100000"/>
              </a:lnSpc>
              <a:spcBef>
                <a:spcPts val="500"/>
              </a:spcBef>
              <a:spcAft>
                <a:spcPts val="0"/>
              </a:spcAft>
              <a:buSzPts val="2200"/>
              <a:buChar char="▪"/>
            </a:pPr>
            <a:r>
              <a:rPr lang="fr-FR" sz="2200" b="0" noProof="0" dirty="0">
                <a:solidFill>
                  <a:schemeClr val="dk1"/>
                </a:solidFill>
                <a:latin typeface="Arial"/>
                <a:ea typeface="Arial"/>
                <a:cs typeface="Arial"/>
                <a:sym typeface="Arial"/>
              </a:rPr>
              <a:t>Réduction du nombre de cas d'une maladie à zéro dans une zone </a:t>
            </a:r>
            <a:br>
              <a:rPr lang="fr-FR" sz="2200" b="0" noProof="0" dirty="0">
                <a:solidFill>
                  <a:schemeClr val="dk1"/>
                </a:solidFill>
                <a:latin typeface="Arial"/>
                <a:ea typeface="Arial"/>
                <a:cs typeface="Arial"/>
                <a:sym typeface="Arial"/>
              </a:rPr>
            </a:br>
            <a:r>
              <a:rPr lang="fr-FR" sz="2200" b="0" noProof="0" dirty="0">
                <a:solidFill>
                  <a:schemeClr val="dk1"/>
                </a:solidFill>
                <a:latin typeface="Arial"/>
                <a:ea typeface="Arial"/>
                <a:cs typeface="Arial"/>
                <a:sym typeface="Arial"/>
              </a:rPr>
              <a:t>géographique donnée</a:t>
            </a:r>
            <a:endParaRPr lang="fr-FR" noProof="0" dirty="0"/>
          </a:p>
          <a:p>
            <a:pPr marL="228600" lvl="0" indent="-228600" algn="l" rtl="0">
              <a:lnSpc>
                <a:spcPct val="100000"/>
              </a:lnSpc>
              <a:spcBef>
                <a:spcPts val="500"/>
              </a:spcBef>
              <a:spcAft>
                <a:spcPts val="0"/>
              </a:spcAft>
              <a:buClr>
                <a:schemeClr val="dk1"/>
              </a:buClr>
              <a:buSzPts val="2600"/>
              <a:buChar char="•"/>
            </a:pPr>
            <a:r>
              <a:rPr lang="fr-FR" sz="2600" noProof="0" dirty="0"/>
              <a:t>L'éradication</a:t>
            </a:r>
            <a:endParaRPr lang="fr-FR" noProof="0" dirty="0"/>
          </a:p>
          <a:p>
            <a:pPr marL="685800" lvl="1" indent="-228600" algn="l" rtl="0">
              <a:lnSpc>
                <a:spcPct val="100000"/>
              </a:lnSpc>
              <a:spcBef>
                <a:spcPts val="500"/>
              </a:spcBef>
              <a:spcAft>
                <a:spcPts val="0"/>
              </a:spcAft>
              <a:buSzPts val="2200"/>
              <a:buChar char="▪"/>
            </a:pPr>
            <a:r>
              <a:rPr lang="fr-FR" sz="2200" b="0" noProof="0" dirty="0">
                <a:solidFill>
                  <a:schemeClr val="dk1"/>
                </a:solidFill>
                <a:latin typeface="Arial"/>
                <a:ea typeface="Arial"/>
                <a:cs typeface="Arial"/>
                <a:sym typeface="Arial"/>
              </a:rPr>
              <a:t>Réduction permanente du nombre de cas d'une maladie à zéro dans le monde</a:t>
            </a:r>
            <a:endParaRPr lang="fr-FR" noProof="0" dirty="0"/>
          </a:p>
          <a:p>
            <a:pPr marL="228600" lvl="0" indent="-228600" algn="l" rtl="0">
              <a:lnSpc>
                <a:spcPct val="100000"/>
              </a:lnSpc>
              <a:spcBef>
                <a:spcPts val="500"/>
              </a:spcBef>
              <a:spcAft>
                <a:spcPts val="0"/>
              </a:spcAft>
              <a:buClr>
                <a:schemeClr val="dk1"/>
              </a:buClr>
              <a:buSzPts val="2600"/>
              <a:buChar char="•"/>
            </a:pPr>
            <a:r>
              <a:rPr lang="fr-FR" sz="2600" noProof="0" dirty="0"/>
              <a:t>Maladies animales transfrontalières (MAT)</a:t>
            </a:r>
            <a:endParaRPr lang="fr-FR" noProof="0" dirty="0"/>
          </a:p>
          <a:p>
            <a:pPr marL="685800" lvl="1" indent="-228600" algn="l" rtl="0">
              <a:lnSpc>
                <a:spcPct val="100000"/>
              </a:lnSpc>
              <a:spcBef>
                <a:spcPts val="500"/>
              </a:spcBef>
              <a:spcAft>
                <a:spcPts val="0"/>
              </a:spcAft>
              <a:buSzPts val="2200"/>
              <a:buChar char="▪"/>
            </a:pPr>
            <a:r>
              <a:rPr lang="fr-FR" sz="2200" noProof="0" dirty="0">
                <a:latin typeface="Arial"/>
                <a:ea typeface="Arial"/>
                <a:cs typeface="Arial"/>
                <a:sym typeface="Arial"/>
              </a:rPr>
              <a:t>Épidémies très contagieuses susceptibles de se propager rapidement, entraînant de graves conséquences économiques et parfois de santé publique</a:t>
            </a:r>
            <a:endParaRPr lang="fr-FR" noProof="0" dirty="0"/>
          </a:p>
          <a:p>
            <a:pPr marL="685800" lvl="1" indent="-228600" algn="l" rtl="0">
              <a:lnSpc>
                <a:spcPct val="100000"/>
              </a:lnSpc>
              <a:spcBef>
                <a:spcPts val="500"/>
              </a:spcBef>
              <a:spcAft>
                <a:spcPts val="0"/>
              </a:spcAft>
              <a:buSzPts val="2200"/>
              <a:buChar char="▪"/>
            </a:pPr>
            <a:r>
              <a:rPr lang="fr-FR" sz="2200" dirty="0"/>
              <a:t>Elle</a:t>
            </a:r>
            <a:r>
              <a:rPr lang="fr-FR" sz="2200" noProof="0" dirty="0">
                <a:latin typeface="Arial"/>
                <a:ea typeface="Arial"/>
                <a:cs typeface="Arial"/>
                <a:sym typeface="Arial"/>
              </a:rPr>
              <a:t>s sont souvent à l'origine d'une morbidité et d'une mortalité élevées chez les populations animales sensibles</a:t>
            </a:r>
            <a:endParaRPr lang="fr-FR" noProof="0" dirty="0"/>
          </a:p>
          <a:p>
            <a:pPr marL="685800" lvl="1" indent="-228600" algn="l" rtl="0">
              <a:lnSpc>
                <a:spcPct val="100000"/>
              </a:lnSpc>
              <a:spcBef>
                <a:spcPts val="500"/>
              </a:spcBef>
              <a:spcAft>
                <a:spcPts val="0"/>
              </a:spcAft>
              <a:buSzPts val="2200"/>
              <a:buChar char="▪"/>
            </a:pPr>
            <a:r>
              <a:rPr lang="fr-FR" sz="2200" noProof="0" dirty="0">
                <a:latin typeface="Arial"/>
                <a:ea typeface="Arial"/>
                <a:cs typeface="Arial"/>
                <a:sym typeface="Arial"/>
              </a:rPr>
              <a:t>Certaines sont des maladies infectieuses émergentes, des maladies d'origine alimentaire et/ou des zoonoses</a:t>
            </a:r>
            <a:endParaRPr lang="fr-FR" sz="2200" noProof="0" dirty="0"/>
          </a:p>
          <a:p>
            <a:pPr marL="228600" lvl="0" indent="-50800" algn="l" rtl="0">
              <a:lnSpc>
                <a:spcPct val="100000"/>
              </a:lnSpc>
              <a:spcBef>
                <a:spcPts val="1000"/>
              </a:spcBef>
              <a:spcAft>
                <a:spcPts val="0"/>
              </a:spcAft>
              <a:buClr>
                <a:schemeClr val="dk1"/>
              </a:buClr>
              <a:buSzPts val="2800"/>
              <a:buNone/>
            </a:pPr>
            <a:endParaRPr lang="fr-FR" noProof="0" dirty="0"/>
          </a:p>
        </p:txBody>
      </p:sp>
      <p:sp>
        <p:nvSpPr>
          <p:cNvPr id="391" name="Google Shape;391;p13"/>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noProof="0" dirty="0">
                <a:latin typeface="Franklin Gothic Medium" panose="020B0603020102020204" pitchFamily="34" charset="0"/>
              </a:rPr>
              <a:t>Conditions</a:t>
            </a:r>
          </a:p>
        </p:txBody>
      </p:sp>
      <p:sp>
        <p:nvSpPr>
          <p:cNvPr id="392" name="Google Shape;392;p13"/>
          <p:cNvSpPr txBox="1">
            <a:spLocks noGrp="1"/>
          </p:cNvSpPr>
          <p:nvPr>
            <p:ph type="body" idx="2"/>
          </p:nvPr>
        </p:nvSpPr>
        <p:spPr>
          <a:xfrm>
            <a:off x="4000500" y="6311198"/>
            <a:ext cx="5538047" cy="395287"/>
          </a:xfrm>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Clr>
                <a:schemeClr val="dk1"/>
              </a:buClr>
              <a:buSzPts val="1200"/>
              <a:buNone/>
            </a:pPr>
            <a:r>
              <a:rPr lang="fr-FR" sz="1200" u="sng" noProof="0" dirty="0">
                <a:solidFill>
                  <a:schemeClr val="hlink"/>
                </a:solidFill>
                <a:hlinkClick r:id="rId3"/>
              </a:rPr>
              <a:t>Maladies animales transfrontalières (ilri.org)</a:t>
            </a:r>
            <a:endParaRPr lang="fr-FR" sz="1200" noProof="0" dirty="0"/>
          </a:p>
          <a:p>
            <a:pPr marL="0" lvl="0" indent="0" algn="r" rtl="0">
              <a:lnSpc>
                <a:spcPct val="100000"/>
              </a:lnSpc>
              <a:spcBef>
                <a:spcPts val="0"/>
              </a:spcBef>
              <a:spcAft>
                <a:spcPts val="0"/>
              </a:spcAft>
              <a:buClr>
                <a:schemeClr val="dk1"/>
              </a:buClr>
              <a:buSzPts val="1200"/>
              <a:buNone/>
            </a:pPr>
            <a:r>
              <a:rPr lang="fr-FR" sz="1200" u="sng" noProof="0" dirty="0">
                <a:solidFill>
                  <a:schemeClr val="hlink"/>
                </a:solidFill>
                <a:hlinkClick r:id="rId4"/>
              </a:rPr>
              <a:t>Les principes de l'élimination et de l'éradication des maladies (cdc.gov)</a:t>
            </a:r>
            <a:endParaRPr lang="fr-FR" sz="1200" noProof="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97"/>
        <p:cNvGrpSpPr/>
        <p:nvPr/>
      </p:nvGrpSpPr>
      <p:grpSpPr>
        <a:xfrm>
          <a:off x="0" y="0"/>
          <a:ext cx="0" cy="0"/>
          <a:chOff x="0" y="0"/>
          <a:chExt cx="0" cy="0"/>
        </a:xfrm>
      </p:grpSpPr>
      <p:sp>
        <p:nvSpPr>
          <p:cNvPr id="398" name="Google Shape;398;p14"/>
          <p:cNvSpPr txBox="1"/>
          <p:nvPr/>
        </p:nvSpPr>
        <p:spPr>
          <a:xfrm>
            <a:off x="792621" y="38651"/>
            <a:ext cx="10098536" cy="1202322"/>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000"/>
              <a:buFont typeface="Libre Franklin Medium"/>
              <a:buNone/>
            </a:pPr>
            <a:r>
              <a:rPr lang="fr-FR" sz="3800" dirty="0">
                <a:solidFill>
                  <a:schemeClr val="dk1"/>
                </a:solidFill>
                <a:latin typeface="Franklin Gothic Medium" panose="020B0603020102020204" pitchFamily="34" charset="0"/>
                <a:ea typeface="Libre Franklin Medium"/>
                <a:cs typeface="Libre Franklin Medium"/>
                <a:sym typeface="Libre Franklin Medium"/>
              </a:rPr>
              <a:t>Comparaison des maladies à déclaration obligatoire chez l'homme et chez l'animal (1/2)</a:t>
            </a:r>
            <a:endParaRPr lang="fr-FR" sz="3800" dirty="0">
              <a:latin typeface="Franklin Gothic Medium" panose="020B06030201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graphicFrame>
        <p:nvGraphicFramePr>
          <p:cNvPr id="404" name="Google Shape;404;p15"/>
          <p:cNvGraphicFramePr/>
          <p:nvPr>
            <p:extLst>
              <p:ext uri="{D42A27DB-BD31-4B8C-83A1-F6EECF244321}">
                <p14:modId xmlns:p14="http://schemas.microsoft.com/office/powerpoint/2010/main" val="673373091"/>
              </p:ext>
            </p:extLst>
          </p:nvPr>
        </p:nvGraphicFramePr>
        <p:xfrm>
          <a:off x="1233714" y="1378860"/>
          <a:ext cx="9541450" cy="4905025"/>
        </p:xfrm>
        <a:graphic>
          <a:graphicData uri="http://schemas.openxmlformats.org/drawingml/2006/table">
            <a:tbl>
              <a:tblPr>
                <a:noFill/>
                <a:tableStyleId>{72090CA7-39CE-4A2A-A7DD-FEF3821C6D1B}</a:tableStyleId>
              </a:tblPr>
              <a:tblGrid>
                <a:gridCol w="2619625">
                  <a:extLst>
                    <a:ext uri="{9D8B030D-6E8A-4147-A177-3AD203B41FA5}">
                      <a16:colId xmlns:a16="http://schemas.microsoft.com/office/drawing/2014/main" val="20000"/>
                    </a:ext>
                  </a:extLst>
                </a:gridCol>
                <a:gridCol w="1857100">
                  <a:extLst>
                    <a:ext uri="{9D8B030D-6E8A-4147-A177-3AD203B41FA5}">
                      <a16:colId xmlns:a16="http://schemas.microsoft.com/office/drawing/2014/main" val="20001"/>
                    </a:ext>
                  </a:extLst>
                </a:gridCol>
                <a:gridCol w="449225">
                  <a:extLst>
                    <a:ext uri="{9D8B030D-6E8A-4147-A177-3AD203B41FA5}">
                      <a16:colId xmlns:a16="http://schemas.microsoft.com/office/drawing/2014/main" val="20002"/>
                    </a:ext>
                  </a:extLst>
                </a:gridCol>
                <a:gridCol w="2103150">
                  <a:extLst>
                    <a:ext uri="{9D8B030D-6E8A-4147-A177-3AD203B41FA5}">
                      <a16:colId xmlns:a16="http://schemas.microsoft.com/office/drawing/2014/main" val="20003"/>
                    </a:ext>
                  </a:extLst>
                </a:gridCol>
                <a:gridCol w="2512350">
                  <a:extLst>
                    <a:ext uri="{9D8B030D-6E8A-4147-A177-3AD203B41FA5}">
                      <a16:colId xmlns:a16="http://schemas.microsoft.com/office/drawing/2014/main" val="20004"/>
                    </a:ext>
                  </a:extLst>
                </a:gridCol>
              </a:tblGrid>
              <a:tr h="865175">
                <a:tc>
                  <a:txBody>
                    <a:bodyPr/>
                    <a:lstStyle/>
                    <a:p>
                      <a:pPr marL="0" marR="0" lvl="0" indent="0" algn="ctr" rtl="0">
                        <a:lnSpc>
                          <a:spcPct val="100000"/>
                        </a:lnSpc>
                        <a:spcBef>
                          <a:spcPts val="0"/>
                        </a:spcBef>
                        <a:spcAft>
                          <a:spcPts val="0"/>
                        </a:spcAft>
                        <a:buClr>
                          <a:schemeClr val="accent5"/>
                        </a:buClr>
                        <a:buSzPts val="1600"/>
                        <a:buFont typeface="Arial"/>
                        <a:buNone/>
                      </a:pPr>
                      <a:r>
                        <a:rPr lang="fr-FR" sz="1800" b="1" i="0" u="none" strike="noStrike" cap="none" noProof="0" dirty="0">
                          <a:solidFill>
                            <a:schemeClr val="dk1"/>
                          </a:solidFill>
                          <a:latin typeface="Arial"/>
                          <a:ea typeface="Arial"/>
                          <a:cs typeface="Arial"/>
                          <a:sym typeface="Arial"/>
                        </a:rPr>
                        <a:t>Maladies humaines sujettes à des épidémies</a:t>
                      </a:r>
                      <a:endParaRPr lang="fr-FR" sz="2000" noProof="0" dirty="0">
                        <a:solidFill>
                          <a:schemeClr val="dk1"/>
                        </a:solidFill>
                      </a:endParaRPr>
                    </a:p>
                  </a:txBody>
                  <a:tcPr marL="91450" marR="91450" marT="45725" marB="45725"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8D8D8"/>
                    </a:solidFill>
                  </a:tcPr>
                </a:tc>
                <a:tc gridSpan="3">
                  <a:txBody>
                    <a:bodyPr/>
                    <a:lstStyle/>
                    <a:p>
                      <a:pPr marL="0" marR="0" lvl="0" indent="0" algn="ctr" rtl="0">
                        <a:lnSpc>
                          <a:spcPct val="100000"/>
                        </a:lnSpc>
                        <a:spcBef>
                          <a:spcPts val="0"/>
                        </a:spcBef>
                        <a:spcAft>
                          <a:spcPts val="0"/>
                        </a:spcAft>
                        <a:buClr>
                          <a:schemeClr val="accent5"/>
                        </a:buClr>
                        <a:buSzPts val="1600"/>
                        <a:buFont typeface="Arial"/>
                        <a:buNone/>
                      </a:pPr>
                      <a:r>
                        <a:rPr lang="fr-FR" sz="1800" b="1" i="0" u="none" strike="noStrike" cap="none" noProof="0" dirty="0">
                          <a:solidFill>
                            <a:schemeClr val="dk1"/>
                          </a:solidFill>
                          <a:latin typeface="Arial"/>
                          <a:ea typeface="Arial"/>
                          <a:cs typeface="Arial"/>
                          <a:sym typeface="Arial"/>
                        </a:rPr>
                        <a:t>Maladies faisant l'objet d'une éradication ou d'une élimination</a:t>
                      </a:r>
                      <a:endParaRPr lang="fr-FR" sz="2000" noProof="0" dirty="0">
                        <a:solidFill>
                          <a:schemeClr val="dk1"/>
                        </a:solidFill>
                      </a:endParaRPr>
                    </a:p>
                  </a:txBody>
                  <a:tcPr marL="91450" marR="91450" marT="45725" marB="45725"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8D8D8"/>
                    </a:solidFill>
                  </a:tcPr>
                </a:tc>
                <a:tc hMerge="1">
                  <a:txBody>
                    <a:bodyPr/>
                    <a:lstStyle/>
                    <a:p>
                      <a:endParaRPr lang="fr-FR"/>
                    </a:p>
                  </a:txBody>
                  <a:tcPr/>
                </a:tc>
                <a:tc hMerge="1">
                  <a:txBody>
                    <a:bodyPr/>
                    <a:lstStyle/>
                    <a:p>
                      <a:endParaRPr lang="fr-FR"/>
                    </a:p>
                  </a:txBody>
                  <a:tcPr/>
                </a:tc>
                <a:tc>
                  <a:txBody>
                    <a:bodyPr/>
                    <a:lstStyle/>
                    <a:p>
                      <a:pPr marL="0" marR="0" lvl="0" indent="0" algn="ctr" rtl="0">
                        <a:lnSpc>
                          <a:spcPct val="100000"/>
                        </a:lnSpc>
                        <a:spcBef>
                          <a:spcPts val="0"/>
                        </a:spcBef>
                        <a:spcAft>
                          <a:spcPts val="0"/>
                        </a:spcAft>
                        <a:buClr>
                          <a:schemeClr val="accent5"/>
                        </a:buClr>
                        <a:buSzPts val="1600"/>
                        <a:buFont typeface="Arial"/>
                        <a:buNone/>
                      </a:pPr>
                      <a:r>
                        <a:rPr lang="fr-FR" sz="1800" b="1" i="0" u="none" strike="noStrike" cap="none" noProof="0" dirty="0">
                          <a:solidFill>
                            <a:schemeClr val="dk1"/>
                          </a:solidFill>
                          <a:latin typeface="Arial"/>
                          <a:ea typeface="Arial"/>
                          <a:cs typeface="Arial"/>
                          <a:sym typeface="Arial"/>
                        </a:rPr>
                        <a:t>Maladies animales sujettes aux épidémies</a:t>
                      </a:r>
                      <a:endParaRPr lang="fr-FR" sz="2000" noProof="0" dirty="0">
                        <a:solidFill>
                          <a:schemeClr val="dk1"/>
                        </a:solidFill>
                      </a:endParaRPr>
                    </a:p>
                  </a:txBody>
                  <a:tcPr marL="91450" marR="91450" marT="45725" marB="45725"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8D8D8"/>
                    </a:solidFill>
                  </a:tcPr>
                </a:tc>
                <a:extLst>
                  <a:ext uri="{0D108BD9-81ED-4DB2-BD59-A6C34878D82A}">
                    <a16:rowId xmlns:a16="http://schemas.microsoft.com/office/drawing/2014/main" val="10000"/>
                  </a:ext>
                </a:extLst>
              </a:tr>
              <a:tr h="346075">
                <a:tc rowSpan="5">
                  <a:txBody>
                    <a:bodyPr/>
                    <a:lstStyle/>
                    <a:p>
                      <a:pPr marL="0" marR="0" lvl="0" indent="0" algn="l" rtl="0">
                        <a:lnSpc>
                          <a:spcPct val="100000"/>
                        </a:lnSpc>
                        <a:spcBef>
                          <a:spcPts val="0"/>
                        </a:spcBef>
                        <a:spcAft>
                          <a:spcPts val="0"/>
                        </a:spcAft>
                        <a:buClr>
                          <a:schemeClr val="dk1"/>
                        </a:buClr>
                        <a:buSzPts val="1600"/>
                        <a:buFont typeface="Arial"/>
                        <a:buNone/>
                      </a:pPr>
                      <a:r>
                        <a:rPr lang="fr-FR" sz="1800" b="0" i="0" u="none" strike="noStrike" cap="none" noProof="0" dirty="0">
                          <a:solidFill>
                            <a:srgbClr val="00953A"/>
                          </a:solidFill>
                          <a:latin typeface="Arial"/>
                          <a:ea typeface="Arial"/>
                          <a:cs typeface="Arial"/>
                          <a:sym typeface="Arial"/>
                        </a:rPr>
                        <a:t>Grippe</a:t>
                      </a:r>
                      <a:endParaRPr lang="fr-FR" sz="1800" b="0" noProof="0" dirty="0">
                        <a:solidFill>
                          <a:srgbClr val="00953A"/>
                        </a:solidFill>
                      </a:endParaRPr>
                    </a:p>
                    <a:p>
                      <a:pPr marL="0" marR="0" lvl="0" indent="0" algn="l" rtl="0">
                        <a:lnSpc>
                          <a:spcPct val="100000"/>
                        </a:lnSpc>
                        <a:spcBef>
                          <a:spcPts val="0"/>
                        </a:spcBef>
                        <a:spcAft>
                          <a:spcPts val="0"/>
                        </a:spcAft>
                        <a:buClr>
                          <a:schemeClr val="dk1"/>
                        </a:buClr>
                        <a:buSzPts val="1600"/>
                        <a:buFont typeface="Times New Roman"/>
                        <a:buNone/>
                      </a:pPr>
                      <a:endParaRPr lang="fr-FR" sz="1600" b="0" i="0" u="none" strike="noStrike" cap="none" noProof="0"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lang="fr-FR" sz="1600" b="0" i="0" u="none" strike="noStrike" cap="none" noProof="0"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lang="fr-FR" sz="1600" b="0" i="0" u="none" strike="noStrike" cap="none" noProof="0"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lang="fr-FR" sz="1600" b="0" i="0" u="none" strike="noStrike" cap="none" noProof="0"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lang="fr-FR" sz="1600" b="0" i="0" u="none" strike="noStrike" cap="none" noProof="0"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lang="fr-FR" sz="1600" b="0" i="0" u="none" strike="noStrike" cap="none" noProof="0"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lang="fr-FR" sz="1600" b="0" i="0" u="none" strike="noStrike" cap="none" noProof="0"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lang="fr-FR" sz="1600" b="0" i="0" u="none" strike="noStrike" cap="none" noProof="0"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lang="fr-FR" sz="1600" b="0" i="0" u="none" strike="noStrike" cap="none" noProof="0" dirty="0">
                        <a:solidFill>
                          <a:srgbClr val="000000"/>
                        </a:solidFill>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gridSpan="2">
                  <a:txBody>
                    <a:bodyPr/>
                    <a:lstStyle/>
                    <a:p>
                      <a:pPr marL="0" marR="0" lvl="0" indent="0" algn="l" rtl="0">
                        <a:lnSpc>
                          <a:spcPct val="100000"/>
                        </a:lnSpc>
                        <a:spcBef>
                          <a:spcPts val="0"/>
                        </a:spcBef>
                        <a:spcAft>
                          <a:spcPts val="0"/>
                        </a:spcAft>
                        <a:buClr>
                          <a:schemeClr val="dk1"/>
                        </a:buClr>
                        <a:buSzPts val="1600"/>
                        <a:buFont typeface="Times New Roman"/>
                        <a:buNone/>
                      </a:pPr>
                      <a:r>
                        <a:rPr lang="fr-FR" sz="1800" b="0" i="0" u="none" strike="noStrike" cap="none" noProof="0" dirty="0">
                          <a:solidFill>
                            <a:srgbClr val="000000"/>
                          </a:solidFill>
                          <a:latin typeface="Arial"/>
                          <a:ea typeface="Arial"/>
                          <a:cs typeface="Arial"/>
                          <a:sym typeface="Arial"/>
                        </a:rPr>
                        <a:t>Humain</a:t>
                      </a:r>
                      <a:endParaRPr lang="fr-FR" sz="1600" b="0" i="0" u="none" strike="noStrike" cap="none" noProof="0" dirty="0">
                        <a:solidFill>
                          <a:srgbClr val="000000"/>
                        </a:solidFill>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fr-FR"/>
                    </a:p>
                  </a:txBody>
                  <a:tcPr/>
                </a:tc>
                <a:tc>
                  <a:txBody>
                    <a:bodyPr/>
                    <a:lstStyle/>
                    <a:p>
                      <a:pPr marL="0" marR="0" lvl="0" indent="0" algn="ctr" rtl="0">
                        <a:lnSpc>
                          <a:spcPct val="100000"/>
                        </a:lnSpc>
                        <a:spcBef>
                          <a:spcPts val="0"/>
                        </a:spcBef>
                        <a:spcAft>
                          <a:spcPts val="0"/>
                        </a:spcAft>
                        <a:buClr>
                          <a:srgbClr val="000000"/>
                        </a:buClr>
                        <a:buSzPts val="1600"/>
                        <a:buFont typeface="Arial"/>
                        <a:buNone/>
                      </a:pPr>
                      <a:r>
                        <a:rPr lang="fr-FR" sz="1800" b="0" i="0" u="none" strike="noStrike" cap="none" noProof="0" dirty="0">
                          <a:solidFill>
                            <a:srgbClr val="000000"/>
                          </a:solidFill>
                          <a:latin typeface="Arial"/>
                          <a:ea typeface="Arial"/>
                          <a:cs typeface="Arial"/>
                          <a:sym typeface="Arial"/>
                        </a:rPr>
                        <a:t>Animaux</a:t>
                      </a:r>
                      <a:endParaRPr lang="fr-FR" sz="2000" noProof="0" dirty="0"/>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B w="12700" cap="flat" cmpd="sng">
                      <a:solidFill>
                        <a:srgbClr val="000000"/>
                      </a:solidFill>
                      <a:prstDash val="solid"/>
                      <a:round/>
                      <a:headEnd type="none" w="sm" len="sm"/>
                      <a:tailEnd type="none" w="sm" len="sm"/>
                    </a:lnB>
                  </a:tcPr>
                </a:tc>
                <a:tc rowSpan="5">
                  <a:txBody>
                    <a:bodyPr/>
                    <a:lstStyle/>
                    <a:p>
                      <a:pPr marL="0" marR="0" lvl="0" indent="0" algn="l" rtl="0">
                        <a:lnSpc>
                          <a:spcPct val="100000"/>
                        </a:lnSpc>
                        <a:spcBef>
                          <a:spcPts val="0"/>
                        </a:spcBef>
                        <a:spcAft>
                          <a:spcPts val="0"/>
                        </a:spcAft>
                        <a:buClr>
                          <a:schemeClr val="dk1"/>
                        </a:buClr>
                        <a:buSzPts val="1600"/>
                        <a:buFont typeface="Arial"/>
                        <a:buNone/>
                      </a:pPr>
                      <a:r>
                        <a:rPr lang="fr-FR" sz="1800" b="0" i="0" u="none" strike="noStrike" cap="none" noProof="0" dirty="0">
                          <a:solidFill>
                            <a:srgbClr val="00953A"/>
                          </a:solidFill>
                          <a:latin typeface="Arial"/>
                          <a:ea typeface="Arial"/>
                          <a:cs typeface="Arial"/>
                          <a:sym typeface="Arial"/>
                        </a:rPr>
                        <a:t>Grippe</a:t>
                      </a:r>
                      <a:endParaRPr lang="fr-FR" sz="1800" noProof="0" dirty="0">
                        <a:solidFill>
                          <a:srgbClr val="00953A"/>
                        </a:solidFill>
                      </a:endParaRPr>
                    </a:p>
                    <a:p>
                      <a:pPr marL="0" marR="0" lvl="0" indent="0" algn="l" rtl="0">
                        <a:lnSpc>
                          <a:spcPct val="100000"/>
                        </a:lnSpc>
                        <a:spcBef>
                          <a:spcPts val="0"/>
                        </a:spcBef>
                        <a:spcAft>
                          <a:spcPts val="0"/>
                        </a:spcAft>
                        <a:buClr>
                          <a:schemeClr val="dk1"/>
                        </a:buClr>
                        <a:buSzPts val="1600"/>
                        <a:buFont typeface="Times New Roman"/>
                        <a:buNone/>
                      </a:pPr>
                      <a:endParaRPr lang="fr-FR" sz="1600" b="0" i="0" u="none" strike="noStrike" cap="none" noProof="0"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lang="fr-FR" sz="1600" b="0" i="0" u="none" strike="noStrike" cap="none" noProof="0"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lang="fr-FR" sz="1600" b="0" i="0" u="none" strike="noStrike" cap="none" noProof="0"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lang="fr-FR" sz="1600" b="0" i="0" u="none" strike="noStrike" cap="none" noProof="0"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lang="fr-FR" sz="1600" b="0" i="0" u="none" strike="noStrike" cap="none" noProof="0"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lang="fr-FR" sz="1600" b="0" i="0" u="none" strike="noStrike" cap="none" noProof="0"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lang="fr-FR" sz="1600" b="0" i="0" u="none" strike="noStrike" cap="none" noProof="0"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lang="fr-FR" sz="1600" b="0" i="0" u="none" strike="noStrike" cap="none" noProof="0"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600"/>
                        <a:buFont typeface="Times New Roman"/>
                        <a:buNone/>
                      </a:pPr>
                      <a:endParaRPr lang="fr-FR" sz="1600" b="0" i="0" u="none" strike="noStrike" cap="none" noProof="0" dirty="0">
                        <a:solidFill>
                          <a:srgbClr val="000000"/>
                        </a:solidFill>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607275">
                <a:tc vMerge="1">
                  <a:txBody>
                    <a:bodyPr/>
                    <a:lstStyle/>
                    <a:p>
                      <a:endParaRPr lang="fr-FR"/>
                    </a:p>
                  </a:txBody>
                  <a:tcPr/>
                </a:tc>
                <a:tc gridSpan="2">
                  <a:txBody>
                    <a:bodyPr/>
                    <a:lstStyle/>
                    <a:p>
                      <a:pPr marL="0" marR="0" lvl="0" indent="0" algn="l" rtl="0">
                        <a:spcBef>
                          <a:spcPts val="0"/>
                        </a:spcBef>
                        <a:spcAft>
                          <a:spcPts val="0"/>
                        </a:spcAft>
                        <a:buNone/>
                      </a:pPr>
                      <a:endParaRPr lang="fr-FR" sz="1800" noProof="0" dirty="0"/>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fr-FR"/>
                    </a:p>
                  </a:txBody>
                  <a:tcPr/>
                </a:tc>
                <a:tc>
                  <a:txBody>
                    <a:bodyPr/>
                    <a:lstStyle/>
                    <a:p>
                      <a:pPr marL="0" marR="0" lvl="0" indent="0" algn="ctr" rtl="0">
                        <a:lnSpc>
                          <a:spcPct val="100000"/>
                        </a:lnSpc>
                        <a:spcBef>
                          <a:spcPts val="0"/>
                        </a:spcBef>
                        <a:spcAft>
                          <a:spcPts val="0"/>
                        </a:spcAft>
                        <a:buClr>
                          <a:schemeClr val="dk1"/>
                        </a:buClr>
                        <a:buSzPts val="1600"/>
                        <a:buFont typeface="Times New Roman"/>
                        <a:buNone/>
                      </a:pPr>
                      <a:endParaRPr lang="fr-FR" sz="1600" b="0" i="0" u="none" strike="noStrike" cap="none" noProof="0" dirty="0">
                        <a:solidFill>
                          <a:srgbClr val="000000"/>
                        </a:solidFill>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vMerge="1">
                  <a:txBody>
                    <a:bodyPr/>
                    <a:lstStyle/>
                    <a:p>
                      <a:endParaRPr lang="fr-FR"/>
                    </a:p>
                  </a:txBody>
                  <a:tcPr/>
                </a:tc>
                <a:extLst>
                  <a:ext uri="{0D108BD9-81ED-4DB2-BD59-A6C34878D82A}">
                    <a16:rowId xmlns:a16="http://schemas.microsoft.com/office/drawing/2014/main" val="10002"/>
                  </a:ext>
                </a:extLst>
              </a:tr>
              <a:tr h="605625">
                <a:tc vMerge="1">
                  <a:txBody>
                    <a:bodyPr/>
                    <a:lstStyle/>
                    <a:p>
                      <a:endParaRPr lang="fr-FR"/>
                    </a:p>
                  </a:txBody>
                  <a:tcPr/>
                </a:tc>
                <a:tc gridSpan="3">
                  <a:txBody>
                    <a:bodyPr/>
                    <a:lstStyle/>
                    <a:p>
                      <a:pPr marL="0" marR="0" lvl="0" indent="0" algn="l" rtl="0">
                        <a:spcBef>
                          <a:spcPts val="0"/>
                        </a:spcBef>
                        <a:spcAft>
                          <a:spcPts val="0"/>
                        </a:spcAft>
                        <a:buNone/>
                      </a:pPr>
                      <a:r>
                        <a:rPr lang="fr-FR" sz="1800" b="1" i="0" u="none" strike="noStrike" cap="none" noProof="0" dirty="0">
                          <a:solidFill>
                            <a:schemeClr val="dk1"/>
                          </a:solidFill>
                          <a:latin typeface="Arial"/>
                          <a:ea typeface="Arial"/>
                          <a:cs typeface="Arial"/>
                          <a:sym typeface="Arial"/>
                        </a:rPr>
                        <a:t>Maladies ou événements de portée internationale</a:t>
                      </a:r>
                      <a:endParaRPr lang="fr-FR" sz="1800" noProof="0" dirty="0"/>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8D8D8"/>
                    </a:solidFill>
                  </a:tcPr>
                </a:tc>
                <a:tc hMerge="1">
                  <a:txBody>
                    <a:bodyPr/>
                    <a:lstStyle/>
                    <a:p>
                      <a:endParaRPr lang="fr-FR"/>
                    </a:p>
                  </a:txBody>
                  <a:tcPr/>
                </a:tc>
                <a:tc hMerge="1">
                  <a:txBody>
                    <a:bodyPr/>
                    <a:lstStyle/>
                    <a:p>
                      <a:endParaRPr lang="fr-FR"/>
                    </a:p>
                  </a:txBody>
                  <a:tcPr/>
                </a:tc>
                <a:tc vMerge="1">
                  <a:txBody>
                    <a:bodyPr/>
                    <a:lstStyle/>
                    <a:p>
                      <a:endParaRPr lang="fr-FR"/>
                    </a:p>
                  </a:txBody>
                  <a:tcPr/>
                </a:tc>
                <a:extLst>
                  <a:ext uri="{0D108BD9-81ED-4DB2-BD59-A6C34878D82A}">
                    <a16:rowId xmlns:a16="http://schemas.microsoft.com/office/drawing/2014/main" val="10003"/>
                  </a:ext>
                </a:extLst>
              </a:tr>
              <a:tr h="346075">
                <a:tc vMerge="1">
                  <a:txBody>
                    <a:bodyPr/>
                    <a:lstStyle/>
                    <a:p>
                      <a:endParaRPr lang="fr-FR"/>
                    </a:p>
                  </a:txBody>
                  <a:tcPr/>
                </a:tc>
                <a:tc gridSpan="2">
                  <a:txBody>
                    <a:bodyPr/>
                    <a:lstStyle/>
                    <a:p>
                      <a:pPr marL="0" marR="0" lvl="0" indent="0" algn="l" rtl="0">
                        <a:spcBef>
                          <a:spcPts val="0"/>
                        </a:spcBef>
                        <a:spcAft>
                          <a:spcPts val="0"/>
                        </a:spcAft>
                        <a:buNone/>
                      </a:pPr>
                      <a:r>
                        <a:rPr lang="fr-FR" sz="1800" b="0" i="0" u="none" strike="noStrike" cap="none" noProof="0" dirty="0">
                          <a:solidFill>
                            <a:srgbClr val="000000"/>
                          </a:solidFill>
                          <a:latin typeface="Arial"/>
                          <a:ea typeface="Arial"/>
                          <a:cs typeface="Arial"/>
                          <a:sym typeface="Arial"/>
                        </a:rPr>
                        <a:t>Humain</a:t>
                      </a:r>
                      <a:endParaRPr lang="fr-FR" sz="1800" noProof="0" dirty="0"/>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fr-FR"/>
                    </a:p>
                  </a:txBody>
                  <a:tcPr/>
                </a:tc>
                <a:tc>
                  <a:txBody>
                    <a:bodyPr/>
                    <a:lstStyle/>
                    <a:p>
                      <a:pPr marL="0" marR="0" lvl="0" indent="0" algn="ctr" rtl="0">
                        <a:lnSpc>
                          <a:spcPct val="100000"/>
                        </a:lnSpc>
                        <a:spcBef>
                          <a:spcPts val="0"/>
                        </a:spcBef>
                        <a:spcAft>
                          <a:spcPts val="0"/>
                        </a:spcAft>
                        <a:buClr>
                          <a:srgbClr val="000000"/>
                        </a:buClr>
                        <a:buSzPts val="1600"/>
                        <a:buFont typeface="Arial"/>
                        <a:buNone/>
                      </a:pPr>
                      <a:r>
                        <a:rPr lang="fr-FR" sz="1800" b="0" i="0" u="none" strike="noStrike" cap="none" noProof="0" dirty="0">
                          <a:solidFill>
                            <a:srgbClr val="000000"/>
                          </a:solidFill>
                          <a:latin typeface="Arial"/>
                          <a:ea typeface="Arial"/>
                          <a:cs typeface="Arial"/>
                          <a:sym typeface="Arial"/>
                        </a:rPr>
                        <a:t>Animaux</a:t>
                      </a:r>
                      <a:endParaRPr lang="fr-FR" sz="2000" noProof="0" dirty="0"/>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B w="12700" cap="flat" cmpd="sng">
                      <a:solidFill>
                        <a:srgbClr val="000000"/>
                      </a:solidFill>
                      <a:prstDash val="solid"/>
                      <a:round/>
                      <a:headEnd type="none" w="sm" len="sm"/>
                      <a:tailEnd type="none" w="sm" len="sm"/>
                    </a:lnB>
                  </a:tcPr>
                </a:tc>
                <a:tc vMerge="1">
                  <a:txBody>
                    <a:bodyPr/>
                    <a:lstStyle/>
                    <a:p>
                      <a:endParaRPr lang="fr-FR"/>
                    </a:p>
                  </a:txBody>
                  <a:tcPr/>
                </a:tc>
                <a:extLst>
                  <a:ext uri="{0D108BD9-81ED-4DB2-BD59-A6C34878D82A}">
                    <a16:rowId xmlns:a16="http://schemas.microsoft.com/office/drawing/2014/main" val="10004"/>
                  </a:ext>
                </a:extLst>
              </a:tr>
              <a:tr h="922850">
                <a:tc vMerge="1">
                  <a:txBody>
                    <a:bodyPr/>
                    <a:lstStyle/>
                    <a:p>
                      <a:endParaRPr lang="fr-FR"/>
                    </a:p>
                  </a:txBody>
                  <a:tcPr/>
                </a:tc>
                <a:tc gridSpan="2">
                  <a:txBody>
                    <a:bodyPr/>
                    <a:lstStyle/>
                    <a:p>
                      <a:pPr marL="0" marR="0" lvl="0" indent="0" algn="l" rtl="0">
                        <a:spcBef>
                          <a:spcPts val="0"/>
                        </a:spcBef>
                        <a:spcAft>
                          <a:spcPts val="0"/>
                        </a:spcAft>
                        <a:buClr>
                          <a:srgbClr val="00953A"/>
                        </a:buClr>
                        <a:buSzPts val="1800"/>
                        <a:buFont typeface="Arial"/>
                        <a:buNone/>
                      </a:pPr>
                      <a:r>
                        <a:rPr lang="fr-FR" sz="1800" u="none" strike="noStrike" cap="none" noProof="0" dirty="0">
                          <a:solidFill>
                            <a:srgbClr val="00953A"/>
                          </a:solidFill>
                          <a:latin typeface="Arial"/>
                          <a:ea typeface="Arial"/>
                          <a:cs typeface="Arial"/>
                          <a:sym typeface="Arial"/>
                        </a:rPr>
                        <a:t>Grippe</a:t>
                      </a:r>
                      <a:endParaRPr lang="fr-FR" noProof="0" dirty="0"/>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fr-FR"/>
                    </a:p>
                  </a:txBody>
                  <a:tcPr/>
                </a:tc>
                <a:tc>
                  <a:txBody>
                    <a:bodyPr/>
                    <a:lstStyle/>
                    <a:p>
                      <a:pPr marL="0" marR="0" lvl="0" indent="0" algn="l" rtl="0">
                        <a:lnSpc>
                          <a:spcPct val="100000"/>
                        </a:lnSpc>
                        <a:spcBef>
                          <a:spcPts val="0"/>
                        </a:spcBef>
                        <a:spcAft>
                          <a:spcPts val="0"/>
                        </a:spcAft>
                        <a:buClr>
                          <a:schemeClr val="dk1"/>
                        </a:buClr>
                        <a:buSzPts val="1600"/>
                        <a:buFont typeface="Arial"/>
                        <a:buNone/>
                      </a:pPr>
                      <a:r>
                        <a:rPr lang="fr-FR" sz="1800" b="0" i="0" u="none" strike="noStrike" cap="none" noProof="0" dirty="0">
                          <a:solidFill>
                            <a:srgbClr val="00953A"/>
                          </a:solidFill>
                          <a:latin typeface="Arial"/>
                          <a:ea typeface="Arial"/>
                          <a:cs typeface="Arial"/>
                          <a:sym typeface="Arial"/>
                        </a:rPr>
                        <a:t>Grippe</a:t>
                      </a:r>
                      <a:endParaRPr lang="fr-FR" noProof="0" dirty="0"/>
                    </a:p>
                    <a:p>
                      <a:pPr marL="0" marR="0" lvl="0" indent="0" algn="l" rtl="0">
                        <a:lnSpc>
                          <a:spcPct val="100000"/>
                        </a:lnSpc>
                        <a:spcBef>
                          <a:spcPts val="0"/>
                        </a:spcBef>
                        <a:spcAft>
                          <a:spcPts val="0"/>
                        </a:spcAft>
                        <a:buClr>
                          <a:schemeClr val="dk1"/>
                        </a:buClr>
                        <a:buSzPts val="1600"/>
                        <a:buFont typeface="Arial"/>
                        <a:buNone/>
                      </a:pPr>
                      <a:endParaRPr lang="fr-FR" sz="2000" noProof="0" dirty="0">
                        <a:solidFill>
                          <a:srgbClr val="00953A"/>
                        </a:solidFill>
                      </a:endParaRPr>
                    </a:p>
                    <a:p>
                      <a:pPr marL="0" marR="0" lvl="0" indent="0" algn="l" rtl="0">
                        <a:lnSpc>
                          <a:spcPct val="100000"/>
                        </a:lnSpc>
                        <a:spcBef>
                          <a:spcPts val="0"/>
                        </a:spcBef>
                        <a:spcAft>
                          <a:spcPts val="0"/>
                        </a:spcAft>
                        <a:buClr>
                          <a:schemeClr val="dk1"/>
                        </a:buClr>
                        <a:buSzPts val="1600"/>
                        <a:buFont typeface="Arial"/>
                        <a:buNone/>
                      </a:pPr>
                      <a:endParaRPr lang="fr-FR" sz="2000" noProof="0" dirty="0">
                        <a:solidFill>
                          <a:srgbClr val="00953A"/>
                        </a:solidFil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vMerge="1">
                  <a:txBody>
                    <a:bodyPr/>
                    <a:lstStyle/>
                    <a:p>
                      <a:endParaRPr lang="fr-FR"/>
                    </a:p>
                  </a:txBody>
                  <a:tcPr/>
                </a:tc>
                <a:extLst>
                  <a:ext uri="{0D108BD9-81ED-4DB2-BD59-A6C34878D82A}">
                    <a16:rowId xmlns:a16="http://schemas.microsoft.com/office/drawing/2014/main" val="10005"/>
                  </a:ext>
                </a:extLst>
              </a:tr>
              <a:tr h="0">
                <a:tc gridSpan="5">
                  <a:txBody>
                    <a:bodyPr/>
                    <a:lstStyle/>
                    <a:p>
                      <a:pPr marL="0" marR="0" lvl="0" indent="0" algn="l" rtl="0">
                        <a:lnSpc>
                          <a:spcPct val="100000"/>
                        </a:lnSpc>
                        <a:spcBef>
                          <a:spcPts val="0"/>
                        </a:spcBef>
                        <a:spcAft>
                          <a:spcPts val="0"/>
                        </a:spcAft>
                        <a:buClr>
                          <a:schemeClr val="dk1"/>
                        </a:buClr>
                        <a:buSzPts val="200"/>
                        <a:buFont typeface="Times New Roman"/>
                        <a:buNone/>
                      </a:pPr>
                      <a:endParaRPr lang="fr-FR" sz="200" b="1" i="0" u="none" strike="noStrike" cap="none" noProof="0" dirty="0">
                        <a:solidFill>
                          <a:schemeClr val="accent5"/>
                        </a:solidFill>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595959"/>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6"/>
                  </a:ext>
                </a:extLst>
              </a:tr>
              <a:tr h="865175">
                <a:tc gridSpan="2">
                  <a:txBody>
                    <a:bodyPr/>
                    <a:lstStyle/>
                    <a:p>
                      <a:pPr marL="0" marR="0" lvl="0" indent="0" algn="l" rtl="0">
                        <a:lnSpc>
                          <a:spcPct val="100000"/>
                        </a:lnSpc>
                        <a:spcBef>
                          <a:spcPts val="0"/>
                        </a:spcBef>
                        <a:spcAft>
                          <a:spcPts val="0"/>
                        </a:spcAft>
                        <a:buClr>
                          <a:schemeClr val="accent5"/>
                        </a:buClr>
                        <a:buSzPts val="1500"/>
                        <a:buFont typeface="Arial"/>
                        <a:buNone/>
                      </a:pPr>
                      <a:r>
                        <a:rPr lang="fr-FR" sz="1800" b="1" i="0" u="none" strike="noStrike" cap="none" noProof="0" dirty="0">
                          <a:solidFill>
                            <a:schemeClr val="dk1"/>
                          </a:solidFill>
                          <a:latin typeface="Arial"/>
                          <a:ea typeface="Arial"/>
                          <a:cs typeface="Arial"/>
                          <a:sym typeface="Arial"/>
                        </a:rPr>
                        <a:t>Autres maladies à déclaration obligatoire importantes du point de vue de la santé publique</a:t>
                      </a:r>
                      <a:endParaRPr lang="fr-FR" sz="2400" noProof="0" dirty="0">
                        <a:solidFill>
                          <a:schemeClr val="dk1"/>
                        </a:solidFil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8D8D8"/>
                    </a:solidFill>
                  </a:tcPr>
                </a:tc>
                <a:tc hMerge="1">
                  <a:txBody>
                    <a:bodyPr/>
                    <a:lstStyle/>
                    <a:p>
                      <a:endParaRPr lang="fr-FR"/>
                    </a:p>
                  </a:txBody>
                  <a:tcPr/>
                </a:tc>
                <a:tc gridSpan="3">
                  <a:txBody>
                    <a:bodyPr/>
                    <a:lstStyle/>
                    <a:p>
                      <a:pPr marL="0" marR="0" lvl="0" indent="0" algn="l" rtl="0">
                        <a:lnSpc>
                          <a:spcPct val="100000"/>
                        </a:lnSpc>
                        <a:spcBef>
                          <a:spcPts val="0"/>
                        </a:spcBef>
                        <a:spcAft>
                          <a:spcPts val="0"/>
                        </a:spcAft>
                        <a:buClr>
                          <a:schemeClr val="dk1"/>
                        </a:buClr>
                        <a:buSzPts val="1600"/>
                        <a:buFont typeface="Times New Roman"/>
                        <a:buNone/>
                      </a:pPr>
                      <a:endParaRPr lang="fr-FR" sz="1600" b="1" i="0" u="none" strike="noStrike" cap="none" noProof="0" dirty="0">
                        <a:solidFill>
                          <a:schemeClr val="accent5"/>
                        </a:solidFill>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
        <p:nvSpPr>
          <p:cNvPr id="405" name="Google Shape;405;p15"/>
          <p:cNvSpPr txBox="1">
            <a:spLocks noGrp="1"/>
          </p:cNvSpPr>
          <p:nvPr>
            <p:ph type="title"/>
          </p:nvPr>
        </p:nvSpPr>
        <p:spPr>
          <a:xfrm>
            <a:off x="776292" y="38651"/>
            <a:ext cx="10114865" cy="1202322"/>
          </a:xfrm>
          <a:prstGeom prst="rect">
            <a:avLst/>
          </a:prstGeom>
          <a:solidFill>
            <a:schemeClr val="lt1"/>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000"/>
              <a:buFont typeface="Libre Franklin Medium"/>
              <a:buNone/>
            </a:pPr>
            <a:r>
              <a:rPr lang="fr-FR" sz="3800" noProof="0" dirty="0">
                <a:latin typeface="Franklin Gothic Medium" panose="020B0603020102020204" pitchFamily="34" charset="0"/>
              </a:rPr>
              <a:t>Comparaison des maladies à déclaration obligatoire chez l'homme et chez l'animal (2/2)</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sp>
        <p:nvSpPr>
          <p:cNvPr id="411" name="Google Shape;411;p16"/>
          <p:cNvSpPr txBox="1">
            <a:spLocks noGrp="1"/>
          </p:cNvSpPr>
          <p:nvPr>
            <p:ph type="title"/>
          </p:nvPr>
        </p:nvSpPr>
        <p:spPr>
          <a:xfrm>
            <a:off x="839788" y="365125"/>
            <a:ext cx="10515600" cy="823913"/>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noProof="0" dirty="0">
                <a:latin typeface="Franklin Gothic Medium" panose="020B0603020102020204" pitchFamily="34" charset="0"/>
              </a:rPr>
              <a:t>Collecte passive et active de données</a:t>
            </a:r>
          </a:p>
        </p:txBody>
      </p:sp>
      <p:sp>
        <p:nvSpPr>
          <p:cNvPr id="412" name="Google Shape;412;p16"/>
          <p:cNvSpPr txBox="1">
            <a:spLocks noGrp="1"/>
          </p:cNvSpPr>
          <p:nvPr>
            <p:ph type="body" idx="1"/>
          </p:nvPr>
        </p:nvSpPr>
        <p:spPr>
          <a:xfrm>
            <a:off x="838201" y="1473345"/>
            <a:ext cx="4457700" cy="521710"/>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rgbClr val="00953A"/>
              </a:buClr>
              <a:buSzPts val="3200"/>
              <a:buNone/>
            </a:pPr>
            <a:r>
              <a:rPr lang="fr-FR" sz="3200" noProof="0" dirty="0">
                <a:solidFill>
                  <a:srgbClr val="00953A"/>
                </a:solidFill>
              </a:rPr>
              <a:t>Passive</a:t>
            </a:r>
            <a:endParaRPr lang="fr-FR" noProof="0" dirty="0"/>
          </a:p>
        </p:txBody>
      </p:sp>
      <p:sp>
        <p:nvSpPr>
          <p:cNvPr id="413" name="Google Shape;413;p16"/>
          <p:cNvSpPr txBox="1">
            <a:spLocks noGrp="1"/>
          </p:cNvSpPr>
          <p:nvPr>
            <p:ph type="body" idx="2"/>
          </p:nvPr>
        </p:nvSpPr>
        <p:spPr>
          <a:xfrm>
            <a:off x="838200" y="2038863"/>
            <a:ext cx="5157787" cy="4031672"/>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dk1"/>
              </a:buClr>
              <a:buSzPts val="2800"/>
              <a:buChar char="•"/>
            </a:pPr>
            <a:r>
              <a:rPr lang="fr-FR" noProof="0" dirty="0"/>
              <a:t>Les plus courants</a:t>
            </a:r>
          </a:p>
          <a:p>
            <a:pPr marL="228600" lvl="0" indent="-228600" algn="l" rtl="0">
              <a:lnSpc>
                <a:spcPct val="90000"/>
              </a:lnSpc>
              <a:spcBef>
                <a:spcPts val="1000"/>
              </a:spcBef>
              <a:spcAft>
                <a:spcPts val="0"/>
              </a:spcAft>
              <a:buClr>
                <a:schemeClr val="dk1"/>
              </a:buClr>
              <a:buSzPts val="2800"/>
              <a:buChar char="•"/>
            </a:pPr>
            <a:r>
              <a:rPr lang="fr-FR" noProof="0" dirty="0"/>
              <a:t>S'en remet à d'autres pour faire des rapports</a:t>
            </a:r>
          </a:p>
          <a:p>
            <a:pPr marL="228600" lvl="0" indent="-228600" algn="l" rtl="0">
              <a:lnSpc>
                <a:spcPct val="90000"/>
              </a:lnSpc>
              <a:spcBef>
                <a:spcPts val="1000"/>
              </a:spcBef>
              <a:spcAft>
                <a:spcPts val="0"/>
              </a:spcAft>
              <a:buClr>
                <a:schemeClr val="dk1"/>
              </a:buClr>
              <a:buSzPts val="2800"/>
              <a:buChar char="•"/>
            </a:pPr>
            <a:r>
              <a:rPr lang="fr-FR" noProof="0" dirty="0"/>
              <a:t>Le prestataire de soins de santé ou le vétérinaire prend l'initiative</a:t>
            </a:r>
          </a:p>
          <a:p>
            <a:pPr marL="228600" lvl="0" indent="-228600" algn="l" rtl="0">
              <a:lnSpc>
                <a:spcPct val="90000"/>
              </a:lnSpc>
              <a:spcBef>
                <a:spcPts val="1000"/>
              </a:spcBef>
              <a:spcAft>
                <a:spcPts val="0"/>
              </a:spcAft>
              <a:buClr>
                <a:schemeClr val="dk1"/>
              </a:buClr>
              <a:buSzPts val="2800"/>
              <a:buChar char="•"/>
            </a:pPr>
            <a:r>
              <a:rPr lang="fr-FR" noProof="0" dirty="0"/>
              <a:t>Généralement adéquat pour suivre les tendances </a:t>
            </a:r>
            <a:r>
              <a:rPr lang="fr-FR" dirty="0"/>
              <a:t>par </a:t>
            </a:r>
            <a:r>
              <a:rPr lang="fr-FR" noProof="0" dirty="0"/>
              <a:t>personne, temps et lieu</a:t>
            </a:r>
          </a:p>
          <a:p>
            <a:pPr marL="228600" lvl="0" indent="-50800" algn="l" rtl="0">
              <a:lnSpc>
                <a:spcPct val="90000"/>
              </a:lnSpc>
              <a:spcBef>
                <a:spcPts val="1000"/>
              </a:spcBef>
              <a:spcAft>
                <a:spcPts val="0"/>
              </a:spcAft>
              <a:buClr>
                <a:schemeClr val="dk1"/>
              </a:buClr>
              <a:buSzPts val="2800"/>
              <a:buNone/>
            </a:pPr>
            <a:endParaRPr lang="fr-FR" noProof="0" dirty="0"/>
          </a:p>
          <a:p>
            <a:pPr marL="228600" lvl="0" indent="-50800" algn="l" rtl="0">
              <a:lnSpc>
                <a:spcPct val="90000"/>
              </a:lnSpc>
              <a:spcBef>
                <a:spcPts val="1000"/>
              </a:spcBef>
              <a:spcAft>
                <a:spcPts val="0"/>
              </a:spcAft>
              <a:buClr>
                <a:schemeClr val="dk1"/>
              </a:buClr>
              <a:buSzPts val="2800"/>
              <a:buNone/>
            </a:pPr>
            <a:endParaRPr lang="fr-FR" noProof="0" dirty="0"/>
          </a:p>
        </p:txBody>
      </p:sp>
      <p:sp>
        <p:nvSpPr>
          <p:cNvPr id="414" name="Google Shape;414;p16"/>
          <p:cNvSpPr txBox="1">
            <a:spLocks noGrp="1"/>
          </p:cNvSpPr>
          <p:nvPr>
            <p:ph type="body" idx="3"/>
          </p:nvPr>
        </p:nvSpPr>
        <p:spPr>
          <a:xfrm>
            <a:off x="6170612" y="1473345"/>
            <a:ext cx="5183188" cy="521710"/>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rgbClr val="00953A"/>
              </a:buClr>
              <a:buSzPts val="3200"/>
              <a:buNone/>
            </a:pPr>
            <a:r>
              <a:rPr lang="fr-FR" sz="3200" noProof="0" dirty="0">
                <a:solidFill>
                  <a:srgbClr val="00953A"/>
                </a:solidFill>
              </a:rPr>
              <a:t>Actif</a:t>
            </a:r>
            <a:endParaRPr lang="fr-FR" noProof="0" dirty="0"/>
          </a:p>
        </p:txBody>
      </p:sp>
      <p:sp>
        <p:nvSpPr>
          <p:cNvPr id="415" name="Google Shape;415;p16"/>
          <p:cNvSpPr txBox="1">
            <a:spLocks noGrp="1"/>
          </p:cNvSpPr>
          <p:nvPr>
            <p:ph type="body" idx="4"/>
          </p:nvPr>
        </p:nvSpPr>
        <p:spPr>
          <a:xfrm>
            <a:off x="6170612" y="2024349"/>
            <a:ext cx="5602288" cy="4031672"/>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dk1"/>
              </a:buClr>
              <a:buSzPts val="2800"/>
              <a:buChar char="•"/>
            </a:pPr>
            <a:r>
              <a:rPr lang="fr-FR" noProof="0" dirty="0"/>
              <a:t>Nécessite une action proactive</a:t>
            </a:r>
          </a:p>
          <a:p>
            <a:pPr marL="228600" lvl="0" indent="-228600" algn="l" rtl="0">
              <a:lnSpc>
                <a:spcPct val="90000"/>
              </a:lnSpc>
              <a:spcBef>
                <a:spcPts val="1000"/>
              </a:spcBef>
              <a:spcAft>
                <a:spcPts val="0"/>
              </a:spcAft>
              <a:buClr>
                <a:schemeClr val="dk1"/>
              </a:buClr>
              <a:buSzPts val="2800"/>
              <a:buChar char="•"/>
            </a:pPr>
            <a:r>
              <a:rPr lang="fr-FR" noProof="0" dirty="0"/>
              <a:t>L'agence de santé recherche des informations auprès des prestataires de soins de santé</a:t>
            </a:r>
          </a:p>
          <a:p>
            <a:pPr marL="228600" lvl="0" indent="-228600" algn="l" rtl="0">
              <a:lnSpc>
                <a:spcPct val="90000"/>
              </a:lnSpc>
              <a:spcBef>
                <a:spcPts val="1000"/>
              </a:spcBef>
              <a:spcAft>
                <a:spcPts val="0"/>
              </a:spcAft>
              <a:buClr>
                <a:schemeClr val="dk1"/>
              </a:buClr>
              <a:buSzPts val="2800"/>
              <a:buChar char="•"/>
            </a:pPr>
            <a:r>
              <a:rPr lang="fr-FR" noProof="0" dirty="0"/>
              <a:t>Habituellement réservé aux :</a:t>
            </a:r>
          </a:p>
          <a:p>
            <a:pPr marL="685800" lvl="1" indent="-228600" algn="l" rtl="0">
              <a:lnSpc>
                <a:spcPct val="90000"/>
              </a:lnSpc>
              <a:spcBef>
                <a:spcPts val="500"/>
              </a:spcBef>
              <a:spcAft>
                <a:spcPts val="0"/>
              </a:spcAft>
              <a:buSzPts val="2000"/>
              <a:buChar char="▪"/>
            </a:pPr>
            <a:r>
              <a:rPr lang="fr-FR" sz="2000" noProof="0" dirty="0"/>
              <a:t>Foyers</a:t>
            </a:r>
            <a:endParaRPr lang="fr-FR" noProof="0" dirty="0"/>
          </a:p>
          <a:p>
            <a:pPr marL="685800" lvl="1" indent="-228600" algn="l" rtl="0">
              <a:lnSpc>
                <a:spcPct val="90000"/>
              </a:lnSpc>
              <a:spcBef>
                <a:spcPts val="500"/>
              </a:spcBef>
              <a:spcAft>
                <a:spcPts val="0"/>
              </a:spcAft>
              <a:buSzPts val="2000"/>
              <a:buChar char="▪"/>
            </a:pPr>
            <a:r>
              <a:rPr lang="fr-FR" sz="2000" noProof="0" dirty="0"/>
              <a:t>Maladies d'intérêt particulier</a:t>
            </a:r>
            <a:endParaRPr lang="fr-FR" noProof="0" dirty="0"/>
          </a:p>
          <a:p>
            <a:pPr marL="685800" lvl="1" indent="-228600" algn="l" rtl="0">
              <a:lnSpc>
                <a:spcPct val="90000"/>
              </a:lnSpc>
              <a:spcBef>
                <a:spcPts val="500"/>
              </a:spcBef>
              <a:spcAft>
                <a:spcPts val="0"/>
              </a:spcAft>
              <a:buSzPts val="2000"/>
              <a:buChar char="▪"/>
            </a:pPr>
            <a:r>
              <a:rPr lang="fr-FR" sz="2000" noProof="0" dirty="0"/>
              <a:t>Maladies faisant l'objet d'une élimination ou d'une éradication</a:t>
            </a:r>
            <a:endParaRPr lang="fr-FR" noProof="0" dirty="0"/>
          </a:p>
          <a:p>
            <a:pPr marL="228600" lvl="0" indent="-50800" algn="l" rtl="0">
              <a:lnSpc>
                <a:spcPct val="90000"/>
              </a:lnSpc>
              <a:spcBef>
                <a:spcPts val="1000"/>
              </a:spcBef>
              <a:spcAft>
                <a:spcPts val="0"/>
              </a:spcAft>
              <a:buClr>
                <a:schemeClr val="dk1"/>
              </a:buClr>
              <a:buSzPts val="2800"/>
              <a:buNone/>
            </a:pPr>
            <a:endParaRPr lang="fr-FR" noProof="0" dirty="0"/>
          </a:p>
          <a:p>
            <a:pPr marL="228600" lvl="0" indent="-50800" algn="l" rtl="0">
              <a:lnSpc>
                <a:spcPct val="90000"/>
              </a:lnSpc>
              <a:spcBef>
                <a:spcPts val="1000"/>
              </a:spcBef>
              <a:spcAft>
                <a:spcPts val="0"/>
              </a:spcAft>
              <a:buClr>
                <a:schemeClr val="dk1"/>
              </a:buClr>
              <a:buSzPts val="2800"/>
              <a:buNone/>
            </a:pPr>
            <a:endParaRPr lang="fr-FR" noProof="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sp>
        <p:nvSpPr>
          <p:cNvPr id="421" name="Google Shape;421;p17"/>
          <p:cNvSpPr txBox="1">
            <a:spLocks noGrp="1"/>
          </p:cNvSpPr>
          <p:nvPr>
            <p:ph type="body" idx="1"/>
          </p:nvPr>
        </p:nvSpPr>
        <p:spPr>
          <a:xfrm>
            <a:off x="838199" y="1478857"/>
            <a:ext cx="4247147"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953A"/>
              </a:buClr>
              <a:buSzPts val="2800"/>
              <a:buNone/>
            </a:pPr>
            <a:r>
              <a:rPr lang="fr-FR" b="1" noProof="0" dirty="0">
                <a:solidFill>
                  <a:srgbClr val="00953A"/>
                </a:solidFill>
              </a:rPr>
              <a:t>Agrégat</a:t>
            </a:r>
            <a:endParaRPr lang="fr-FR" noProof="0" dirty="0"/>
          </a:p>
          <a:p>
            <a:pPr marL="685800" lvl="1" indent="-228600" algn="l" rtl="0">
              <a:lnSpc>
                <a:spcPct val="100000"/>
              </a:lnSpc>
              <a:spcBef>
                <a:spcPts val="1000"/>
              </a:spcBef>
              <a:spcAft>
                <a:spcPts val="0"/>
              </a:spcAft>
              <a:buSzPts val="2400"/>
              <a:buChar char="▪"/>
            </a:pPr>
            <a:r>
              <a:rPr lang="fr-FR" noProof="0" dirty="0"/>
              <a:t>Nombre de cas</a:t>
            </a:r>
          </a:p>
          <a:p>
            <a:pPr marL="685800" lvl="1" indent="-228600" algn="l" rtl="0">
              <a:lnSpc>
                <a:spcPct val="100000"/>
              </a:lnSpc>
              <a:spcBef>
                <a:spcPts val="1000"/>
              </a:spcBef>
              <a:spcAft>
                <a:spcPts val="0"/>
              </a:spcAft>
              <a:buSzPts val="2400"/>
              <a:buChar char="▪"/>
            </a:pPr>
            <a:r>
              <a:rPr lang="fr-FR" noProof="0" dirty="0"/>
              <a:t>Âge, sexe</a:t>
            </a:r>
          </a:p>
          <a:p>
            <a:pPr marL="685800" lvl="1" indent="-228600" algn="l" rtl="0">
              <a:lnSpc>
                <a:spcPct val="100000"/>
              </a:lnSpc>
              <a:spcBef>
                <a:spcPts val="1000"/>
              </a:spcBef>
              <a:spcAft>
                <a:spcPts val="0"/>
              </a:spcAft>
              <a:buSzPts val="2400"/>
              <a:buChar char="▪"/>
            </a:pPr>
            <a:r>
              <a:rPr lang="fr-FR" noProof="0" dirty="0"/>
              <a:t>Hebdomadaire ou mensuel</a:t>
            </a:r>
          </a:p>
          <a:p>
            <a:pPr marL="685800" lvl="1" indent="-228600" algn="l" rtl="0">
              <a:lnSpc>
                <a:spcPct val="100000"/>
              </a:lnSpc>
              <a:spcBef>
                <a:spcPts val="1000"/>
              </a:spcBef>
              <a:spcAft>
                <a:spcPts val="0"/>
              </a:spcAft>
              <a:buSzPts val="2400"/>
              <a:buChar char="▪"/>
            </a:pPr>
            <a:r>
              <a:rPr lang="fr-FR" noProof="0" dirty="0"/>
              <a:t>Troupeau, volée d’oiseaux ou espèce</a:t>
            </a:r>
          </a:p>
        </p:txBody>
      </p:sp>
      <p:sp>
        <p:nvSpPr>
          <p:cNvPr id="422" name="Google Shape;422;p17"/>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noProof="0" dirty="0">
                <a:latin typeface="Franklin Gothic Medium" panose="020B0603020102020204" pitchFamily="34" charset="0"/>
              </a:rPr>
              <a:t>Rapports globaux et par cas (1/2)</a:t>
            </a:r>
          </a:p>
        </p:txBody>
      </p:sp>
      <p:graphicFrame>
        <p:nvGraphicFramePr>
          <p:cNvPr id="423" name="Google Shape;423;p17"/>
          <p:cNvGraphicFramePr/>
          <p:nvPr/>
        </p:nvGraphicFramePr>
        <p:xfrm>
          <a:off x="4913888" y="1737165"/>
          <a:ext cx="5887000" cy="1889820"/>
        </p:xfrm>
        <a:graphic>
          <a:graphicData uri="http://schemas.openxmlformats.org/drawingml/2006/table">
            <a:tbl>
              <a:tblPr firstRow="1" bandRow="1">
                <a:noFill/>
                <a:tableStyleId>{91494100-AA4A-4407-8B9F-2E5B9C9E3E34}</a:tableStyleId>
              </a:tblPr>
              <a:tblGrid>
                <a:gridCol w="2209700">
                  <a:extLst>
                    <a:ext uri="{9D8B030D-6E8A-4147-A177-3AD203B41FA5}">
                      <a16:colId xmlns:a16="http://schemas.microsoft.com/office/drawing/2014/main" val="20000"/>
                    </a:ext>
                  </a:extLst>
                </a:gridCol>
                <a:gridCol w="697800">
                  <a:extLst>
                    <a:ext uri="{9D8B030D-6E8A-4147-A177-3AD203B41FA5}">
                      <a16:colId xmlns:a16="http://schemas.microsoft.com/office/drawing/2014/main" val="20001"/>
                    </a:ext>
                  </a:extLst>
                </a:gridCol>
                <a:gridCol w="697800">
                  <a:extLst>
                    <a:ext uri="{9D8B030D-6E8A-4147-A177-3AD203B41FA5}">
                      <a16:colId xmlns:a16="http://schemas.microsoft.com/office/drawing/2014/main" val="20002"/>
                    </a:ext>
                  </a:extLst>
                </a:gridCol>
                <a:gridCol w="697800">
                  <a:extLst>
                    <a:ext uri="{9D8B030D-6E8A-4147-A177-3AD203B41FA5}">
                      <a16:colId xmlns:a16="http://schemas.microsoft.com/office/drawing/2014/main" val="20003"/>
                    </a:ext>
                  </a:extLst>
                </a:gridCol>
                <a:gridCol w="697800">
                  <a:extLst>
                    <a:ext uri="{9D8B030D-6E8A-4147-A177-3AD203B41FA5}">
                      <a16:colId xmlns:a16="http://schemas.microsoft.com/office/drawing/2014/main" val="20004"/>
                    </a:ext>
                  </a:extLst>
                </a:gridCol>
                <a:gridCol w="886100">
                  <a:extLst>
                    <a:ext uri="{9D8B030D-6E8A-4147-A177-3AD203B41FA5}">
                      <a16:colId xmlns:a16="http://schemas.microsoft.com/office/drawing/2014/main" val="20005"/>
                    </a:ext>
                  </a:extLst>
                </a:gridCol>
              </a:tblGrid>
              <a:tr h="329650">
                <a:tc rowSpan="2">
                  <a:txBody>
                    <a:bodyPr/>
                    <a:lstStyle/>
                    <a:p>
                      <a:pPr marL="0" marR="0" lvl="0" indent="0" algn="ctr" rtl="0">
                        <a:spcBef>
                          <a:spcPts val="0"/>
                        </a:spcBef>
                        <a:spcAft>
                          <a:spcPts val="0"/>
                        </a:spcAft>
                        <a:buNone/>
                      </a:pPr>
                      <a:r>
                        <a:rPr lang="en-US" sz="1600" b="1">
                          <a:solidFill>
                            <a:schemeClr val="dk1"/>
                          </a:solidFill>
                        </a:rPr>
                        <a:t>Maladie</a:t>
                      </a:r>
                      <a:endParaRPr sz="1600" b="1">
                        <a:solidFill>
                          <a:schemeClr val="dk1"/>
                        </a:solidFill>
                        <a:latin typeface="Trebuchet MS"/>
                        <a:ea typeface="Trebuchet MS"/>
                        <a:cs typeface="Trebuchet MS"/>
                        <a:sym typeface="Trebuchet M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gridSpan="2">
                  <a:txBody>
                    <a:bodyPr/>
                    <a:lstStyle/>
                    <a:p>
                      <a:pPr marL="0" marR="0" lvl="0" indent="0" algn="ctr" rtl="0">
                        <a:spcBef>
                          <a:spcPts val="0"/>
                        </a:spcBef>
                        <a:spcAft>
                          <a:spcPts val="0"/>
                        </a:spcAft>
                        <a:buNone/>
                      </a:pPr>
                      <a:r>
                        <a:rPr lang="en-US" sz="1600" b="1">
                          <a:solidFill>
                            <a:schemeClr val="dk1"/>
                          </a:solidFill>
                        </a:rPr>
                        <a:t>Âge &lt;5 ans</a:t>
                      </a:r>
                      <a:endParaRPr sz="1600" b="1">
                        <a:solidFill>
                          <a:schemeClr val="dk1"/>
                        </a:solidFill>
                        <a:latin typeface="Trebuchet MS"/>
                        <a:ea typeface="Trebuchet MS"/>
                        <a:cs typeface="Trebuchet MS"/>
                        <a:sym typeface="Trebuchet M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hMerge="1">
                  <a:txBody>
                    <a:bodyPr/>
                    <a:lstStyle/>
                    <a:p>
                      <a:endParaRPr lang="fr-FR"/>
                    </a:p>
                  </a:txBody>
                  <a:tcPr/>
                </a:tc>
                <a:tc gridSpan="2">
                  <a:txBody>
                    <a:bodyPr/>
                    <a:lstStyle/>
                    <a:p>
                      <a:pPr marL="0" marR="0" lvl="0" indent="0" algn="ctr" rtl="0">
                        <a:spcBef>
                          <a:spcPts val="0"/>
                        </a:spcBef>
                        <a:spcAft>
                          <a:spcPts val="0"/>
                        </a:spcAft>
                        <a:buNone/>
                      </a:pPr>
                      <a:r>
                        <a:rPr lang="en-US" sz="1600" b="1">
                          <a:solidFill>
                            <a:schemeClr val="dk1"/>
                          </a:solidFill>
                        </a:rPr>
                        <a:t>Âge ≥5 ans</a:t>
                      </a:r>
                      <a:endParaRPr sz="1600" b="1">
                        <a:solidFill>
                          <a:schemeClr val="dk1"/>
                        </a:solidFill>
                        <a:latin typeface="Trebuchet MS"/>
                        <a:ea typeface="Trebuchet MS"/>
                        <a:cs typeface="Trebuchet MS"/>
                        <a:sym typeface="Trebuchet M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hMerge="1">
                  <a:txBody>
                    <a:bodyPr/>
                    <a:lstStyle/>
                    <a:p>
                      <a:endParaRPr lang="fr-FR"/>
                    </a:p>
                  </a:txBody>
                  <a:tcPr/>
                </a:tc>
                <a:tc rowSpan="2">
                  <a:txBody>
                    <a:bodyPr/>
                    <a:lstStyle/>
                    <a:p>
                      <a:pPr marL="0" marR="0" lvl="0" indent="0" algn="ctr" rtl="0">
                        <a:spcBef>
                          <a:spcPts val="0"/>
                        </a:spcBef>
                        <a:spcAft>
                          <a:spcPts val="0"/>
                        </a:spcAft>
                        <a:buNone/>
                      </a:pPr>
                      <a:r>
                        <a:rPr lang="en-US" sz="1600" b="1">
                          <a:solidFill>
                            <a:schemeClr val="dk1"/>
                          </a:solidFill>
                        </a:rPr>
                        <a:t>Total</a:t>
                      </a:r>
                      <a:endParaRPr sz="1600" b="1">
                        <a:solidFill>
                          <a:schemeClr val="dk1"/>
                        </a:solidFill>
                        <a:latin typeface="Trebuchet MS"/>
                        <a:ea typeface="Trebuchet MS"/>
                        <a:cs typeface="Trebuchet MS"/>
                        <a:sym typeface="Trebuchet M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329650">
                <a:tc vMerge="1">
                  <a:txBody>
                    <a:bodyPr/>
                    <a:lstStyle/>
                    <a:p>
                      <a:endParaRPr lang="fr-FR"/>
                    </a:p>
                  </a:txBody>
                  <a:tcPr/>
                </a:tc>
                <a:tc>
                  <a:txBody>
                    <a:bodyPr/>
                    <a:lstStyle/>
                    <a:p>
                      <a:pPr marL="0" marR="0" lvl="0" indent="0" algn="ctr" rtl="0">
                        <a:spcBef>
                          <a:spcPts val="0"/>
                        </a:spcBef>
                        <a:spcAft>
                          <a:spcPts val="0"/>
                        </a:spcAft>
                        <a:buNone/>
                      </a:pPr>
                      <a:r>
                        <a:rPr lang="en-US" sz="1600" b="1">
                          <a:solidFill>
                            <a:schemeClr val="dk1"/>
                          </a:solidFill>
                        </a:rPr>
                        <a:t>M</a:t>
                      </a:r>
                      <a:endParaRPr sz="1600" b="1">
                        <a:solidFill>
                          <a:schemeClr val="dk1"/>
                        </a:solidFill>
                        <a:latin typeface="Trebuchet MS"/>
                        <a:ea typeface="Trebuchet MS"/>
                        <a:cs typeface="Trebuchet MS"/>
                        <a:sym typeface="Trebuchet M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n-US" sz="1600" b="1">
                          <a:solidFill>
                            <a:schemeClr val="dk1"/>
                          </a:solidFill>
                        </a:rPr>
                        <a:t>F</a:t>
                      </a:r>
                      <a:endParaRPr sz="1600" b="1">
                        <a:solidFill>
                          <a:schemeClr val="dk1"/>
                        </a:solidFill>
                        <a:latin typeface="Trebuchet MS"/>
                        <a:ea typeface="Trebuchet MS"/>
                        <a:cs typeface="Trebuchet MS"/>
                        <a:sym typeface="Trebuchet M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n-US" sz="1600" b="1">
                          <a:solidFill>
                            <a:schemeClr val="dk1"/>
                          </a:solidFill>
                        </a:rPr>
                        <a:t>M</a:t>
                      </a:r>
                      <a:endParaRPr sz="1600" b="1">
                        <a:solidFill>
                          <a:schemeClr val="dk1"/>
                        </a:solidFill>
                        <a:latin typeface="Trebuchet MS"/>
                        <a:ea typeface="Trebuchet MS"/>
                        <a:cs typeface="Trebuchet MS"/>
                        <a:sym typeface="Trebuchet M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n-US" sz="1600" b="1">
                          <a:solidFill>
                            <a:schemeClr val="dk1"/>
                          </a:solidFill>
                        </a:rPr>
                        <a:t>F</a:t>
                      </a:r>
                      <a:endParaRPr sz="1600" b="1">
                        <a:solidFill>
                          <a:schemeClr val="dk1"/>
                        </a:solidFill>
                        <a:latin typeface="Trebuchet MS"/>
                        <a:ea typeface="Trebuchet MS"/>
                        <a:cs typeface="Trebuchet MS"/>
                        <a:sym typeface="Trebuchet MS"/>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vMerge="1">
                  <a:txBody>
                    <a:bodyPr/>
                    <a:lstStyle/>
                    <a:p>
                      <a:endParaRPr lang="fr-FR"/>
                    </a:p>
                  </a:txBody>
                  <a:tcPr/>
                </a:tc>
                <a:extLst>
                  <a:ext uri="{0D108BD9-81ED-4DB2-BD59-A6C34878D82A}">
                    <a16:rowId xmlns:a16="http://schemas.microsoft.com/office/drawing/2014/main" val="10001"/>
                  </a:ext>
                </a:extLst>
              </a:tr>
              <a:tr h="302175">
                <a:tc>
                  <a:txBody>
                    <a:bodyPr/>
                    <a:lstStyle/>
                    <a:p>
                      <a:pPr marL="0" marR="0" lvl="0" indent="0" algn="l" rtl="0">
                        <a:spcBef>
                          <a:spcPts val="0"/>
                        </a:spcBef>
                        <a:spcAft>
                          <a:spcPts val="0"/>
                        </a:spcAft>
                        <a:buNone/>
                      </a:pPr>
                      <a:r>
                        <a:rPr lang="en-US" sz="1400">
                          <a:solidFill>
                            <a:schemeClr val="dk1"/>
                          </a:solidFill>
                        </a:rPr>
                        <a:t>Paludisme (suspect)</a:t>
                      </a:r>
                      <a:endParaRPr sz="1400">
                        <a:solidFill>
                          <a:schemeClr val="dk1"/>
                        </a:solidFill>
                        <a:latin typeface="Trebuchet MS"/>
                        <a:ea typeface="Trebuchet MS"/>
                        <a:cs typeface="Trebuchet MS"/>
                        <a:sym typeface="Trebuchet MS"/>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302175">
                <a:tc>
                  <a:txBody>
                    <a:bodyPr/>
                    <a:lstStyle/>
                    <a:p>
                      <a:pPr marL="0" marR="0" lvl="0" indent="0" algn="l" rtl="0">
                        <a:spcBef>
                          <a:spcPts val="0"/>
                        </a:spcBef>
                        <a:spcAft>
                          <a:spcPts val="0"/>
                        </a:spcAft>
                        <a:buNone/>
                      </a:pPr>
                      <a:r>
                        <a:rPr lang="en-US" sz="1400">
                          <a:solidFill>
                            <a:schemeClr val="dk1"/>
                          </a:solidFill>
                        </a:rPr>
                        <a:t>Paludisme (confirmé)</a:t>
                      </a:r>
                      <a:endParaRPr sz="1400">
                        <a:solidFill>
                          <a:schemeClr val="dk1"/>
                        </a:solidFill>
                        <a:latin typeface="Trebuchet MS"/>
                        <a:ea typeface="Trebuchet MS"/>
                        <a:cs typeface="Trebuchet MS"/>
                        <a:sym typeface="Trebuchet MS"/>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3"/>
                  </a:ext>
                </a:extLst>
              </a:tr>
              <a:tr h="302175">
                <a:tc>
                  <a:txBody>
                    <a:bodyPr/>
                    <a:lstStyle/>
                    <a:p>
                      <a:pPr marL="0" marR="0" lvl="0" indent="0" algn="l" rtl="0">
                        <a:spcBef>
                          <a:spcPts val="0"/>
                        </a:spcBef>
                        <a:spcAft>
                          <a:spcPts val="0"/>
                        </a:spcAft>
                        <a:buNone/>
                      </a:pPr>
                      <a:r>
                        <a:rPr lang="en-US" sz="1400">
                          <a:solidFill>
                            <a:schemeClr val="dk1"/>
                          </a:solidFill>
                        </a:rPr>
                        <a:t>Diarrhée aqueuse</a:t>
                      </a:r>
                      <a:endParaRPr sz="1400">
                        <a:solidFill>
                          <a:schemeClr val="dk1"/>
                        </a:solidFill>
                        <a:latin typeface="Trebuchet MS"/>
                        <a:ea typeface="Trebuchet MS"/>
                        <a:cs typeface="Trebuchet MS"/>
                        <a:sym typeface="Trebuchet MS"/>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302175">
                <a:tc>
                  <a:txBody>
                    <a:bodyPr/>
                    <a:lstStyle/>
                    <a:p>
                      <a:pPr marL="0" marR="0" lvl="0" indent="0" algn="l" rtl="0">
                        <a:spcBef>
                          <a:spcPts val="0"/>
                        </a:spcBef>
                        <a:spcAft>
                          <a:spcPts val="0"/>
                        </a:spcAft>
                        <a:buNone/>
                      </a:pPr>
                      <a:r>
                        <a:rPr lang="en-US" sz="1400">
                          <a:solidFill>
                            <a:schemeClr val="dk1"/>
                          </a:solidFill>
                        </a:rPr>
                        <a:t>Diarrhée sanglante</a:t>
                      </a:r>
                      <a:endParaRPr sz="1400">
                        <a:solidFill>
                          <a:schemeClr val="dk1"/>
                        </a:solidFill>
                        <a:latin typeface="Trebuchet MS"/>
                        <a:ea typeface="Trebuchet MS"/>
                        <a:cs typeface="Trebuchet MS"/>
                        <a:sym typeface="Trebuchet MS"/>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5"/>
                  </a:ext>
                </a:extLst>
              </a:tr>
            </a:tbl>
          </a:graphicData>
        </a:graphic>
      </p:graphicFrame>
      <p:graphicFrame>
        <p:nvGraphicFramePr>
          <p:cNvPr id="424" name="Google Shape;424;p17"/>
          <p:cNvGraphicFramePr/>
          <p:nvPr/>
        </p:nvGraphicFramePr>
        <p:xfrm>
          <a:off x="4913888" y="4226876"/>
          <a:ext cx="5887000" cy="1911780"/>
        </p:xfrm>
        <a:graphic>
          <a:graphicData uri="http://schemas.openxmlformats.org/drawingml/2006/table">
            <a:tbl>
              <a:tblPr firstRow="1" bandRow="1">
                <a:noFill/>
                <a:tableStyleId>{4E9062B7-0B85-434D-B274-E6BCEF5303C2}</a:tableStyleId>
              </a:tblPr>
              <a:tblGrid>
                <a:gridCol w="1694975">
                  <a:extLst>
                    <a:ext uri="{9D8B030D-6E8A-4147-A177-3AD203B41FA5}">
                      <a16:colId xmlns:a16="http://schemas.microsoft.com/office/drawing/2014/main" val="20000"/>
                    </a:ext>
                  </a:extLst>
                </a:gridCol>
                <a:gridCol w="990350">
                  <a:extLst>
                    <a:ext uri="{9D8B030D-6E8A-4147-A177-3AD203B41FA5}">
                      <a16:colId xmlns:a16="http://schemas.microsoft.com/office/drawing/2014/main" val="20001"/>
                    </a:ext>
                  </a:extLst>
                </a:gridCol>
                <a:gridCol w="1083350">
                  <a:extLst>
                    <a:ext uri="{9D8B030D-6E8A-4147-A177-3AD203B41FA5}">
                      <a16:colId xmlns:a16="http://schemas.microsoft.com/office/drawing/2014/main" val="20002"/>
                    </a:ext>
                  </a:extLst>
                </a:gridCol>
                <a:gridCol w="1266175">
                  <a:extLst>
                    <a:ext uri="{9D8B030D-6E8A-4147-A177-3AD203B41FA5}">
                      <a16:colId xmlns:a16="http://schemas.microsoft.com/office/drawing/2014/main" val="20003"/>
                    </a:ext>
                  </a:extLst>
                </a:gridCol>
                <a:gridCol w="852150">
                  <a:extLst>
                    <a:ext uri="{9D8B030D-6E8A-4147-A177-3AD203B41FA5}">
                      <a16:colId xmlns:a16="http://schemas.microsoft.com/office/drawing/2014/main" val="20004"/>
                    </a:ext>
                  </a:extLst>
                </a:gridCol>
              </a:tblGrid>
              <a:tr h="324275">
                <a:tc rowSpan="2">
                  <a:txBody>
                    <a:bodyPr/>
                    <a:lstStyle/>
                    <a:p>
                      <a:pPr marL="0" marR="0" lvl="0" indent="0" algn="ctr" rtl="0">
                        <a:spcBef>
                          <a:spcPts val="0"/>
                        </a:spcBef>
                        <a:spcAft>
                          <a:spcPts val="0"/>
                        </a:spcAft>
                        <a:buNone/>
                      </a:pPr>
                      <a:r>
                        <a:rPr lang="en-US" sz="1600" b="1">
                          <a:solidFill>
                            <a:schemeClr val="dk1"/>
                          </a:solidFill>
                          <a:latin typeface="Arial"/>
                          <a:ea typeface="Arial"/>
                          <a:cs typeface="Arial"/>
                          <a:sym typeface="Arial"/>
                        </a:rPr>
                        <a:t>District</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gridSpan="3">
                  <a:txBody>
                    <a:bodyPr/>
                    <a:lstStyle/>
                    <a:p>
                      <a:pPr marL="0" marR="0" lvl="0" indent="0" algn="ctr" rtl="0">
                        <a:spcBef>
                          <a:spcPts val="0"/>
                        </a:spcBef>
                        <a:spcAft>
                          <a:spcPts val="0"/>
                        </a:spcAft>
                        <a:buNone/>
                      </a:pPr>
                      <a:r>
                        <a:rPr lang="en-US" sz="1600">
                          <a:solidFill>
                            <a:schemeClr val="dk1"/>
                          </a:solidFill>
                          <a:latin typeface="Arial"/>
                          <a:ea typeface="Arial"/>
                          <a:cs typeface="Arial"/>
                          <a:sym typeface="Arial"/>
                        </a:rPr>
                        <a:t>Espèces concernées</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hMerge="1">
                  <a:txBody>
                    <a:bodyPr/>
                    <a:lstStyle/>
                    <a:p>
                      <a:endParaRPr lang="fr-FR"/>
                    </a:p>
                  </a:txBody>
                  <a:tcPr/>
                </a:tc>
                <a:tc hMerge="1">
                  <a:txBody>
                    <a:bodyPr/>
                    <a:lstStyle/>
                    <a:p>
                      <a:endParaRPr lang="fr-FR"/>
                    </a:p>
                  </a:txBody>
                  <a:tcPr/>
                </a:tc>
                <a:tc rowSpan="2">
                  <a:txBody>
                    <a:bodyPr/>
                    <a:lstStyle/>
                    <a:p>
                      <a:pPr marL="0" marR="0" lvl="0" indent="0" algn="ctr" rtl="0">
                        <a:spcBef>
                          <a:spcPts val="0"/>
                        </a:spcBef>
                        <a:spcAft>
                          <a:spcPts val="0"/>
                        </a:spcAft>
                        <a:buNone/>
                      </a:pPr>
                      <a:r>
                        <a:rPr lang="en-US" sz="1600" b="1">
                          <a:solidFill>
                            <a:schemeClr val="dk1"/>
                          </a:solidFill>
                          <a:latin typeface="Arial"/>
                          <a:ea typeface="Arial"/>
                          <a:cs typeface="Arial"/>
                          <a:sym typeface="Arial"/>
                        </a:rPr>
                        <a:t>Total</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324275">
                <a:tc vMerge="1">
                  <a:txBody>
                    <a:bodyPr/>
                    <a:lstStyle/>
                    <a:p>
                      <a:endParaRPr lang="fr-FR"/>
                    </a:p>
                  </a:txBody>
                  <a:tcPr/>
                </a:tc>
                <a:tc>
                  <a:txBody>
                    <a:bodyPr/>
                    <a:lstStyle/>
                    <a:p>
                      <a:pPr marL="0" marR="0" lvl="0" indent="0" algn="ctr" rtl="0">
                        <a:spcBef>
                          <a:spcPts val="0"/>
                        </a:spcBef>
                        <a:spcAft>
                          <a:spcPts val="0"/>
                        </a:spcAft>
                        <a:buNone/>
                      </a:pPr>
                      <a:r>
                        <a:rPr lang="en-US" sz="1600" b="1">
                          <a:solidFill>
                            <a:schemeClr val="dk1"/>
                          </a:solidFill>
                          <a:latin typeface="Arial"/>
                          <a:ea typeface="Arial"/>
                          <a:cs typeface="Arial"/>
                          <a:sym typeface="Arial"/>
                        </a:rPr>
                        <a:t>Bétail</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n-US" sz="1600" b="1">
                          <a:solidFill>
                            <a:schemeClr val="dk1"/>
                          </a:solidFill>
                          <a:latin typeface="Arial"/>
                          <a:ea typeface="Arial"/>
                          <a:cs typeface="Arial"/>
                          <a:sym typeface="Arial"/>
                        </a:rPr>
                        <a:t>Cochon</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n-US" sz="1600" b="1">
                          <a:solidFill>
                            <a:schemeClr val="dk1"/>
                          </a:solidFill>
                          <a:latin typeface="Arial"/>
                          <a:ea typeface="Arial"/>
                          <a:cs typeface="Arial"/>
                          <a:sym typeface="Arial"/>
                        </a:rPr>
                        <a:t>Moutons</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vMerge="1">
                  <a:txBody>
                    <a:bodyPr/>
                    <a:lstStyle/>
                    <a:p>
                      <a:endParaRPr lang="fr-FR"/>
                    </a:p>
                  </a:txBody>
                  <a:tcPr/>
                </a:tc>
                <a:extLst>
                  <a:ext uri="{0D108BD9-81ED-4DB2-BD59-A6C34878D82A}">
                    <a16:rowId xmlns:a16="http://schemas.microsoft.com/office/drawing/2014/main" val="10001"/>
                  </a:ext>
                </a:extLst>
              </a:tr>
              <a:tr h="310300">
                <a:tc>
                  <a:txBody>
                    <a:bodyPr/>
                    <a:lstStyle/>
                    <a:p>
                      <a:pPr marL="0" marR="0" lvl="0" indent="0" algn="l" rtl="0">
                        <a:spcBef>
                          <a:spcPts val="0"/>
                        </a:spcBef>
                        <a:spcAft>
                          <a:spcPts val="0"/>
                        </a:spcAft>
                        <a:buNone/>
                      </a:pPr>
                      <a:r>
                        <a:rPr lang="en-US" sz="1400">
                          <a:solidFill>
                            <a:schemeClr val="dk1"/>
                          </a:solidFill>
                          <a:latin typeface="Arial"/>
                          <a:ea typeface="Arial"/>
                          <a:cs typeface="Arial"/>
                          <a:sym typeface="Arial"/>
                        </a:rPr>
                        <a:t>District A</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310300">
                <a:tc>
                  <a:txBody>
                    <a:bodyPr/>
                    <a:lstStyle/>
                    <a:p>
                      <a:pPr marL="0" marR="0" lvl="0" indent="0" algn="l" rtl="0">
                        <a:spcBef>
                          <a:spcPts val="0"/>
                        </a:spcBef>
                        <a:spcAft>
                          <a:spcPts val="0"/>
                        </a:spcAft>
                        <a:buNone/>
                      </a:pPr>
                      <a:r>
                        <a:rPr lang="en-US" sz="1400">
                          <a:solidFill>
                            <a:schemeClr val="dk1"/>
                          </a:solidFill>
                          <a:latin typeface="Arial"/>
                          <a:ea typeface="Arial"/>
                          <a:cs typeface="Arial"/>
                          <a:sym typeface="Arial"/>
                        </a:rPr>
                        <a:t>District B</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3"/>
                  </a:ext>
                </a:extLst>
              </a:tr>
              <a:tr h="310300">
                <a:tc>
                  <a:txBody>
                    <a:bodyPr/>
                    <a:lstStyle/>
                    <a:p>
                      <a:pPr marL="0" marR="0" lvl="0" indent="0" algn="l" rtl="0">
                        <a:spcBef>
                          <a:spcPts val="0"/>
                        </a:spcBef>
                        <a:spcAft>
                          <a:spcPts val="0"/>
                        </a:spcAft>
                        <a:buNone/>
                      </a:pPr>
                      <a:r>
                        <a:rPr lang="en-US" sz="1400">
                          <a:solidFill>
                            <a:schemeClr val="dk1"/>
                          </a:solidFill>
                          <a:latin typeface="Arial"/>
                          <a:ea typeface="Arial"/>
                          <a:cs typeface="Arial"/>
                          <a:sym typeface="Arial"/>
                        </a:rPr>
                        <a:t>District C</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310300">
                <a:tc>
                  <a:txBody>
                    <a:bodyPr/>
                    <a:lstStyle/>
                    <a:p>
                      <a:pPr marL="0" marR="0" lvl="0" indent="0" algn="l" rtl="0">
                        <a:spcBef>
                          <a:spcPts val="0"/>
                        </a:spcBef>
                        <a:spcAft>
                          <a:spcPts val="0"/>
                        </a:spcAft>
                        <a:buNone/>
                      </a:pPr>
                      <a:r>
                        <a:rPr lang="en-US" sz="1400">
                          <a:solidFill>
                            <a:schemeClr val="dk1"/>
                          </a:solidFill>
                          <a:latin typeface="Arial"/>
                          <a:ea typeface="Arial"/>
                          <a:cs typeface="Arial"/>
                          <a:sym typeface="Arial"/>
                        </a:rPr>
                        <a:t>District D</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5"/>
                  </a:ext>
                </a:extLst>
              </a:tr>
            </a:tbl>
          </a:graphicData>
        </a:graphic>
      </p:graphicFrame>
      <p:sp>
        <p:nvSpPr>
          <p:cNvPr id="425" name="Google Shape;425;p17"/>
          <p:cNvSpPr txBox="1"/>
          <p:nvPr/>
        </p:nvSpPr>
        <p:spPr>
          <a:xfrm>
            <a:off x="7270960" y="1339710"/>
            <a:ext cx="1143000"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dk1"/>
                </a:solidFill>
                <a:latin typeface="Arial"/>
                <a:ea typeface="Arial"/>
                <a:cs typeface="Arial"/>
                <a:sym typeface="Arial"/>
              </a:rPr>
              <a:t>Humain</a:t>
            </a:r>
            <a:endParaRPr/>
          </a:p>
        </p:txBody>
      </p:sp>
      <p:sp>
        <p:nvSpPr>
          <p:cNvPr id="426" name="Google Shape;426;p17"/>
          <p:cNvSpPr txBox="1"/>
          <p:nvPr/>
        </p:nvSpPr>
        <p:spPr>
          <a:xfrm>
            <a:off x="7285693" y="3826766"/>
            <a:ext cx="1288681"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dk1"/>
                </a:solidFill>
                <a:latin typeface="Arial"/>
                <a:ea typeface="Arial"/>
                <a:cs typeface="Arial"/>
                <a:sym typeface="Arial"/>
              </a:rPr>
              <a:t>Animaux</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sp>
        <p:nvSpPr>
          <p:cNvPr id="432" name="Google Shape;432;p18"/>
          <p:cNvSpPr txBox="1">
            <a:spLocks noGrp="1"/>
          </p:cNvSpPr>
          <p:nvPr>
            <p:ph type="body" idx="1"/>
          </p:nvPr>
        </p:nvSpPr>
        <p:spPr>
          <a:xfrm>
            <a:off x="838200" y="1377259"/>
            <a:ext cx="10515600" cy="1164201"/>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953A"/>
              </a:buClr>
              <a:buSzPts val="2400"/>
              <a:buNone/>
            </a:pPr>
            <a:r>
              <a:rPr lang="fr-FR" sz="2000" b="1" noProof="0" dirty="0">
                <a:solidFill>
                  <a:srgbClr val="00953A"/>
                </a:solidFill>
              </a:rPr>
              <a:t>Au cas par cas (individuel)</a:t>
            </a:r>
            <a:endParaRPr lang="fr-FR" sz="2400" noProof="0" dirty="0"/>
          </a:p>
          <a:p>
            <a:pPr marL="685800" lvl="1" indent="-228600" algn="l" rtl="0">
              <a:lnSpc>
                <a:spcPct val="100000"/>
              </a:lnSpc>
              <a:spcBef>
                <a:spcPts val="500"/>
              </a:spcBef>
              <a:spcAft>
                <a:spcPts val="0"/>
              </a:spcAft>
              <a:buSzPts val="2000"/>
              <a:buChar char="▪"/>
            </a:pPr>
            <a:r>
              <a:rPr lang="fr-FR" sz="1800" noProof="0" dirty="0"/>
              <a:t>Chaque cas fait l'objet d'un rapport individuel</a:t>
            </a:r>
            <a:endParaRPr lang="fr-FR" sz="2000" noProof="0" dirty="0"/>
          </a:p>
          <a:p>
            <a:pPr marL="685800" lvl="1" indent="-228600" algn="l" rtl="0">
              <a:lnSpc>
                <a:spcPct val="100000"/>
              </a:lnSpc>
              <a:spcBef>
                <a:spcPts val="500"/>
              </a:spcBef>
              <a:spcAft>
                <a:spcPts val="0"/>
              </a:spcAft>
              <a:buSzPts val="2000"/>
              <a:buChar char="▪"/>
            </a:pPr>
            <a:r>
              <a:rPr lang="fr-FR" sz="1800" noProof="0" dirty="0"/>
              <a:t>Liste </a:t>
            </a:r>
            <a:r>
              <a:rPr lang="fr-FR" sz="1800" dirty="0"/>
              <a:t>linéaire</a:t>
            </a:r>
            <a:r>
              <a:rPr lang="fr-FR" sz="1800" noProof="0" dirty="0"/>
              <a:t> ou rapport de cas</a:t>
            </a:r>
            <a:endParaRPr lang="fr-FR" sz="2000" noProof="0" dirty="0"/>
          </a:p>
        </p:txBody>
      </p:sp>
      <p:sp>
        <p:nvSpPr>
          <p:cNvPr id="433" name="Google Shape;433;p18"/>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noProof="0" dirty="0">
                <a:latin typeface="Franklin Gothic Medium" panose="020B0603020102020204" pitchFamily="34" charset="0"/>
              </a:rPr>
              <a:t>Rapports globaux </a:t>
            </a:r>
            <a:r>
              <a:rPr lang="fr-FR" dirty="0">
                <a:latin typeface="Franklin Gothic Medium" panose="020B0603020102020204" pitchFamily="34" charset="0"/>
              </a:rPr>
              <a:t>et</a:t>
            </a:r>
            <a:r>
              <a:rPr lang="fr-FR" noProof="0" dirty="0">
                <a:latin typeface="Franklin Gothic Medium" panose="020B0603020102020204" pitchFamily="34" charset="0"/>
              </a:rPr>
              <a:t> par cas (2/2)</a:t>
            </a:r>
          </a:p>
        </p:txBody>
      </p:sp>
      <p:graphicFrame>
        <p:nvGraphicFramePr>
          <p:cNvPr id="434" name="Google Shape;434;p18"/>
          <p:cNvGraphicFramePr/>
          <p:nvPr>
            <p:extLst>
              <p:ext uri="{D42A27DB-BD31-4B8C-83A1-F6EECF244321}">
                <p14:modId xmlns:p14="http://schemas.microsoft.com/office/powerpoint/2010/main" val="2583201846"/>
              </p:ext>
            </p:extLst>
          </p:nvPr>
        </p:nvGraphicFramePr>
        <p:xfrm>
          <a:off x="838200" y="2727016"/>
          <a:ext cx="10366800" cy="1378995"/>
        </p:xfrm>
        <a:graphic>
          <a:graphicData uri="http://schemas.openxmlformats.org/drawingml/2006/table">
            <a:tbl>
              <a:tblPr firstRow="1" bandRow="1">
                <a:noFill/>
                <a:tableStyleId>{4E9062B7-0B85-434D-B274-E6BCEF5303C2}</a:tableStyleId>
              </a:tblPr>
              <a:tblGrid>
                <a:gridCol w="666675">
                  <a:extLst>
                    <a:ext uri="{9D8B030D-6E8A-4147-A177-3AD203B41FA5}">
                      <a16:colId xmlns:a16="http://schemas.microsoft.com/office/drawing/2014/main" val="20000"/>
                    </a:ext>
                  </a:extLst>
                </a:gridCol>
                <a:gridCol w="2132050">
                  <a:extLst>
                    <a:ext uri="{9D8B030D-6E8A-4147-A177-3AD203B41FA5}">
                      <a16:colId xmlns:a16="http://schemas.microsoft.com/office/drawing/2014/main" val="20001"/>
                    </a:ext>
                  </a:extLst>
                </a:gridCol>
                <a:gridCol w="1096500">
                  <a:extLst>
                    <a:ext uri="{9D8B030D-6E8A-4147-A177-3AD203B41FA5}">
                      <a16:colId xmlns:a16="http://schemas.microsoft.com/office/drawing/2014/main" val="20002"/>
                    </a:ext>
                  </a:extLst>
                </a:gridCol>
                <a:gridCol w="1228825">
                  <a:extLst>
                    <a:ext uri="{9D8B030D-6E8A-4147-A177-3AD203B41FA5}">
                      <a16:colId xmlns:a16="http://schemas.microsoft.com/office/drawing/2014/main" val="20003"/>
                    </a:ext>
                  </a:extLst>
                </a:gridCol>
                <a:gridCol w="1425500">
                  <a:extLst>
                    <a:ext uri="{9D8B030D-6E8A-4147-A177-3AD203B41FA5}">
                      <a16:colId xmlns:a16="http://schemas.microsoft.com/office/drawing/2014/main" val="20004"/>
                    </a:ext>
                  </a:extLst>
                </a:gridCol>
                <a:gridCol w="714259">
                  <a:extLst>
                    <a:ext uri="{9D8B030D-6E8A-4147-A177-3AD203B41FA5}">
                      <a16:colId xmlns:a16="http://schemas.microsoft.com/office/drawing/2014/main" val="20005"/>
                    </a:ext>
                  </a:extLst>
                </a:gridCol>
                <a:gridCol w="723014">
                  <a:extLst>
                    <a:ext uri="{9D8B030D-6E8A-4147-A177-3AD203B41FA5}">
                      <a16:colId xmlns:a16="http://schemas.microsoft.com/office/drawing/2014/main" val="20006"/>
                    </a:ext>
                  </a:extLst>
                </a:gridCol>
                <a:gridCol w="1158949">
                  <a:extLst>
                    <a:ext uri="{9D8B030D-6E8A-4147-A177-3AD203B41FA5}">
                      <a16:colId xmlns:a16="http://schemas.microsoft.com/office/drawing/2014/main" val="20007"/>
                    </a:ext>
                  </a:extLst>
                </a:gridCol>
                <a:gridCol w="1221028">
                  <a:extLst>
                    <a:ext uri="{9D8B030D-6E8A-4147-A177-3AD203B41FA5}">
                      <a16:colId xmlns:a16="http://schemas.microsoft.com/office/drawing/2014/main" val="20008"/>
                    </a:ext>
                  </a:extLst>
                </a:gridCol>
              </a:tblGrid>
              <a:tr h="243975">
                <a:tc rowSpan="2">
                  <a:txBody>
                    <a:bodyPr/>
                    <a:lstStyle/>
                    <a:p>
                      <a:pPr marL="0" marR="0" lvl="0" indent="0" algn="ctr" rtl="0">
                        <a:spcBef>
                          <a:spcPts val="0"/>
                        </a:spcBef>
                        <a:spcAft>
                          <a:spcPts val="0"/>
                        </a:spcAft>
                        <a:buNone/>
                      </a:pPr>
                      <a:r>
                        <a:rPr lang="en-US" sz="1600" b="1">
                          <a:solidFill>
                            <a:schemeClr val="dk1"/>
                          </a:solidFill>
                          <a:latin typeface="Arial"/>
                          <a:ea typeface="Arial"/>
                          <a:cs typeface="Arial"/>
                          <a:sym typeface="Arial"/>
                        </a:rPr>
                        <a:t>Non.</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rowSpan="2">
                  <a:txBody>
                    <a:bodyPr/>
                    <a:lstStyle/>
                    <a:p>
                      <a:pPr marL="0" marR="0" lvl="0" indent="0" algn="ctr" rtl="0">
                        <a:spcBef>
                          <a:spcPts val="0"/>
                        </a:spcBef>
                        <a:spcAft>
                          <a:spcPts val="0"/>
                        </a:spcAft>
                        <a:buNone/>
                      </a:pPr>
                      <a:r>
                        <a:rPr lang="en-US" sz="1600" b="1" dirty="0">
                          <a:solidFill>
                            <a:schemeClr val="dk1"/>
                          </a:solidFill>
                          <a:latin typeface="Arial"/>
                          <a:ea typeface="Arial"/>
                          <a:cs typeface="Arial"/>
                          <a:sym typeface="Arial"/>
                        </a:rPr>
                        <a:t>Nom</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rowSpan="2">
                  <a:txBody>
                    <a:bodyPr/>
                    <a:lstStyle/>
                    <a:p>
                      <a:pPr marL="0" marR="0" lvl="0" indent="0" algn="ctr" rtl="0">
                        <a:spcBef>
                          <a:spcPts val="0"/>
                        </a:spcBef>
                        <a:spcAft>
                          <a:spcPts val="0"/>
                        </a:spcAft>
                        <a:buNone/>
                      </a:pPr>
                      <a:r>
                        <a:rPr lang="en-US" sz="1600" b="1">
                          <a:solidFill>
                            <a:schemeClr val="dk1"/>
                          </a:solidFill>
                          <a:latin typeface="Arial"/>
                          <a:ea typeface="Arial"/>
                          <a:cs typeface="Arial"/>
                          <a:sym typeface="Arial"/>
                        </a:rPr>
                        <a:t>Sexe (M/F)</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rowSpan="2">
                  <a:txBody>
                    <a:bodyPr/>
                    <a:lstStyle/>
                    <a:p>
                      <a:pPr marL="0" marR="0" lvl="0" indent="0" algn="ctr" rtl="0">
                        <a:spcBef>
                          <a:spcPts val="0"/>
                        </a:spcBef>
                        <a:spcAft>
                          <a:spcPts val="0"/>
                        </a:spcAft>
                        <a:buNone/>
                      </a:pPr>
                      <a:r>
                        <a:rPr lang="en-US" sz="1600" b="1">
                          <a:solidFill>
                            <a:schemeClr val="dk1"/>
                          </a:solidFill>
                          <a:latin typeface="Arial"/>
                          <a:ea typeface="Arial"/>
                          <a:cs typeface="Arial"/>
                          <a:sym typeface="Arial"/>
                        </a:rPr>
                        <a:t>Adresse/ Bloc</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rowSpan="2">
                  <a:txBody>
                    <a:bodyPr/>
                    <a:lstStyle/>
                    <a:p>
                      <a:pPr marL="0" marR="0" lvl="0" indent="0" algn="ctr" rtl="0">
                        <a:spcBef>
                          <a:spcPts val="0"/>
                        </a:spcBef>
                        <a:spcAft>
                          <a:spcPts val="0"/>
                        </a:spcAft>
                        <a:buNone/>
                      </a:pPr>
                      <a:r>
                        <a:rPr lang="en-US" sz="1600" b="1">
                          <a:solidFill>
                            <a:schemeClr val="dk1"/>
                          </a:solidFill>
                          <a:latin typeface="Arial"/>
                          <a:ea typeface="Arial"/>
                          <a:cs typeface="Arial"/>
                          <a:sym typeface="Arial"/>
                        </a:rPr>
                        <a:t>Date d'apparition</a:t>
                      </a:r>
                      <a:endParaRPr sz="1600" b="1">
                        <a:solidFill>
                          <a:schemeClr val="dk1"/>
                        </a:solidFill>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gridSpan="3">
                  <a:txBody>
                    <a:bodyPr/>
                    <a:lstStyle/>
                    <a:p>
                      <a:pPr marL="0" marR="0" lvl="0" indent="0" algn="ctr" rtl="0">
                        <a:spcBef>
                          <a:spcPts val="0"/>
                        </a:spcBef>
                        <a:spcAft>
                          <a:spcPts val="0"/>
                        </a:spcAft>
                        <a:buNone/>
                      </a:pPr>
                      <a:r>
                        <a:rPr lang="en-US" sz="1600">
                          <a:solidFill>
                            <a:schemeClr val="dk1"/>
                          </a:solidFill>
                          <a:latin typeface="Arial"/>
                          <a:ea typeface="Arial"/>
                          <a:cs typeface="Arial"/>
                          <a:sym typeface="Arial"/>
                        </a:rPr>
                        <a:t>Laboratoire</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hMerge="1">
                  <a:txBody>
                    <a:bodyPr/>
                    <a:lstStyle/>
                    <a:p>
                      <a:endParaRPr lang="fr-FR"/>
                    </a:p>
                  </a:txBody>
                  <a:tcPr/>
                </a:tc>
                <a:tc hMerge="1">
                  <a:txBody>
                    <a:bodyPr/>
                    <a:lstStyle/>
                    <a:p>
                      <a:endParaRPr lang="fr-FR"/>
                    </a:p>
                  </a:txBody>
                  <a:tcPr/>
                </a:tc>
                <a:tc rowSpan="2">
                  <a:txBody>
                    <a:bodyPr/>
                    <a:lstStyle/>
                    <a:p>
                      <a:pPr marL="0" marR="0" lvl="0" indent="0" algn="ctr" rtl="0">
                        <a:spcBef>
                          <a:spcPts val="0"/>
                        </a:spcBef>
                        <a:spcAft>
                          <a:spcPts val="0"/>
                        </a:spcAft>
                        <a:buNone/>
                      </a:pPr>
                      <a:r>
                        <a:rPr lang="en-US" sz="1600" b="1">
                          <a:solidFill>
                            <a:schemeClr val="dk1"/>
                          </a:solidFill>
                          <a:latin typeface="Arial"/>
                          <a:ea typeface="Arial"/>
                          <a:cs typeface="Arial"/>
                          <a:sym typeface="Arial"/>
                        </a:rPr>
                        <a:t>Résultats</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373125">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rtl="0">
                        <a:spcBef>
                          <a:spcPts val="0"/>
                        </a:spcBef>
                        <a:spcAft>
                          <a:spcPts val="0"/>
                        </a:spcAft>
                        <a:buNone/>
                      </a:pPr>
                      <a:r>
                        <a:rPr lang="en-US" sz="1600" b="1">
                          <a:solidFill>
                            <a:schemeClr val="dk1"/>
                          </a:solidFill>
                          <a:latin typeface="Arial"/>
                          <a:ea typeface="Arial"/>
                          <a:cs typeface="Arial"/>
                          <a:sym typeface="Arial"/>
                        </a:rPr>
                        <a:t>O/N</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n-US" sz="1600" b="1">
                          <a:solidFill>
                            <a:schemeClr val="dk1"/>
                          </a:solidFill>
                          <a:latin typeface="Arial"/>
                          <a:ea typeface="Arial"/>
                          <a:cs typeface="Arial"/>
                          <a:sym typeface="Arial"/>
                        </a:rPr>
                        <a:t>Type</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n-US" sz="1600" b="1">
                          <a:solidFill>
                            <a:schemeClr val="dk1"/>
                          </a:solidFill>
                          <a:latin typeface="Arial"/>
                          <a:ea typeface="Arial"/>
                          <a:cs typeface="Arial"/>
                          <a:sym typeface="Arial"/>
                        </a:rPr>
                        <a:t>Résultat</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vMerge="1">
                  <a:txBody>
                    <a:bodyPr/>
                    <a:lstStyle/>
                    <a:p>
                      <a:endParaRPr lang="fr-FR"/>
                    </a:p>
                  </a:txBody>
                  <a:tcPr/>
                </a:tc>
                <a:extLst>
                  <a:ext uri="{0D108BD9-81ED-4DB2-BD59-A6C34878D82A}">
                    <a16:rowId xmlns:a16="http://schemas.microsoft.com/office/drawing/2014/main" val="10001"/>
                  </a:ext>
                </a:extLst>
              </a:tr>
              <a:tr h="265500">
                <a:tc>
                  <a:txBody>
                    <a:bodyPr/>
                    <a:lstStyle/>
                    <a:p>
                      <a:pPr marL="0" marR="0" lvl="0" indent="0" algn="ctr" rtl="0">
                        <a:lnSpc>
                          <a:spcPct val="100000"/>
                        </a:lnSpc>
                        <a:spcBef>
                          <a:spcPts val="0"/>
                        </a:spcBef>
                        <a:spcAft>
                          <a:spcPts val="0"/>
                        </a:spcAft>
                        <a:buClr>
                          <a:schemeClr val="dk1"/>
                        </a:buClr>
                        <a:buSzPts val="1600"/>
                        <a:buFont typeface="Arial"/>
                        <a:buNone/>
                      </a:pPr>
                      <a:r>
                        <a:rPr lang="en-US" sz="1600" b="0">
                          <a:solidFill>
                            <a:schemeClr val="dk1"/>
                          </a:solidFill>
                          <a:latin typeface="Arial"/>
                          <a:ea typeface="Arial"/>
                          <a:cs typeface="Arial"/>
                          <a:sym typeface="Arial"/>
                        </a:rPr>
                        <a:t>1</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600" b="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600" b="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600" b="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600" b="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600" b="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600" b="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600" b="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600" b="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265500">
                <a:tc>
                  <a:txBody>
                    <a:bodyPr/>
                    <a:lstStyle/>
                    <a:p>
                      <a:pPr marL="0" marR="0" lvl="0" indent="0" algn="ctr" rtl="0">
                        <a:lnSpc>
                          <a:spcPct val="100000"/>
                        </a:lnSpc>
                        <a:spcBef>
                          <a:spcPts val="0"/>
                        </a:spcBef>
                        <a:spcAft>
                          <a:spcPts val="0"/>
                        </a:spcAft>
                        <a:buClr>
                          <a:schemeClr val="dk1"/>
                        </a:buClr>
                        <a:buSzPts val="1600"/>
                        <a:buFont typeface="Arial"/>
                        <a:buNone/>
                      </a:pPr>
                      <a:r>
                        <a:rPr lang="en-US" sz="1600" b="0">
                          <a:solidFill>
                            <a:schemeClr val="dk1"/>
                          </a:solidFill>
                          <a:latin typeface="Arial"/>
                          <a:ea typeface="Arial"/>
                          <a:cs typeface="Arial"/>
                          <a:sym typeface="Arial"/>
                        </a:rPr>
                        <a:t>2</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endParaRPr sz="1600" b="0" dirty="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endParaRPr sz="1600" b="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endParaRPr sz="1600" b="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endParaRPr sz="1600" b="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endParaRPr sz="1600" b="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endParaRPr sz="1600" b="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endParaRPr sz="1600" b="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endParaRPr sz="1600" b="0" dirty="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3"/>
                  </a:ext>
                </a:extLst>
              </a:tr>
            </a:tbl>
          </a:graphicData>
        </a:graphic>
      </p:graphicFrame>
      <p:graphicFrame>
        <p:nvGraphicFramePr>
          <p:cNvPr id="435" name="Google Shape;435;p18"/>
          <p:cNvGraphicFramePr/>
          <p:nvPr>
            <p:extLst>
              <p:ext uri="{D42A27DB-BD31-4B8C-83A1-F6EECF244321}">
                <p14:modId xmlns:p14="http://schemas.microsoft.com/office/powerpoint/2010/main" val="1069024203"/>
              </p:ext>
            </p:extLst>
          </p:nvPr>
        </p:nvGraphicFramePr>
        <p:xfrm>
          <a:off x="838200" y="4613227"/>
          <a:ext cx="10366825" cy="1493550"/>
        </p:xfrm>
        <a:graphic>
          <a:graphicData uri="http://schemas.openxmlformats.org/drawingml/2006/table">
            <a:tbl>
              <a:tblPr firstRow="1" bandRow="1">
                <a:noFill/>
                <a:tableStyleId>{4E9062B7-0B85-434D-B274-E6BCEF5303C2}</a:tableStyleId>
              </a:tblPr>
              <a:tblGrid>
                <a:gridCol w="664825">
                  <a:extLst>
                    <a:ext uri="{9D8B030D-6E8A-4147-A177-3AD203B41FA5}">
                      <a16:colId xmlns:a16="http://schemas.microsoft.com/office/drawing/2014/main" val="20000"/>
                    </a:ext>
                  </a:extLst>
                </a:gridCol>
                <a:gridCol w="1143825">
                  <a:extLst>
                    <a:ext uri="{9D8B030D-6E8A-4147-A177-3AD203B41FA5}">
                      <a16:colId xmlns:a16="http://schemas.microsoft.com/office/drawing/2014/main" val="20001"/>
                    </a:ext>
                  </a:extLst>
                </a:gridCol>
                <a:gridCol w="982850">
                  <a:extLst>
                    <a:ext uri="{9D8B030D-6E8A-4147-A177-3AD203B41FA5}">
                      <a16:colId xmlns:a16="http://schemas.microsoft.com/office/drawing/2014/main" val="20002"/>
                    </a:ext>
                  </a:extLst>
                </a:gridCol>
                <a:gridCol w="1098075">
                  <a:extLst>
                    <a:ext uri="{9D8B030D-6E8A-4147-A177-3AD203B41FA5}">
                      <a16:colId xmlns:a16="http://schemas.microsoft.com/office/drawing/2014/main" val="20003"/>
                    </a:ext>
                  </a:extLst>
                </a:gridCol>
                <a:gridCol w="1232250">
                  <a:extLst>
                    <a:ext uri="{9D8B030D-6E8A-4147-A177-3AD203B41FA5}">
                      <a16:colId xmlns:a16="http://schemas.microsoft.com/office/drawing/2014/main" val="20004"/>
                    </a:ext>
                  </a:extLst>
                </a:gridCol>
                <a:gridCol w="1471300">
                  <a:extLst>
                    <a:ext uri="{9D8B030D-6E8A-4147-A177-3AD203B41FA5}">
                      <a16:colId xmlns:a16="http://schemas.microsoft.com/office/drawing/2014/main" val="20005"/>
                    </a:ext>
                  </a:extLst>
                </a:gridCol>
                <a:gridCol w="628154">
                  <a:extLst>
                    <a:ext uri="{9D8B030D-6E8A-4147-A177-3AD203B41FA5}">
                      <a16:colId xmlns:a16="http://schemas.microsoft.com/office/drawing/2014/main" val="20006"/>
                    </a:ext>
                  </a:extLst>
                </a:gridCol>
                <a:gridCol w="786809">
                  <a:extLst>
                    <a:ext uri="{9D8B030D-6E8A-4147-A177-3AD203B41FA5}">
                      <a16:colId xmlns:a16="http://schemas.microsoft.com/office/drawing/2014/main" val="20007"/>
                    </a:ext>
                  </a:extLst>
                </a:gridCol>
                <a:gridCol w="1148317">
                  <a:extLst>
                    <a:ext uri="{9D8B030D-6E8A-4147-A177-3AD203B41FA5}">
                      <a16:colId xmlns:a16="http://schemas.microsoft.com/office/drawing/2014/main" val="20008"/>
                    </a:ext>
                  </a:extLst>
                </a:gridCol>
                <a:gridCol w="1210420">
                  <a:extLst>
                    <a:ext uri="{9D8B030D-6E8A-4147-A177-3AD203B41FA5}">
                      <a16:colId xmlns:a16="http://schemas.microsoft.com/office/drawing/2014/main" val="20009"/>
                    </a:ext>
                  </a:extLst>
                </a:gridCol>
              </a:tblGrid>
              <a:tr h="243975">
                <a:tc rowSpan="2">
                  <a:txBody>
                    <a:bodyPr/>
                    <a:lstStyle/>
                    <a:p>
                      <a:pPr marL="0" marR="0" lvl="0" indent="0" algn="ctr" rtl="0">
                        <a:spcBef>
                          <a:spcPts val="0"/>
                        </a:spcBef>
                        <a:spcAft>
                          <a:spcPts val="0"/>
                        </a:spcAft>
                        <a:buNone/>
                      </a:pPr>
                      <a:r>
                        <a:rPr lang="en-US" sz="1600" b="1">
                          <a:solidFill>
                            <a:schemeClr val="dk1"/>
                          </a:solidFill>
                          <a:latin typeface="Arial"/>
                          <a:ea typeface="Arial"/>
                          <a:cs typeface="Arial"/>
                          <a:sym typeface="Arial"/>
                        </a:rPr>
                        <a:t>Non.</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rowSpan="2">
                  <a:txBody>
                    <a:bodyPr/>
                    <a:lstStyle/>
                    <a:p>
                      <a:pPr marL="0" marR="0" lvl="0" indent="0" algn="ctr" rtl="0">
                        <a:spcBef>
                          <a:spcPts val="0"/>
                        </a:spcBef>
                        <a:spcAft>
                          <a:spcPts val="0"/>
                        </a:spcAft>
                        <a:buClr>
                          <a:schemeClr val="dk1"/>
                        </a:buClr>
                        <a:buSzPts val="1600"/>
                        <a:buFont typeface="Arial"/>
                        <a:buNone/>
                      </a:pPr>
                      <a:r>
                        <a:rPr lang="en-US" sz="1600" b="1">
                          <a:solidFill>
                            <a:schemeClr val="dk1"/>
                          </a:solidFill>
                          <a:latin typeface="Arial"/>
                          <a:ea typeface="Arial"/>
                          <a:cs typeface="Arial"/>
                          <a:sym typeface="Arial"/>
                        </a:rPr>
                        <a:t>Espèces</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rowSpan="2">
                  <a:txBody>
                    <a:bodyPr/>
                    <a:lstStyle/>
                    <a:p>
                      <a:pPr marL="0" marR="0" lvl="0" indent="0" algn="ctr" rtl="0">
                        <a:lnSpc>
                          <a:spcPct val="100000"/>
                        </a:lnSpc>
                        <a:spcBef>
                          <a:spcPts val="0"/>
                        </a:spcBef>
                        <a:spcAft>
                          <a:spcPts val="0"/>
                        </a:spcAft>
                        <a:buClr>
                          <a:schemeClr val="dk1"/>
                        </a:buClr>
                        <a:buSzPts val="1600"/>
                        <a:buFont typeface="Arial"/>
                        <a:buNone/>
                      </a:pPr>
                      <a:r>
                        <a:rPr lang="en-US" sz="1600" b="1">
                          <a:solidFill>
                            <a:schemeClr val="dk1"/>
                          </a:solidFill>
                          <a:latin typeface="Arial"/>
                          <a:ea typeface="Arial"/>
                          <a:cs typeface="Arial"/>
                          <a:sym typeface="Arial"/>
                        </a:rPr>
                        <a:t>Identification de l'animal</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rowSpan="2">
                  <a:txBody>
                    <a:bodyPr/>
                    <a:lstStyle/>
                    <a:p>
                      <a:pPr marL="0" marR="0" lvl="0" indent="0" algn="ctr" rtl="0">
                        <a:spcBef>
                          <a:spcPts val="0"/>
                        </a:spcBef>
                        <a:spcAft>
                          <a:spcPts val="0"/>
                        </a:spcAft>
                        <a:buNone/>
                      </a:pPr>
                      <a:r>
                        <a:rPr lang="en-US" sz="1600" b="1">
                          <a:solidFill>
                            <a:schemeClr val="dk1"/>
                          </a:solidFill>
                          <a:latin typeface="Arial"/>
                          <a:ea typeface="Arial"/>
                          <a:cs typeface="Arial"/>
                          <a:sym typeface="Arial"/>
                        </a:rPr>
                        <a:t>Sexe (M/F)</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rowSpan="2">
                  <a:txBody>
                    <a:bodyPr/>
                    <a:lstStyle/>
                    <a:p>
                      <a:pPr marL="0" marR="0" lvl="0" indent="0" algn="ctr" rtl="0">
                        <a:spcBef>
                          <a:spcPts val="0"/>
                        </a:spcBef>
                        <a:spcAft>
                          <a:spcPts val="0"/>
                        </a:spcAft>
                        <a:buNone/>
                      </a:pPr>
                      <a:r>
                        <a:rPr lang="en-US" sz="1600" b="1">
                          <a:solidFill>
                            <a:schemeClr val="dk1"/>
                          </a:solidFill>
                          <a:latin typeface="Arial"/>
                          <a:ea typeface="Arial"/>
                          <a:cs typeface="Arial"/>
                          <a:sym typeface="Arial"/>
                        </a:rPr>
                        <a:t>Localisation</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rowSpan="2">
                  <a:txBody>
                    <a:bodyPr/>
                    <a:lstStyle/>
                    <a:p>
                      <a:pPr marL="0" marR="0" lvl="0" indent="0" algn="ctr" rtl="0">
                        <a:spcBef>
                          <a:spcPts val="0"/>
                        </a:spcBef>
                        <a:spcAft>
                          <a:spcPts val="0"/>
                        </a:spcAft>
                        <a:buNone/>
                      </a:pPr>
                      <a:r>
                        <a:rPr lang="en-US" sz="1600" b="1">
                          <a:solidFill>
                            <a:schemeClr val="dk1"/>
                          </a:solidFill>
                          <a:latin typeface="Arial"/>
                          <a:ea typeface="Arial"/>
                          <a:cs typeface="Arial"/>
                          <a:sym typeface="Arial"/>
                        </a:rPr>
                        <a:t>Date d'apparition</a:t>
                      </a:r>
                      <a:endParaRPr sz="1600" b="1">
                        <a:solidFill>
                          <a:schemeClr val="dk1"/>
                        </a:solidFill>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gridSpan="3">
                  <a:txBody>
                    <a:bodyPr/>
                    <a:lstStyle/>
                    <a:p>
                      <a:pPr marL="0" marR="0" lvl="0" indent="0" algn="ctr" rtl="0">
                        <a:spcBef>
                          <a:spcPts val="0"/>
                        </a:spcBef>
                        <a:spcAft>
                          <a:spcPts val="0"/>
                        </a:spcAft>
                        <a:buNone/>
                      </a:pPr>
                      <a:r>
                        <a:rPr lang="en-US" sz="1600" b="1">
                          <a:solidFill>
                            <a:schemeClr val="dk1"/>
                          </a:solidFill>
                          <a:latin typeface="Arial"/>
                          <a:ea typeface="Arial"/>
                          <a:cs typeface="Arial"/>
                          <a:sym typeface="Arial"/>
                        </a:rPr>
                        <a:t>Laboratoire</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hMerge="1">
                  <a:txBody>
                    <a:bodyPr/>
                    <a:lstStyle/>
                    <a:p>
                      <a:endParaRPr lang="fr-FR"/>
                    </a:p>
                  </a:txBody>
                  <a:tcPr/>
                </a:tc>
                <a:tc hMerge="1">
                  <a:txBody>
                    <a:bodyPr/>
                    <a:lstStyle/>
                    <a:p>
                      <a:endParaRPr lang="fr-FR"/>
                    </a:p>
                  </a:txBody>
                  <a:tcPr/>
                </a:tc>
                <a:tc rowSpan="2">
                  <a:txBody>
                    <a:bodyPr/>
                    <a:lstStyle/>
                    <a:p>
                      <a:pPr marL="0" marR="0" lvl="0" indent="0" algn="ctr" rtl="0">
                        <a:spcBef>
                          <a:spcPts val="0"/>
                        </a:spcBef>
                        <a:spcAft>
                          <a:spcPts val="0"/>
                        </a:spcAft>
                        <a:buNone/>
                      </a:pPr>
                      <a:r>
                        <a:rPr lang="en-US" sz="1600" b="1">
                          <a:solidFill>
                            <a:schemeClr val="dk1"/>
                          </a:solidFill>
                          <a:latin typeface="Arial"/>
                          <a:ea typeface="Arial"/>
                          <a:cs typeface="Arial"/>
                          <a:sym typeface="Arial"/>
                        </a:rPr>
                        <a:t>Résultats</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373125">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rtl="0">
                        <a:spcBef>
                          <a:spcPts val="0"/>
                        </a:spcBef>
                        <a:spcAft>
                          <a:spcPts val="0"/>
                        </a:spcAft>
                        <a:buNone/>
                      </a:pPr>
                      <a:r>
                        <a:rPr lang="en-US" sz="1600" b="1">
                          <a:solidFill>
                            <a:schemeClr val="dk1"/>
                          </a:solidFill>
                          <a:latin typeface="Arial"/>
                          <a:ea typeface="Arial"/>
                          <a:cs typeface="Arial"/>
                          <a:sym typeface="Arial"/>
                        </a:rPr>
                        <a:t>O/N</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n-US" sz="1600" b="1">
                          <a:solidFill>
                            <a:schemeClr val="dk1"/>
                          </a:solidFill>
                          <a:latin typeface="Arial"/>
                          <a:ea typeface="Arial"/>
                          <a:cs typeface="Arial"/>
                          <a:sym typeface="Arial"/>
                        </a:rPr>
                        <a:t>Type</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n-US" sz="1600" b="1">
                          <a:solidFill>
                            <a:schemeClr val="dk1"/>
                          </a:solidFill>
                          <a:latin typeface="Arial"/>
                          <a:ea typeface="Arial"/>
                          <a:cs typeface="Arial"/>
                          <a:sym typeface="Arial"/>
                        </a:rPr>
                        <a:t>Résultat</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vMerge="1">
                  <a:txBody>
                    <a:bodyPr/>
                    <a:lstStyle/>
                    <a:p>
                      <a:endParaRPr lang="fr-FR"/>
                    </a:p>
                  </a:txBody>
                  <a:tcPr/>
                </a:tc>
                <a:extLst>
                  <a:ext uri="{0D108BD9-81ED-4DB2-BD59-A6C34878D82A}">
                    <a16:rowId xmlns:a16="http://schemas.microsoft.com/office/drawing/2014/main" val="10001"/>
                  </a:ext>
                </a:extLst>
              </a:tr>
              <a:tr h="265500">
                <a:tc>
                  <a:txBody>
                    <a:bodyPr/>
                    <a:lstStyle/>
                    <a:p>
                      <a:pPr marL="0" marR="0" lvl="0" indent="0" algn="ctr" rtl="0">
                        <a:lnSpc>
                          <a:spcPct val="100000"/>
                        </a:lnSpc>
                        <a:spcBef>
                          <a:spcPts val="0"/>
                        </a:spcBef>
                        <a:spcAft>
                          <a:spcPts val="0"/>
                        </a:spcAft>
                        <a:buClr>
                          <a:schemeClr val="dk1"/>
                        </a:buClr>
                        <a:buSzPts val="1600"/>
                        <a:buFont typeface="Arial"/>
                        <a:buNone/>
                      </a:pPr>
                      <a:r>
                        <a:rPr lang="en-US" sz="1600" b="0">
                          <a:solidFill>
                            <a:schemeClr val="dk1"/>
                          </a:solidFill>
                          <a:latin typeface="Arial"/>
                          <a:ea typeface="Arial"/>
                          <a:cs typeface="Arial"/>
                          <a:sym typeface="Arial"/>
                        </a:rPr>
                        <a:t>1</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1600"/>
                        <a:buFont typeface="Arial"/>
                        <a:buNone/>
                      </a:pPr>
                      <a:endParaRPr sz="1600" b="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1600"/>
                        <a:buFont typeface="Arial"/>
                        <a:buNone/>
                      </a:pPr>
                      <a:endParaRPr sz="1600" b="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600" b="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600" b="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600" b="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600" b="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600" b="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600" b="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600" b="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265500">
                <a:tc>
                  <a:txBody>
                    <a:bodyPr/>
                    <a:lstStyle/>
                    <a:p>
                      <a:pPr marL="0" marR="0" lvl="0" indent="0" algn="ctr" rtl="0">
                        <a:lnSpc>
                          <a:spcPct val="100000"/>
                        </a:lnSpc>
                        <a:spcBef>
                          <a:spcPts val="0"/>
                        </a:spcBef>
                        <a:spcAft>
                          <a:spcPts val="0"/>
                        </a:spcAft>
                        <a:buClr>
                          <a:schemeClr val="dk1"/>
                        </a:buClr>
                        <a:buSzPts val="1600"/>
                        <a:buFont typeface="Arial"/>
                        <a:buNone/>
                      </a:pPr>
                      <a:r>
                        <a:rPr lang="en-US" sz="1600" b="0">
                          <a:solidFill>
                            <a:schemeClr val="dk1"/>
                          </a:solidFill>
                          <a:latin typeface="Arial"/>
                          <a:ea typeface="Arial"/>
                          <a:cs typeface="Arial"/>
                          <a:sym typeface="Arial"/>
                        </a:rPr>
                        <a:t>2</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Clr>
                          <a:schemeClr val="dk1"/>
                        </a:buClr>
                        <a:buSzPts val="1600"/>
                        <a:buFont typeface="Arial"/>
                        <a:buNone/>
                      </a:pPr>
                      <a:endParaRPr sz="1600" b="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Clr>
                          <a:schemeClr val="dk1"/>
                        </a:buClr>
                        <a:buSzPts val="1600"/>
                        <a:buFont typeface="Arial"/>
                        <a:buNone/>
                      </a:pPr>
                      <a:endParaRPr sz="1600" b="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endParaRPr sz="1600" b="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endParaRPr sz="1600" b="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endParaRPr sz="1600" b="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endParaRPr sz="1600" b="0" dirty="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endParaRPr sz="1600" b="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endParaRPr sz="1600" b="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endParaRPr sz="1600" b="0" dirty="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3"/>
                  </a:ext>
                </a:extLst>
              </a:tr>
            </a:tbl>
          </a:graphicData>
        </a:graphic>
      </p:graphicFrame>
      <p:sp>
        <p:nvSpPr>
          <p:cNvPr id="436" name="Google Shape;436;p18"/>
          <p:cNvSpPr txBox="1"/>
          <p:nvPr/>
        </p:nvSpPr>
        <p:spPr>
          <a:xfrm>
            <a:off x="5524500" y="2379300"/>
            <a:ext cx="1143000" cy="36576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dk1"/>
                </a:solidFill>
                <a:latin typeface="Arial"/>
                <a:ea typeface="Arial"/>
                <a:cs typeface="Arial"/>
                <a:sym typeface="Arial"/>
              </a:rPr>
              <a:t>Humain</a:t>
            </a:r>
            <a:endParaRPr/>
          </a:p>
        </p:txBody>
      </p:sp>
      <p:sp>
        <p:nvSpPr>
          <p:cNvPr id="437" name="Google Shape;437;p18"/>
          <p:cNvSpPr txBox="1"/>
          <p:nvPr/>
        </p:nvSpPr>
        <p:spPr>
          <a:xfrm>
            <a:off x="5381983" y="4291567"/>
            <a:ext cx="1428034"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dk1"/>
                </a:solidFill>
                <a:latin typeface="Arial"/>
                <a:ea typeface="Arial"/>
                <a:cs typeface="Arial"/>
                <a:sym typeface="Arial"/>
              </a:rPr>
              <a:t>Animaux</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766"/>
        <p:cNvGrpSpPr/>
        <p:nvPr/>
      </p:nvGrpSpPr>
      <p:grpSpPr>
        <a:xfrm>
          <a:off x="0" y="0"/>
          <a:ext cx="0" cy="0"/>
          <a:chOff x="0" y="0"/>
          <a:chExt cx="0" cy="0"/>
        </a:xfrm>
      </p:grpSpPr>
      <p:sp>
        <p:nvSpPr>
          <p:cNvPr id="767" name="Google Shape;767;p19"/>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953A"/>
              </a:buClr>
              <a:buSzPts val="2800"/>
              <a:buNone/>
            </a:pPr>
            <a:r>
              <a:rPr lang="fr-FR" b="1" noProof="0" dirty="0">
                <a:solidFill>
                  <a:srgbClr val="00953A"/>
                </a:solidFill>
              </a:rPr>
              <a:t>Identifier les sources environnementales ou les réservoirs de maladies</a:t>
            </a:r>
            <a:endParaRPr lang="fr-FR" noProof="0" dirty="0"/>
          </a:p>
          <a:p>
            <a:pPr marL="685800" lvl="1" indent="-228600" algn="l" rtl="0">
              <a:lnSpc>
                <a:spcPct val="100000"/>
              </a:lnSpc>
              <a:spcBef>
                <a:spcPts val="1000"/>
              </a:spcBef>
              <a:spcAft>
                <a:spcPts val="0"/>
              </a:spcAft>
              <a:buSzPts val="2400"/>
              <a:buChar char="▪"/>
            </a:pPr>
            <a:r>
              <a:rPr lang="fr-FR" noProof="0" dirty="0"/>
              <a:t>Les spécialistes de l'environnement peuvent orienter les stratégies d'échantillonnage (eau, aliments, médicaments, air, autres)</a:t>
            </a:r>
          </a:p>
          <a:p>
            <a:pPr marL="228600" lvl="0" indent="-50800" algn="l" rtl="0">
              <a:lnSpc>
                <a:spcPct val="100000"/>
              </a:lnSpc>
              <a:spcBef>
                <a:spcPts val="1000"/>
              </a:spcBef>
              <a:spcAft>
                <a:spcPts val="0"/>
              </a:spcAft>
              <a:buClr>
                <a:schemeClr val="dk1"/>
              </a:buClr>
              <a:buSzPts val="2800"/>
              <a:buNone/>
            </a:pPr>
            <a:endParaRPr lang="fr-FR" noProof="0" dirty="0"/>
          </a:p>
        </p:txBody>
      </p:sp>
      <p:sp>
        <p:nvSpPr>
          <p:cNvPr id="768" name="Google Shape;768;p19"/>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noProof="0" dirty="0">
                <a:latin typeface="Franklin Gothic Medium" panose="020B0603020102020204" pitchFamily="34" charset="0"/>
              </a:rPr>
              <a:t>Surveillance environnementale (1/2)</a:t>
            </a:r>
          </a:p>
        </p:txBody>
      </p:sp>
      <p:sp>
        <p:nvSpPr>
          <p:cNvPr id="769" name="Google Shape;769;p19"/>
          <p:cNvSpPr txBox="1">
            <a:spLocks noGrp="1"/>
          </p:cNvSpPr>
          <p:nvPr>
            <p:ph type="body" idx="2"/>
          </p:nvPr>
        </p:nvSpPr>
        <p:spPr>
          <a:xfrm>
            <a:off x="2653260" y="6400800"/>
            <a:ext cx="6885288" cy="32067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200"/>
              <a:buNone/>
            </a:pPr>
            <a:r>
              <a:rPr lang="fr-FR" dirty="0">
                <a:latin typeface="Arial"/>
                <a:ea typeface="Arial"/>
                <a:cs typeface="Arial"/>
                <a:sym typeface="Arial"/>
              </a:rPr>
              <a:t>Centers for Disease Control and Prevention (Centres de contrôle et de prévention des maladies). </a:t>
            </a:r>
            <a:endParaRPr lang="fr-FR" dirty="0"/>
          </a:p>
          <a:p>
            <a:pPr marL="0" lvl="0" indent="0" algn="r" rtl="0">
              <a:lnSpc>
                <a:spcPct val="100000"/>
              </a:lnSpc>
              <a:spcBef>
                <a:spcPts val="0"/>
              </a:spcBef>
              <a:spcAft>
                <a:spcPts val="0"/>
              </a:spcAft>
              <a:buClr>
                <a:schemeClr val="dk1"/>
              </a:buClr>
              <a:buSzPts val="1200"/>
              <a:buNone/>
            </a:pPr>
            <a:r>
              <a:rPr lang="fr-FR" u="sng" dirty="0">
                <a:solidFill>
                  <a:schemeClr val="hlink"/>
                </a:solidFill>
                <a:hlinkClick r:id="rId3"/>
              </a:rPr>
              <a:t>Prévention du saturnisme infantile | Prévention du saturnisme infantile | </a:t>
            </a:r>
            <a:r>
              <a:rPr lang="fr-FR" dirty="0">
                <a:latin typeface="Arial"/>
                <a:ea typeface="Arial"/>
                <a:cs typeface="Arial"/>
                <a:sym typeface="Arial"/>
              </a:rPr>
              <a:t>CDC  </a:t>
            </a:r>
            <a:endParaRPr lang="fr-F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42"/>
        <p:cNvGrpSpPr/>
        <p:nvPr/>
      </p:nvGrpSpPr>
      <p:grpSpPr>
        <a:xfrm>
          <a:off x="0" y="0"/>
          <a:ext cx="0" cy="0"/>
          <a:chOff x="0" y="0"/>
          <a:chExt cx="0" cy="0"/>
        </a:xfrm>
      </p:grpSpPr>
      <p:sp>
        <p:nvSpPr>
          <p:cNvPr id="443" name="Google Shape;443;p20"/>
          <p:cNvSpPr txBox="1">
            <a:spLocks noGrp="1"/>
          </p:cNvSpPr>
          <p:nvPr>
            <p:ph type="body" idx="1"/>
          </p:nvPr>
        </p:nvSpPr>
        <p:spPr>
          <a:xfrm>
            <a:off x="850232" y="1400794"/>
            <a:ext cx="10515600" cy="2681663"/>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953A"/>
              </a:buClr>
              <a:buSzPts val="2800"/>
              <a:buNone/>
            </a:pPr>
            <a:r>
              <a:rPr lang="fr-FR" b="1" noProof="0" dirty="0">
                <a:solidFill>
                  <a:srgbClr val="00953A"/>
                </a:solidFill>
              </a:rPr>
              <a:t>Collecte de données et d'échantillons</a:t>
            </a:r>
            <a:endParaRPr lang="fr-FR" noProof="0" dirty="0"/>
          </a:p>
          <a:p>
            <a:pPr marL="685800" lvl="1" indent="-228600" algn="l" rtl="0">
              <a:lnSpc>
                <a:spcPct val="100000"/>
              </a:lnSpc>
              <a:spcBef>
                <a:spcPts val="1100"/>
              </a:spcBef>
              <a:spcAft>
                <a:spcPts val="0"/>
              </a:spcAft>
              <a:buSzPts val="2200"/>
              <a:buChar char="▪"/>
            </a:pPr>
            <a:r>
              <a:rPr lang="fr-FR" sz="2200" noProof="0" dirty="0"/>
              <a:t>Remplir le formulaire d'échantillonnage : inclure des notes et une carte ou un dessin de la zone</a:t>
            </a:r>
          </a:p>
          <a:p>
            <a:pPr marL="685800" lvl="1" indent="-228600" algn="l" rtl="0">
              <a:lnSpc>
                <a:spcPct val="100000"/>
              </a:lnSpc>
              <a:spcBef>
                <a:spcPts val="600"/>
              </a:spcBef>
              <a:spcAft>
                <a:spcPts val="0"/>
              </a:spcAft>
              <a:buSzPts val="2200"/>
              <a:buChar char="▪"/>
            </a:pPr>
            <a:r>
              <a:rPr lang="fr-FR" sz="2200" noProof="0" dirty="0"/>
              <a:t>Utiliser des techniques d'échantillonnage adéquates pour la collecte</a:t>
            </a:r>
          </a:p>
          <a:p>
            <a:pPr marL="685800" lvl="1" indent="-228600" algn="l" rtl="0">
              <a:lnSpc>
                <a:spcPct val="100000"/>
              </a:lnSpc>
              <a:spcBef>
                <a:spcPts val="600"/>
              </a:spcBef>
              <a:spcAft>
                <a:spcPts val="0"/>
              </a:spcAft>
              <a:buSzPts val="2200"/>
              <a:buChar char="▪"/>
            </a:pPr>
            <a:r>
              <a:rPr lang="fr-FR" sz="2200" noProof="0" dirty="0"/>
              <a:t>Échantillonnage de routine et échantillonnage en cas de flambée épidémique</a:t>
            </a:r>
          </a:p>
          <a:p>
            <a:pPr marL="1143000" lvl="2" indent="-228600" algn="l" rtl="0">
              <a:lnSpc>
                <a:spcPct val="100000"/>
              </a:lnSpc>
              <a:spcBef>
                <a:spcPts val="600"/>
              </a:spcBef>
              <a:spcAft>
                <a:spcPts val="0"/>
              </a:spcAft>
              <a:buSzPts val="1800"/>
              <a:buChar char="‒"/>
            </a:pPr>
            <a:r>
              <a:rPr lang="fr-FR" sz="1800" noProof="0" dirty="0"/>
              <a:t>Exemple : Guide de CDC pour l'échantillonnage du plomb dans l'environnement</a:t>
            </a:r>
          </a:p>
        </p:txBody>
      </p:sp>
      <p:sp>
        <p:nvSpPr>
          <p:cNvPr id="444" name="Google Shape;444;p20"/>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noProof="0" dirty="0">
                <a:latin typeface="Franklin Gothic Medium" panose="020B0603020102020204" pitchFamily="34" charset="0"/>
              </a:rPr>
              <a:t>Surveillance environnementale </a:t>
            </a:r>
            <a:r>
              <a:rPr lang="fr-FR" dirty="0">
                <a:latin typeface="Franklin Gothic Medium" panose="020B0603020102020204" pitchFamily="34" charset="0"/>
              </a:rPr>
              <a:t>(2/2)</a:t>
            </a:r>
            <a:endParaRPr lang="fr-FR" noProof="0" dirty="0">
              <a:latin typeface="Franklin Gothic Medium" panose="020B0603020102020204" pitchFamily="34" charset="0"/>
            </a:endParaRPr>
          </a:p>
        </p:txBody>
      </p:sp>
      <p:sp>
        <p:nvSpPr>
          <p:cNvPr id="445" name="Google Shape;445;p20"/>
          <p:cNvSpPr txBox="1">
            <a:spLocks noGrp="1"/>
          </p:cNvSpPr>
          <p:nvPr>
            <p:ph type="body" idx="2"/>
          </p:nvPr>
        </p:nvSpPr>
        <p:spPr>
          <a:xfrm>
            <a:off x="2653260" y="6400800"/>
            <a:ext cx="6885288" cy="32067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200"/>
              <a:buNone/>
            </a:pPr>
            <a:r>
              <a:rPr lang="fr-FR" noProof="0" dirty="0">
                <a:latin typeface="Arial"/>
                <a:ea typeface="Arial"/>
                <a:cs typeface="Arial"/>
                <a:sym typeface="Arial"/>
              </a:rPr>
              <a:t>Centers for Disease Control and Prevention (Centres de contrôle et de prévention des maladies). </a:t>
            </a:r>
            <a:endParaRPr lang="fr-FR" noProof="0" dirty="0"/>
          </a:p>
          <a:p>
            <a:pPr marL="0" lvl="0" indent="0" algn="r" rtl="0">
              <a:lnSpc>
                <a:spcPct val="100000"/>
              </a:lnSpc>
              <a:spcBef>
                <a:spcPts val="0"/>
              </a:spcBef>
              <a:spcAft>
                <a:spcPts val="0"/>
              </a:spcAft>
              <a:buClr>
                <a:schemeClr val="dk1"/>
              </a:buClr>
              <a:buSzPts val="1200"/>
              <a:buNone/>
            </a:pPr>
            <a:r>
              <a:rPr lang="fr-FR" u="sng" noProof="0" dirty="0">
                <a:solidFill>
                  <a:schemeClr val="hlink"/>
                </a:solidFill>
                <a:hlinkClick r:id="rId3"/>
              </a:rPr>
              <a:t>Prévention du saturnisme infantile | Prévention du saturnisme infantile | </a:t>
            </a:r>
            <a:r>
              <a:rPr lang="fr-FR" noProof="0" dirty="0">
                <a:latin typeface="Arial"/>
                <a:ea typeface="Arial"/>
                <a:cs typeface="Arial"/>
                <a:sym typeface="Arial"/>
              </a:rPr>
              <a:t>CDC  </a:t>
            </a:r>
            <a:endParaRPr lang="fr-FR" noProof="0" dirty="0"/>
          </a:p>
        </p:txBody>
      </p:sp>
      <p:graphicFrame>
        <p:nvGraphicFramePr>
          <p:cNvPr id="446" name="Google Shape;446;p20"/>
          <p:cNvGraphicFramePr/>
          <p:nvPr>
            <p:extLst>
              <p:ext uri="{D42A27DB-BD31-4B8C-83A1-F6EECF244321}">
                <p14:modId xmlns:p14="http://schemas.microsoft.com/office/powerpoint/2010/main" val="2798302802"/>
              </p:ext>
            </p:extLst>
          </p:nvPr>
        </p:nvGraphicFramePr>
        <p:xfrm>
          <a:off x="420624" y="3944564"/>
          <a:ext cx="11439189" cy="1905030"/>
        </p:xfrm>
        <a:graphic>
          <a:graphicData uri="http://schemas.openxmlformats.org/drawingml/2006/table">
            <a:tbl>
              <a:tblPr firstRow="1" bandRow="1">
                <a:noFill/>
                <a:tableStyleId>{4E9062B7-0B85-434D-B274-E6BCEF5303C2}</a:tableStyleId>
              </a:tblPr>
              <a:tblGrid>
                <a:gridCol w="482440">
                  <a:extLst>
                    <a:ext uri="{9D8B030D-6E8A-4147-A177-3AD203B41FA5}">
                      <a16:colId xmlns:a16="http://schemas.microsoft.com/office/drawing/2014/main" val="20000"/>
                    </a:ext>
                  </a:extLst>
                </a:gridCol>
                <a:gridCol w="1693900">
                  <a:extLst>
                    <a:ext uri="{9D8B030D-6E8A-4147-A177-3AD203B41FA5}">
                      <a16:colId xmlns:a16="http://schemas.microsoft.com/office/drawing/2014/main" val="20001"/>
                    </a:ext>
                  </a:extLst>
                </a:gridCol>
                <a:gridCol w="1500924">
                  <a:extLst>
                    <a:ext uri="{9D8B030D-6E8A-4147-A177-3AD203B41FA5}">
                      <a16:colId xmlns:a16="http://schemas.microsoft.com/office/drawing/2014/main" val="20002"/>
                    </a:ext>
                  </a:extLst>
                </a:gridCol>
                <a:gridCol w="1350833">
                  <a:extLst>
                    <a:ext uri="{9D8B030D-6E8A-4147-A177-3AD203B41FA5}">
                      <a16:colId xmlns:a16="http://schemas.microsoft.com/office/drawing/2014/main" val="20003"/>
                    </a:ext>
                  </a:extLst>
                </a:gridCol>
                <a:gridCol w="1393715">
                  <a:extLst>
                    <a:ext uri="{9D8B030D-6E8A-4147-A177-3AD203B41FA5}">
                      <a16:colId xmlns:a16="http://schemas.microsoft.com/office/drawing/2014/main" val="20004"/>
                    </a:ext>
                  </a:extLst>
                </a:gridCol>
                <a:gridCol w="1533087">
                  <a:extLst>
                    <a:ext uri="{9D8B030D-6E8A-4147-A177-3AD203B41FA5}">
                      <a16:colId xmlns:a16="http://schemas.microsoft.com/office/drawing/2014/main" val="20005"/>
                    </a:ext>
                  </a:extLst>
                </a:gridCol>
                <a:gridCol w="626054">
                  <a:extLst>
                    <a:ext uri="{9D8B030D-6E8A-4147-A177-3AD203B41FA5}">
                      <a16:colId xmlns:a16="http://schemas.microsoft.com/office/drawing/2014/main" val="20006"/>
                    </a:ext>
                  </a:extLst>
                </a:gridCol>
                <a:gridCol w="857457">
                  <a:extLst>
                    <a:ext uri="{9D8B030D-6E8A-4147-A177-3AD203B41FA5}">
                      <a16:colId xmlns:a16="http://schemas.microsoft.com/office/drawing/2014/main" val="20007"/>
                    </a:ext>
                  </a:extLst>
                </a:gridCol>
                <a:gridCol w="958318">
                  <a:extLst>
                    <a:ext uri="{9D8B030D-6E8A-4147-A177-3AD203B41FA5}">
                      <a16:colId xmlns:a16="http://schemas.microsoft.com/office/drawing/2014/main" val="20008"/>
                    </a:ext>
                  </a:extLst>
                </a:gridCol>
                <a:gridCol w="1042461">
                  <a:extLst>
                    <a:ext uri="{9D8B030D-6E8A-4147-A177-3AD203B41FA5}">
                      <a16:colId xmlns:a16="http://schemas.microsoft.com/office/drawing/2014/main" val="20009"/>
                    </a:ext>
                  </a:extLst>
                </a:gridCol>
              </a:tblGrid>
              <a:tr h="293300">
                <a:tc rowSpan="2">
                  <a:txBody>
                    <a:bodyPr/>
                    <a:lstStyle/>
                    <a:p>
                      <a:pPr marL="0" marR="0" lvl="0" indent="0" algn="ctr" rtl="0">
                        <a:spcBef>
                          <a:spcPts val="0"/>
                        </a:spcBef>
                        <a:spcAft>
                          <a:spcPts val="0"/>
                        </a:spcAft>
                        <a:buNone/>
                      </a:pPr>
                      <a:r>
                        <a:rPr lang="fr-FR" sz="1500" b="1" noProof="0" dirty="0">
                          <a:solidFill>
                            <a:schemeClr val="dk1"/>
                          </a:solidFill>
                          <a:latin typeface="Arial"/>
                          <a:ea typeface="Arial"/>
                          <a:cs typeface="Arial"/>
                          <a:sym typeface="Arial"/>
                        </a:rPr>
                        <a:t>ID.</a:t>
                      </a:r>
                      <a:endParaRPr lang="fr-FR" sz="1500" noProof="0" dirty="0"/>
                    </a:p>
                  </a:txBody>
                  <a:tcPr marL="91450" marR="91450" marT="45725" marB="45725"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rowSpan="2">
                  <a:txBody>
                    <a:bodyPr/>
                    <a:lstStyle/>
                    <a:p>
                      <a:pPr marL="0" marR="0" lvl="0" indent="0" algn="ctr" rtl="0">
                        <a:spcBef>
                          <a:spcPts val="0"/>
                        </a:spcBef>
                        <a:spcAft>
                          <a:spcPts val="0"/>
                        </a:spcAft>
                        <a:buNone/>
                      </a:pPr>
                      <a:r>
                        <a:rPr lang="fr-FR" sz="1500" b="1" noProof="0" dirty="0">
                          <a:solidFill>
                            <a:schemeClr val="dk1"/>
                          </a:solidFill>
                          <a:latin typeface="Arial"/>
                          <a:ea typeface="Arial"/>
                          <a:cs typeface="Arial"/>
                          <a:sym typeface="Arial"/>
                        </a:rPr>
                        <a:t>Lieu/région échantillonné(e)</a:t>
                      </a:r>
                      <a:endParaRPr lang="fr-FR" sz="1500" noProof="0" dirty="0"/>
                    </a:p>
                  </a:txBody>
                  <a:tcPr marL="91450" marR="91450" marT="45725" marB="45725"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rowSpan="2">
                  <a:txBody>
                    <a:bodyPr/>
                    <a:lstStyle/>
                    <a:p>
                      <a:pPr marL="0" marR="0" lvl="0" indent="0" algn="ctr" rtl="0">
                        <a:spcBef>
                          <a:spcPts val="0"/>
                        </a:spcBef>
                        <a:spcAft>
                          <a:spcPts val="0"/>
                        </a:spcAft>
                        <a:buClr>
                          <a:schemeClr val="dk1"/>
                        </a:buClr>
                        <a:buSzPts val="1600"/>
                        <a:buFont typeface="Arial"/>
                        <a:buNone/>
                      </a:pPr>
                      <a:r>
                        <a:rPr lang="fr-FR" sz="1500" b="1" noProof="0" dirty="0">
                          <a:solidFill>
                            <a:schemeClr val="dk1"/>
                          </a:solidFill>
                          <a:latin typeface="Arial"/>
                          <a:ea typeface="Arial"/>
                          <a:cs typeface="Arial"/>
                          <a:sym typeface="Arial"/>
                        </a:rPr>
                        <a:t>Coordonnées</a:t>
                      </a:r>
                      <a:endParaRPr lang="fr-FR" sz="1500" noProof="0" dirty="0"/>
                    </a:p>
                  </a:txBody>
                  <a:tcPr marL="91450" marR="91450" marT="45725" marB="45725"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rowSpan="2">
                  <a:txBody>
                    <a:bodyPr/>
                    <a:lstStyle/>
                    <a:p>
                      <a:pPr marL="0" marR="0" lvl="0" indent="0" algn="ctr" rtl="0">
                        <a:spcBef>
                          <a:spcPts val="0"/>
                        </a:spcBef>
                        <a:spcAft>
                          <a:spcPts val="0"/>
                        </a:spcAft>
                        <a:buClr>
                          <a:schemeClr val="dk1"/>
                        </a:buClr>
                        <a:buSzPts val="1600"/>
                        <a:buFont typeface="Arial"/>
                        <a:buNone/>
                      </a:pPr>
                      <a:r>
                        <a:rPr lang="fr-FR" sz="1500" b="1" noProof="0" dirty="0">
                          <a:solidFill>
                            <a:schemeClr val="dk1"/>
                          </a:solidFill>
                          <a:latin typeface="Arial"/>
                          <a:ea typeface="Arial"/>
                          <a:cs typeface="Arial"/>
                          <a:sym typeface="Arial"/>
                        </a:rPr>
                        <a:t>Date/heure du prélèvement de l'échantillon</a:t>
                      </a:r>
                      <a:endParaRPr lang="fr-FR" sz="1500" noProof="0" dirty="0"/>
                    </a:p>
                  </a:txBody>
                  <a:tcPr marL="91450" marR="91450" marT="45725" marB="45725"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rowSpan="2">
                  <a:txBody>
                    <a:bodyPr/>
                    <a:lstStyle/>
                    <a:p>
                      <a:pPr marL="0" marR="0" lvl="0" indent="0" algn="ctr" rtl="0">
                        <a:lnSpc>
                          <a:spcPct val="100000"/>
                        </a:lnSpc>
                        <a:spcBef>
                          <a:spcPts val="0"/>
                        </a:spcBef>
                        <a:spcAft>
                          <a:spcPts val="0"/>
                        </a:spcAft>
                        <a:buClr>
                          <a:schemeClr val="dk1"/>
                        </a:buClr>
                        <a:buSzPts val="1600"/>
                        <a:buFont typeface="Arial"/>
                        <a:buNone/>
                      </a:pPr>
                      <a:r>
                        <a:rPr lang="fr-FR" sz="1500" b="1" i="0" u="none" strike="noStrike" noProof="0" dirty="0">
                          <a:solidFill>
                            <a:schemeClr val="dk1"/>
                          </a:solidFill>
                          <a:latin typeface="Arial"/>
                          <a:ea typeface="Arial"/>
                          <a:cs typeface="Arial"/>
                          <a:sym typeface="Arial"/>
                        </a:rPr>
                        <a:t>Type d'échantillon (eau, aliments, air)</a:t>
                      </a:r>
                      <a:endParaRPr lang="fr-FR" sz="1500" noProof="0" dirty="0"/>
                    </a:p>
                  </a:txBody>
                  <a:tcPr marL="91450" marR="91450" marT="45725" marB="45725"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rowSpan="2">
                  <a:txBody>
                    <a:bodyPr/>
                    <a:lstStyle/>
                    <a:p>
                      <a:pPr marL="0" marR="0" lvl="0" indent="0" algn="ctr" rtl="0">
                        <a:lnSpc>
                          <a:spcPct val="100000"/>
                        </a:lnSpc>
                        <a:spcBef>
                          <a:spcPts val="0"/>
                        </a:spcBef>
                        <a:spcAft>
                          <a:spcPts val="0"/>
                        </a:spcAft>
                        <a:buClr>
                          <a:schemeClr val="dk1"/>
                        </a:buClr>
                        <a:buSzPts val="1600"/>
                        <a:buFont typeface="Arial"/>
                        <a:buNone/>
                      </a:pPr>
                      <a:r>
                        <a:rPr lang="fr-FR" sz="1500" b="1" i="0" u="none" strike="noStrike" noProof="0" dirty="0">
                          <a:solidFill>
                            <a:schemeClr val="dk1"/>
                          </a:solidFill>
                          <a:latin typeface="Arial"/>
                          <a:ea typeface="Arial"/>
                          <a:cs typeface="Arial"/>
                          <a:sym typeface="Arial"/>
                        </a:rPr>
                        <a:t>Méthode de collecte d'échantillons</a:t>
                      </a:r>
                      <a:endParaRPr lang="fr-FR" sz="1500" noProof="0" dirty="0"/>
                    </a:p>
                  </a:txBody>
                  <a:tcPr marL="91450" marR="91450" marT="45725" marB="45725"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gridSpan="3">
                  <a:txBody>
                    <a:bodyPr/>
                    <a:lstStyle/>
                    <a:p>
                      <a:pPr marL="0" marR="0" lvl="0" indent="0" algn="ctr" rtl="0">
                        <a:spcBef>
                          <a:spcPts val="0"/>
                        </a:spcBef>
                        <a:spcAft>
                          <a:spcPts val="0"/>
                        </a:spcAft>
                        <a:buNone/>
                      </a:pPr>
                      <a:r>
                        <a:rPr lang="fr-FR" sz="1600" noProof="0" dirty="0">
                          <a:solidFill>
                            <a:schemeClr val="dk1"/>
                          </a:solidFill>
                          <a:latin typeface="Arial"/>
                          <a:ea typeface="Arial"/>
                          <a:cs typeface="Arial"/>
                          <a:sym typeface="Arial"/>
                        </a:rPr>
                        <a:t>Laboratoire</a:t>
                      </a:r>
                      <a:endParaRPr lang="fr-FR" noProof="0" dirty="0"/>
                    </a:p>
                  </a:txBody>
                  <a:tcPr marL="91450" marR="91450" marT="45725" marB="45725"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hMerge="1">
                  <a:txBody>
                    <a:bodyPr/>
                    <a:lstStyle/>
                    <a:p>
                      <a:endParaRPr lang="fr-FR"/>
                    </a:p>
                  </a:txBody>
                  <a:tcPr/>
                </a:tc>
                <a:tc hMerge="1">
                  <a:txBody>
                    <a:bodyPr/>
                    <a:lstStyle/>
                    <a:p>
                      <a:endParaRPr lang="fr-FR"/>
                    </a:p>
                  </a:txBody>
                  <a:tcPr/>
                </a:tc>
                <a:tc rowSpan="2">
                  <a:txBody>
                    <a:bodyPr/>
                    <a:lstStyle/>
                    <a:p>
                      <a:pPr marL="0" marR="0" lvl="0" indent="0" algn="ctr" rtl="0">
                        <a:spcBef>
                          <a:spcPts val="0"/>
                        </a:spcBef>
                        <a:spcAft>
                          <a:spcPts val="0"/>
                        </a:spcAft>
                        <a:buNone/>
                      </a:pPr>
                      <a:r>
                        <a:rPr lang="fr-FR" sz="1500" b="1" noProof="0" dirty="0">
                          <a:solidFill>
                            <a:schemeClr val="dk1"/>
                          </a:solidFill>
                          <a:latin typeface="Arial"/>
                          <a:ea typeface="Arial"/>
                          <a:cs typeface="Arial"/>
                          <a:sym typeface="Arial"/>
                        </a:rPr>
                        <a:t>Résultats</a:t>
                      </a:r>
                    </a:p>
                    <a:p>
                      <a:pPr marL="0" marR="0" lvl="0" indent="0" algn="ctr" rtl="0">
                        <a:spcBef>
                          <a:spcPts val="0"/>
                        </a:spcBef>
                        <a:spcAft>
                          <a:spcPts val="0"/>
                        </a:spcAft>
                        <a:buNone/>
                      </a:pPr>
                      <a:r>
                        <a:rPr lang="fr-FR" sz="1500" noProof="0" dirty="0">
                          <a:solidFill>
                            <a:schemeClr val="dk1"/>
                          </a:solidFill>
                        </a:rPr>
                        <a:t>(issue)</a:t>
                      </a:r>
                    </a:p>
                  </a:txBody>
                  <a:tcPr marL="91450" marR="91450" marT="45725" marB="45725"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417625">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rtl="0">
                        <a:spcBef>
                          <a:spcPts val="0"/>
                        </a:spcBef>
                        <a:spcAft>
                          <a:spcPts val="0"/>
                        </a:spcAft>
                        <a:buNone/>
                      </a:pPr>
                      <a:r>
                        <a:rPr lang="fr-FR" sz="1400" b="1" noProof="0" dirty="0">
                          <a:solidFill>
                            <a:schemeClr val="dk1"/>
                          </a:solidFill>
                          <a:latin typeface="Arial"/>
                          <a:ea typeface="Arial"/>
                          <a:cs typeface="Arial"/>
                          <a:sym typeface="Arial"/>
                        </a:rPr>
                        <a:t>O/N</a:t>
                      </a:r>
                      <a:endParaRPr lang="fr-FR" sz="1400" noProof="0" dirty="0"/>
                    </a:p>
                  </a:txBody>
                  <a:tcPr marL="91450" marR="91450" marT="45725" marB="45725"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1500" b="1" noProof="0" dirty="0">
                          <a:solidFill>
                            <a:schemeClr val="dk1"/>
                          </a:solidFill>
                          <a:latin typeface="Arial"/>
                          <a:ea typeface="Arial"/>
                          <a:cs typeface="Arial"/>
                          <a:sym typeface="Arial"/>
                        </a:rPr>
                        <a:t>Type</a:t>
                      </a:r>
                      <a:endParaRPr lang="fr-FR" sz="1500" noProof="0" dirty="0"/>
                    </a:p>
                  </a:txBody>
                  <a:tcPr marL="91450" marR="91450" marT="45725" marB="45725"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1500" b="1" noProof="0" dirty="0">
                          <a:solidFill>
                            <a:schemeClr val="dk1"/>
                          </a:solidFill>
                          <a:latin typeface="Arial"/>
                          <a:ea typeface="Arial"/>
                          <a:cs typeface="Arial"/>
                          <a:sym typeface="Arial"/>
                        </a:rPr>
                        <a:t>Résultat</a:t>
                      </a:r>
                      <a:endParaRPr lang="fr-FR" sz="1500" noProof="0" dirty="0"/>
                    </a:p>
                  </a:txBody>
                  <a:tcPr marL="91450" marR="91450" marT="45725" marB="45725"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vMerge="1">
                  <a:txBody>
                    <a:bodyPr/>
                    <a:lstStyle/>
                    <a:p>
                      <a:endParaRPr lang="fr-FR"/>
                    </a:p>
                  </a:txBody>
                  <a:tcPr/>
                </a:tc>
                <a:extLst>
                  <a:ext uri="{0D108BD9-81ED-4DB2-BD59-A6C34878D82A}">
                    <a16:rowId xmlns:a16="http://schemas.microsoft.com/office/drawing/2014/main" val="10001"/>
                  </a:ext>
                </a:extLst>
              </a:tr>
              <a:tr h="322625">
                <a:tc>
                  <a:txBody>
                    <a:bodyPr/>
                    <a:lstStyle/>
                    <a:p>
                      <a:pPr marL="0" marR="0" lvl="0" indent="0" algn="ctr" rtl="0">
                        <a:lnSpc>
                          <a:spcPct val="100000"/>
                        </a:lnSpc>
                        <a:spcBef>
                          <a:spcPts val="0"/>
                        </a:spcBef>
                        <a:spcAft>
                          <a:spcPts val="0"/>
                        </a:spcAft>
                        <a:buClr>
                          <a:schemeClr val="dk1"/>
                        </a:buClr>
                        <a:buSzPts val="1600"/>
                        <a:buFont typeface="Arial"/>
                        <a:buNone/>
                      </a:pPr>
                      <a:r>
                        <a:rPr lang="fr-FR" sz="1600" b="0" noProof="0" dirty="0">
                          <a:solidFill>
                            <a:schemeClr val="dk1"/>
                          </a:solidFill>
                          <a:latin typeface="Arial"/>
                          <a:ea typeface="Arial"/>
                          <a:cs typeface="Arial"/>
                          <a:sym typeface="Arial"/>
                        </a:rPr>
                        <a:t>1</a:t>
                      </a:r>
                      <a:endParaRPr lang="fr-FR"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endParaRPr lang="fr-FR" sz="1600" b="0" noProof="0" dirty="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Clr>
                          <a:schemeClr val="dk1"/>
                        </a:buClr>
                        <a:buSzPts val="1600"/>
                        <a:buFont typeface="Arial"/>
                        <a:buNone/>
                      </a:pPr>
                      <a:endParaRPr lang="fr-FR" sz="1600" b="0" noProof="0" dirty="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Clr>
                          <a:schemeClr val="dk1"/>
                        </a:buClr>
                        <a:buSzPts val="1600"/>
                        <a:buFont typeface="Arial"/>
                        <a:buNone/>
                      </a:pPr>
                      <a:endParaRPr lang="fr-FR" sz="1600" b="0" noProof="0" dirty="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endParaRPr lang="fr-FR" sz="1600" b="0" noProof="0" dirty="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endParaRPr lang="fr-FR" sz="1600" b="0" noProof="0" dirty="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endParaRPr lang="fr-FR" sz="1600" b="0" noProof="0" dirty="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endParaRPr lang="fr-FR" sz="1600" b="0" noProof="0" dirty="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endParaRPr lang="fr-FR" sz="1600" b="0" noProof="0" dirty="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endParaRPr lang="fr-FR" sz="1600" b="0" noProof="0" dirty="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2"/>
                  </a:ext>
                </a:extLst>
              </a:tr>
              <a:tr h="322625">
                <a:tc>
                  <a:txBody>
                    <a:bodyPr/>
                    <a:lstStyle/>
                    <a:p>
                      <a:pPr marL="0" marR="0" lvl="0" indent="0" algn="ctr" rtl="0">
                        <a:lnSpc>
                          <a:spcPct val="100000"/>
                        </a:lnSpc>
                        <a:spcBef>
                          <a:spcPts val="0"/>
                        </a:spcBef>
                        <a:spcAft>
                          <a:spcPts val="0"/>
                        </a:spcAft>
                        <a:buClr>
                          <a:schemeClr val="dk1"/>
                        </a:buClr>
                        <a:buSzPts val="1600"/>
                        <a:buFont typeface="Arial"/>
                        <a:buNone/>
                      </a:pPr>
                      <a:r>
                        <a:rPr lang="fr-FR" sz="1600" b="0" noProof="0" dirty="0">
                          <a:solidFill>
                            <a:schemeClr val="dk1"/>
                          </a:solidFill>
                          <a:latin typeface="Arial"/>
                          <a:ea typeface="Arial"/>
                          <a:cs typeface="Arial"/>
                          <a:sym typeface="Arial"/>
                        </a:rPr>
                        <a:t>2</a:t>
                      </a:r>
                      <a:endParaRPr lang="fr-FR"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endParaRPr lang="fr-FR" sz="1600" b="0" noProof="0" dirty="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Clr>
                          <a:schemeClr val="dk1"/>
                        </a:buClr>
                        <a:buSzPts val="1600"/>
                        <a:buFont typeface="Arial"/>
                        <a:buNone/>
                      </a:pPr>
                      <a:endParaRPr lang="fr-FR" sz="1600" b="0" noProof="0" dirty="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Clr>
                          <a:schemeClr val="dk1"/>
                        </a:buClr>
                        <a:buSzPts val="1600"/>
                        <a:buFont typeface="Arial"/>
                        <a:buNone/>
                      </a:pPr>
                      <a:endParaRPr lang="fr-FR" sz="1600" b="0" noProof="0" dirty="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endParaRPr lang="fr-FR" sz="1600" b="0" noProof="0" dirty="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endParaRPr lang="fr-FR" sz="1600" b="0" noProof="0" dirty="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endParaRPr lang="fr-FR" sz="1600" b="0" noProof="0" dirty="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endParaRPr lang="fr-FR" sz="1600" b="0" noProof="0" dirty="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endParaRPr lang="fr-FR" sz="1600" b="0" noProof="0" dirty="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endParaRPr lang="fr-FR" sz="1600" b="0" noProof="0" dirty="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51"/>
        <p:cNvGrpSpPr/>
        <p:nvPr/>
      </p:nvGrpSpPr>
      <p:grpSpPr>
        <a:xfrm>
          <a:off x="0" y="0"/>
          <a:ext cx="0" cy="0"/>
          <a:chOff x="0" y="0"/>
          <a:chExt cx="0" cy="0"/>
        </a:xfrm>
      </p:grpSpPr>
      <p:sp>
        <p:nvSpPr>
          <p:cNvPr id="452" name="Google Shape;452;p21"/>
          <p:cNvSpPr txBox="1">
            <a:spLocks noGrp="1"/>
          </p:cNvSpPr>
          <p:nvPr>
            <p:ph type="title"/>
          </p:nvPr>
        </p:nvSpPr>
        <p:spPr>
          <a:xfrm>
            <a:off x="445875" y="457200"/>
            <a:ext cx="104397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noProof="0" dirty="0">
                <a:latin typeface="Franklin Gothic Medium" panose="020B0603020102020204" pitchFamily="34" charset="0"/>
              </a:rPr>
              <a:t>Pas de notification ou notification zéro?</a:t>
            </a:r>
          </a:p>
        </p:txBody>
      </p:sp>
      <p:sp>
        <p:nvSpPr>
          <p:cNvPr id="453" name="Google Shape;453;p21"/>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chemeClr val="dk1"/>
              </a:buClr>
              <a:buSzPts val="2800"/>
              <a:buNone/>
            </a:pPr>
            <a:r>
              <a:rPr lang="fr-FR" b="1" noProof="0" dirty="0"/>
              <a:t>Formulaire de notification de synthèse de la surveillance</a:t>
            </a:r>
            <a:endParaRPr lang="fr-FR" noProof="0" dirty="0"/>
          </a:p>
        </p:txBody>
      </p:sp>
      <p:graphicFrame>
        <p:nvGraphicFramePr>
          <p:cNvPr id="454" name="Google Shape;454;p21"/>
          <p:cNvGraphicFramePr/>
          <p:nvPr>
            <p:extLst>
              <p:ext uri="{D42A27DB-BD31-4B8C-83A1-F6EECF244321}">
                <p14:modId xmlns:p14="http://schemas.microsoft.com/office/powerpoint/2010/main" val="1553363930"/>
              </p:ext>
            </p:extLst>
          </p:nvPr>
        </p:nvGraphicFramePr>
        <p:xfrm>
          <a:off x="838197" y="2213413"/>
          <a:ext cx="10515600" cy="2889090"/>
        </p:xfrm>
        <a:graphic>
          <a:graphicData uri="http://schemas.openxmlformats.org/drawingml/2006/table">
            <a:tbl>
              <a:tblPr>
                <a:noFill/>
                <a:tableStyleId>{4E9062B7-0B85-434D-B274-E6BCEF5303C2}</a:tableStyleId>
              </a:tblPr>
              <a:tblGrid>
                <a:gridCol w="4690725">
                  <a:extLst>
                    <a:ext uri="{9D8B030D-6E8A-4147-A177-3AD203B41FA5}">
                      <a16:colId xmlns:a16="http://schemas.microsoft.com/office/drawing/2014/main" val="20000"/>
                    </a:ext>
                  </a:extLst>
                </a:gridCol>
                <a:gridCol w="1733100">
                  <a:extLst>
                    <a:ext uri="{9D8B030D-6E8A-4147-A177-3AD203B41FA5}">
                      <a16:colId xmlns:a16="http://schemas.microsoft.com/office/drawing/2014/main" val="20001"/>
                    </a:ext>
                  </a:extLst>
                </a:gridCol>
                <a:gridCol w="1679950">
                  <a:extLst>
                    <a:ext uri="{9D8B030D-6E8A-4147-A177-3AD203B41FA5}">
                      <a16:colId xmlns:a16="http://schemas.microsoft.com/office/drawing/2014/main" val="20002"/>
                    </a:ext>
                  </a:extLst>
                </a:gridCol>
                <a:gridCol w="2411825">
                  <a:extLst>
                    <a:ext uri="{9D8B030D-6E8A-4147-A177-3AD203B41FA5}">
                      <a16:colId xmlns:a16="http://schemas.microsoft.com/office/drawing/2014/main" val="20003"/>
                    </a:ext>
                  </a:extLst>
                </a:gridCol>
              </a:tblGrid>
              <a:tr h="706575">
                <a:tc>
                  <a:txBody>
                    <a:bodyPr/>
                    <a:lstStyle/>
                    <a:p>
                      <a:pPr marL="0" marR="0" lvl="0" indent="0" algn="ctr" rtl="0">
                        <a:spcBef>
                          <a:spcPts val="0"/>
                        </a:spcBef>
                        <a:spcAft>
                          <a:spcPts val="0"/>
                        </a:spcAft>
                        <a:buNone/>
                      </a:pPr>
                      <a:r>
                        <a:rPr lang="fr-FR" sz="2400" b="1" u="none" strike="noStrike" noProof="0" dirty="0">
                          <a:solidFill>
                            <a:schemeClr val="dk1"/>
                          </a:solidFill>
                          <a:latin typeface="Arial"/>
                          <a:ea typeface="Arial"/>
                          <a:cs typeface="Arial"/>
                          <a:sym typeface="Arial"/>
                        </a:rPr>
                        <a:t>Maladies et événements à déclaration obligatoire</a:t>
                      </a:r>
                      <a:endParaRPr lang="fr-FR" sz="2400" b="1" i="0" u="none" strike="noStrike" noProof="0" dirty="0">
                        <a:solidFill>
                          <a:schemeClr val="dk1"/>
                        </a:solidFill>
                        <a:latin typeface="Arial"/>
                        <a:ea typeface="Arial"/>
                        <a:cs typeface="Arial"/>
                        <a:sym typeface="Arial"/>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2400" b="1" u="none" strike="noStrike" noProof="0" dirty="0">
                          <a:solidFill>
                            <a:schemeClr val="dk1"/>
                          </a:solidFill>
                          <a:latin typeface="Arial"/>
                          <a:ea typeface="Arial"/>
                          <a:cs typeface="Arial"/>
                          <a:sym typeface="Arial"/>
                        </a:rPr>
                        <a:t>Cas</a:t>
                      </a:r>
                      <a:endParaRPr lang="fr-FR" sz="2400" b="1" i="0" u="none" strike="noStrike" noProof="0" dirty="0">
                        <a:solidFill>
                          <a:schemeClr val="dk1"/>
                        </a:solidFill>
                        <a:latin typeface="Arial"/>
                        <a:ea typeface="Arial"/>
                        <a:cs typeface="Arial"/>
                        <a:sym typeface="Arial"/>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2400" b="1" u="none" strike="noStrike" noProof="0" dirty="0">
                          <a:solidFill>
                            <a:schemeClr val="dk1"/>
                          </a:solidFill>
                          <a:latin typeface="Arial"/>
                          <a:ea typeface="Arial"/>
                          <a:cs typeface="Arial"/>
                          <a:sym typeface="Arial"/>
                        </a:rPr>
                        <a:t>Décès</a:t>
                      </a:r>
                      <a:endParaRPr lang="fr-FR" sz="2400" b="1" i="0" u="none" strike="noStrike" noProof="0" dirty="0">
                        <a:solidFill>
                          <a:schemeClr val="dk1"/>
                        </a:solidFill>
                        <a:latin typeface="Arial"/>
                        <a:ea typeface="Arial"/>
                        <a:cs typeface="Arial"/>
                        <a:sym typeface="Arial"/>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2400" b="1" u="none" strike="noStrike" noProof="0" dirty="0">
                          <a:solidFill>
                            <a:schemeClr val="dk1"/>
                          </a:solidFill>
                          <a:latin typeface="Arial"/>
                          <a:ea typeface="Arial"/>
                          <a:cs typeface="Arial"/>
                          <a:sym typeface="Arial"/>
                        </a:rPr>
                        <a:t>Cas confirmés en laboratoire</a:t>
                      </a:r>
                      <a:endParaRPr lang="fr-FR" sz="2400" b="1" i="0" u="none" strike="noStrike" noProof="0" dirty="0">
                        <a:solidFill>
                          <a:schemeClr val="dk1"/>
                        </a:solidFill>
                        <a:latin typeface="Arial"/>
                        <a:ea typeface="Arial"/>
                        <a:cs typeface="Arial"/>
                        <a:sym typeface="Arial"/>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469000">
                <a:tc>
                  <a:txBody>
                    <a:bodyPr/>
                    <a:lstStyle/>
                    <a:p>
                      <a:pPr marL="0" marR="0" lvl="0" indent="0" algn="l" rtl="0">
                        <a:spcBef>
                          <a:spcPts val="0"/>
                        </a:spcBef>
                        <a:spcAft>
                          <a:spcPts val="0"/>
                        </a:spcAft>
                        <a:buNone/>
                      </a:pPr>
                      <a:r>
                        <a:rPr lang="fr-FR" sz="2400" u="none" strike="noStrike" noProof="0" dirty="0">
                          <a:solidFill>
                            <a:schemeClr val="dk1"/>
                          </a:solidFill>
                          <a:latin typeface="Arial"/>
                          <a:ea typeface="Arial"/>
                          <a:cs typeface="Arial"/>
                          <a:sym typeface="Arial"/>
                        </a:rPr>
                        <a:t>Hépatite virale aiguë</a:t>
                      </a:r>
                      <a:endParaRPr lang="fr-FR" sz="2400" b="0" i="0" u="none" strike="noStrike" noProof="0" dirty="0">
                        <a:solidFill>
                          <a:schemeClr val="dk1"/>
                        </a:solidFill>
                        <a:latin typeface="Arial"/>
                        <a:ea typeface="Arial"/>
                        <a:cs typeface="Arial"/>
                        <a:sym typeface="Arial"/>
                      </a:endParaRPr>
                    </a:p>
                  </a:txBody>
                  <a:tcPr marL="18287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ctr" rtl="0">
                        <a:spcBef>
                          <a:spcPts val="0"/>
                        </a:spcBef>
                        <a:spcAft>
                          <a:spcPts val="0"/>
                        </a:spcAft>
                        <a:buNone/>
                      </a:pPr>
                      <a:r>
                        <a:rPr lang="fr-FR" sz="2400" u="none" strike="noStrike" noProof="0" dirty="0">
                          <a:solidFill>
                            <a:schemeClr val="dk1"/>
                          </a:solidFill>
                          <a:latin typeface="Arial"/>
                          <a:ea typeface="Arial"/>
                          <a:cs typeface="Arial"/>
                          <a:sym typeface="Arial"/>
                        </a:rPr>
                        <a:t>2</a:t>
                      </a:r>
                      <a:endParaRPr lang="fr-FR" sz="2400" b="0" i="0" u="none" strike="noStrike" noProof="0" dirty="0">
                        <a:solidFill>
                          <a:schemeClr val="dk1"/>
                        </a:solidFill>
                        <a:latin typeface="Arial"/>
                        <a:ea typeface="Arial"/>
                        <a:cs typeface="Arial"/>
                        <a:sym typeface="Arial"/>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ctr" rtl="0">
                        <a:spcBef>
                          <a:spcPts val="0"/>
                        </a:spcBef>
                        <a:spcAft>
                          <a:spcPts val="0"/>
                        </a:spcAft>
                        <a:buNone/>
                      </a:pPr>
                      <a:r>
                        <a:rPr lang="fr-FR" sz="2400" u="none" strike="noStrike" noProof="0" dirty="0">
                          <a:solidFill>
                            <a:schemeClr val="dk1"/>
                          </a:solidFill>
                          <a:latin typeface="Arial"/>
                          <a:ea typeface="Arial"/>
                          <a:cs typeface="Arial"/>
                          <a:sym typeface="Arial"/>
                        </a:rPr>
                        <a:t>0</a:t>
                      </a:r>
                      <a:endParaRPr lang="fr-FR" sz="2400" b="0" i="0" u="none" strike="noStrike" noProof="0" dirty="0">
                        <a:solidFill>
                          <a:schemeClr val="dk1"/>
                        </a:solidFill>
                        <a:latin typeface="Arial"/>
                        <a:ea typeface="Arial"/>
                        <a:cs typeface="Arial"/>
                        <a:sym typeface="Arial"/>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ctr" rtl="0">
                        <a:spcBef>
                          <a:spcPts val="0"/>
                        </a:spcBef>
                        <a:spcAft>
                          <a:spcPts val="0"/>
                        </a:spcAft>
                        <a:buNone/>
                      </a:pPr>
                      <a:r>
                        <a:rPr lang="fr-FR" sz="2400" u="none" strike="noStrike" noProof="0" dirty="0">
                          <a:solidFill>
                            <a:schemeClr val="dk1"/>
                          </a:solidFill>
                          <a:latin typeface="Arial"/>
                          <a:ea typeface="Arial"/>
                          <a:cs typeface="Arial"/>
                          <a:sym typeface="Arial"/>
                        </a:rPr>
                        <a:t>0</a:t>
                      </a:r>
                      <a:endParaRPr lang="fr-FR" sz="2400" b="0" i="0" u="none" strike="noStrike" noProof="0" dirty="0">
                        <a:solidFill>
                          <a:schemeClr val="dk1"/>
                        </a:solidFill>
                        <a:latin typeface="Arial"/>
                        <a:ea typeface="Arial"/>
                        <a:cs typeface="Arial"/>
                        <a:sym typeface="Arial"/>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1"/>
                  </a:ext>
                </a:extLst>
              </a:tr>
              <a:tr h="469000">
                <a:tc>
                  <a:txBody>
                    <a:bodyPr/>
                    <a:lstStyle/>
                    <a:p>
                      <a:pPr marL="0" marR="0" lvl="0" indent="0" algn="l" rtl="0">
                        <a:spcBef>
                          <a:spcPts val="0"/>
                        </a:spcBef>
                        <a:spcAft>
                          <a:spcPts val="0"/>
                        </a:spcAft>
                        <a:buNone/>
                      </a:pPr>
                      <a:r>
                        <a:rPr lang="fr-FR" sz="2400" u="none" strike="noStrike" noProof="0" dirty="0">
                          <a:solidFill>
                            <a:schemeClr val="dk1"/>
                          </a:solidFill>
                          <a:latin typeface="Arial"/>
                          <a:ea typeface="Arial"/>
                          <a:cs typeface="Arial"/>
                          <a:sym typeface="Arial"/>
                        </a:rPr>
                        <a:t>Anthrax</a:t>
                      </a:r>
                      <a:endParaRPr lang="fr-FR" sz="2400" b="0" i="0" u="none" strike="noStrike" noProof="0" dirty="0">
                        <a:solidFill>
                          <a:schemeClr val="dk1"/>
                        </a:solidFill>
                        <a:latin typeface="Arial"/>
                        <a:ea typeface="Arial"/>
                        <a:cs typeface="Arial"/>
                        <a:sym typeface="Arial"/>
                      </a:endParaRPr>
                    </a:p>
                  </a:txBody>
                  <a:tcPr marL="18287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2400" u="none" strike="noStrike" noProof="0" dirty="0">
                          <a:solidFill>
                            <a:schemeClr val="dk1"/>
                          </a:solidFill>
                          <a:latin typeface="Arial"/>
                          <a:ea typeface="Arial"/>
                          <a:cs typeface="Arial"/>
                          <a:sym typeface="Arial"/>
                        </a:rPr>
                        <a:t> </a:t>
                      </a:r>
                      <a:endParaRPr lang="fr-FR" sz="2400" b="0" i="0" u="none" strike="noStrike" noProof="0" dirty="0">
                        <a:solidFill>
                          <a:schemeClr val="dk1"/>
                        </a:solidFill>
                        <a:latin typeface="Arial"/>
                        <a:ea typeface="Arial"/>
                        <a:cs typeface="Arial"/>
                        <a:sym typeface="Arial"/>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2400" u="none" strike="noStrike" noProof="0" dirty="0">
                          <a:solidFill>
                            <a:schemeClr val="dk1"/>
                          </a:solidFill>
                          <a:latin typeface="Arial"/>
                          <a:ea typeface="Arial"/>
                          <a:cs typeface="Arial"/>
                          <a:sym typeface="Arial"/>
                        </a:rPr>
                        <a:t> </a:t>
                      </a:r>
                      <a:endParaRPr lang="fr-FR" sz="2400" b="0" i="0" u="none" strike="noStrike" noProof="0" dirty="0">
                        <a:solidFill>
                          <a:schemeClr val="dk1"/>
                        </a:solidFill>
                        <a:latin typeface="Arial"/>
                        <a:ea typeface="Arial"/>
                        <a:cs typeface="Arial"/>
                        <a:sym typeface="Arial"/>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2400" u="none" strike="noStrike" noProof="0" dirty="0">
                          <a:solidFill>
                            <a:schemeClr val="dk1"/>
                          </a:solidFill>
                          <a:latin typeface="Arial"/>
                          <a:ea typeface="Arial"/>
                          <a:cs typeface="Arial"/>
                          <a:sym typeface="Arial"/>
                        </a:rPr>
                        <a:t> </a:t>
                      </a:r>
                      <a:endParaRPr lang="fr-FR" sz="2400" b="0" i="0" u="none" strike="noStrike" noProof="0" dirty="0">
                        <a:solidFill>
                          <a:schemeClr val="dk1"/>
                        </a:solidFill>
                        <a:latin typeface="Arial"/>
                        <a:ea typeface="Arial"/>
                        <a:cs typeface="Arial"/>
                        <a:sym typeface="Arial"/>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2"/>
                  </a:ext>
                </a:extLst>
              </a:tr>
              <a:tr h="469000">
                <a:tc>
                  <a:txBody>
                    <a:bodyPr/>
                    <a:lstStyle/>
                    <a:p>
                      <a:pPr marL="0" marR="0" lvl="0" indent="0" algn="l" rtl="0">
                        <a:spcBef>
                          <a:spcPts val="0"/>
                        </a:spcBef>
                        <a:spcAft>
                          <a:spcPts val="0"/>
                        </a:spcAft>
                        <a:buNone/>
                      </a:pPr>
                      <a:r>
                        <a:rPr lang="fr-FR" sz="2400" u="none" strike="noStrike" noProof="0" dirty="0">
                          <a:solidFill>
                            <a:schemeClr val="dk1"/>
                          </a:solidFill>
                          <a:latin typeface="Arial"/>
                          <a:ea typeface="Arial"/>
                          <a:cs typeface="Arial"/>
                          <a:sym typeface="Arial"/>
                        </a:rPr>
                        <a:t>Diarrhée </a:t>
                      </a:r>
                      <a:r>
                        <a:rPr lang="fr-FR" sz="2400" noProof="0" dirty="0"/>
                        <a:t>sanglante</a:t>
                      </a:r>
                      <a:endParaRPr lang="fr-FR" sz="2400" b="0" i="0" u="none" strike="noStrike" noProof="0" dirty="0">
                        <a:solidFill>
                          <a:schemeClr val="dk1"/>
                        </a:solidFill>
                        <a:latin typeface="Arial"/>
                        <a:ea typeface="Arial"/>
                        <a:cs typeface="Arial"/>
                        <a:sym typeface="Arial"/>
                      </a:endParaRPr>
                    </a:p>
                  </a:txBody>
                  <a:tcPr marL="18287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ctr" rtl="0">
                        <a:spcBef>
                          <a:spcPts val="0"/>
                        </a:spcBef>
                        <a:spcAft>
                          <a:spcPts val="0"/>
                        </a:spcAft>
                        <a:buNone/>
                      </a:pPr>
                      <a:r>
                        <a:rPr lang="fr-FR" sz="2400" u="none" strike="noStrike" noProof="0" dirty="0">
                          <a:solidFill>
                            <a:schemeClr val="dk1"/>
                          </a:solidFill>
                          <a:latin typeface="Arial"/>
                          <a:ea typeface="Arial"/>
                          <a:cs typeface="Arial"/>
                          <a:sym typeface="Arial"/>
                        </a:rPr>
                        <a:t>3</a:t>
                      </a:r>
                      <a:endParaRPr lang="fr-FR" sz="2400" b="0" i="0" u="none" strike="noStrike" noProof="0" dirty="0">
                        <a:solidFill>
                          <a:schemeClr val="dk1"/>
                        </a:solidFill>
                        <a:latin typeface="Arial"/>
                        <a:ea typeface="Arial"/>
                        <a:cs typeface="Arial"/>
                        <a:sym typeface="Arial"/>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ctr" rtl="0">
                        <a:spcBef>
                          <a:spcPts val="0"/>
                        </a:spcBef>
                        <a:spcAft>
                          <a:spcPts val="0"/>
                        </a:spcAft>
                        <a:buNone/>
                      </a:pPr>
                      <a:r>
                        <a:rPr lang="fr-FR" sz="2400" u="none" strike="noStrike" noProof="0" dirty="0">
                          <a:solidFill>
                            <a:schemeClr val="dk1"/>
                          </a:solidFill>
                          <a:latin typeface="Arial"/>
                          <a:ea typeface="Arial"/>
                          <a:cs typeface="Arial"/>
                          <a:sym typeface="Arial"/>
                        </a:rPr>
                        <a:t>1</a:t>
                      </a:r>
                      <a:endParaRPr lang="fr-FR" sz="2400" b="0" i="0" u="none" strike="noStrike" noProof="0" dirty="0">
                        <a:solidFill>
                          <a:schemeClr val="dk1"/>
                        </a:solidFill>
                        <a:latin typeface="Arial"/>
                        <a:ea typeface="Arial"/>
                        <a:cs typeface="Arial"/>
                        <a:sym typeface="Arial"/>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ctr" rtl="0">
                        <a:spcBef>
                          <a:spcPts val="0"/>
                        </a:spcBef>
                        <a:spcAft>
                          <a:spcPts val="0"/>
                        </a:spcAft>
                        <a:buNone/>
                      </a:pPr>
                      <a:r>
                        <a:rPr lang="fr-FR" sz="2400" u="none" strike="noStrike" noProof="0" dirty="0">
                          <a:solidFill>
                            <a:schemeClr val="dk1"/>
                          </a:solidFill>
                          <a:latin typeface="Arial"/>
                          <a:ea typeface="Arial"/>
                          <a:cs typeface="Arial"/>
                          <a:sym typeface="Arial"/>
                        </a:rPr>
                        <a:t>0</a:t>
                      </a:r>
                      <a:endParaRPr lang="fr-FR" sz="2400" b="0" i="0" u="none" strike="noStrike" noProof="0" dirty="0">
                        <a:solidFill>
                          <a:schemeClr val="dk1"/>
                        </a:solidFill>
                        <a:latin typeface="Arial"/>
                        <a:ea typeface="Arial"/>
                        <a:cs typeface="Arial"/>
                        <a:sym typeface="Arial"/>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3"/>
                  </a:ext>
                </a:extLst>
              </a:tr>
              <a:tr h="702100">
                <a:tc>
                  <a:txBody>
                    <a:bodyPr/>
                    <a:lstStyle/>
                    <a:p>
                      <a:pPr marL="0" marR="0" lvl="0" indent="0" algn="l" rtl="0">
                        <a:spcBef>
                          <a:spcPts val="0"/>
                        </a:spcBef>
                        <a:spcAft>
                          <a:spcPts val="0"/>
                        </a:spcAft>
                        <a:buNone/>
                      </a:pPr>
                      <a:r>
                        <a:rPr lang="fr-FR" sz="2400" u="none" strike="noStrike" noProof="0" dirty="0">
                          <a:solidFill>
                            <a:schemeClr val="dk1"/>
                          </a:solidFill>
                          <a:latin typeface="Arial"/>
                          <a:ea typeface="Arial"/>
                          <a:cs typeface="Arial"/>
                          <a:sym typeface="Arial"/>
                        </a:rPr>
                        <a:t>Diarrhée avec déshydratation sévère (enfants &lt;5 ans)</a:t>
                      </a:r>
                      <a:endParaRPr lang="fr-FR" sz="2400" b="0" i="0" u="none" strike="noStrike" noProof="0" dirty="0">
                        <a:solidFill>
                          <a:schemeClr val="dk1"/>
                        </a:solidFill>
                        <a:latin typeface="Arial"/>
                        <a:ea typeface="Arial"/>
                        <a:cs typeface="Arial"/>
                        <a:sym typeface="Arial"/>
                      </a:endParaRPr>
                    </a:p>
                  </a:txBody>
                  <a:tcPr marL="18287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2400" u="none" strike="noStrike" noProof="0" dirty="0">
                          <a:solidFill>
                            <a:schemeClr val="dk1"/>
                          </a:solidFill>
                          <a:latin typeface="Arial"/>
                          <a:ea typeface="Arial"/>
                          <a:cs typeface="Arial"/>
                          <a:sym typeface="Arial"/>
                        </a:rPr>
                        <a:t>4</a:t>
                      </a:r>
                      <a:endParaRPr lang="fr-FR" sz="2400" b="0" i="0" u="none" strike="noStrike" noProof="0" dirty="0">
                        <a:solidFill>
                          <a:schemeClr val="dk1"/>
                        </a:solidFill>
                        <a:latin typeface="Arial"/>
                        <a:ea typeface="Arial"/>
                        <a:cs typeface="Arial"/>
                        <a:sym typeface="Arial"/>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2400" u="none" strike="noStrike" noProof="0" dirty="0">
                          <a:solidFill>
                            <a:schemeClr val="dk1"/>
                          </a:solidFill>
                          <a:latin typeface="Arial"/>
                          <a:ea typeface="Arial"/>
                          <a:cs typeface="Arial"/>
                          <a:sym typeface="Arial"/>
                        </a:rPr>
                        <a:t>0</a:t>
                      </a:r>
                      <a:endParaRPr lang="fr-FR" sz="2400" b="0" i="0" u="none" strike="noStrike" noProof="0" dirty="0">
                        <a:solidFill>
                          <a:schemeClr val="dk1"/>
                        </a:solidFill>
                        <a:latin typeface="Arial"/>
                        <a:ea typeface="Arial"/>
                        <a:cs typeface="Arial"/>
                        <a:sym typeface="Arial"/>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2400" u="none" strike="noStrike" noProof="0" dirty="0">
                          <a:solidFill>
                            <a:schemeClr val="dk1"/>
                          </a:solidFill>
                          <a:latin typeface="Arial"/>
                          <a:ea typeface="Arial"/>
                          <a:cs typeface="Arial"/>
                          <a:sym typeface="Arial"/>
                        </a:rPr>
                        <a:t>0</a:t>
                      </a:r>
                      <a:endParaRPr lang="fr-FR" sz="2400" b="0" i="0" u="none" strike="noStrike" noProof="0" dirty="0">
                        <a:solidFill>
                          <a:schemeClr val="dk1"/>
                        </a:solidFill>
                        <a:latin typeface="Arial"/>
                        <a:ea typeface="Arial"/>
                        <a:cs typeface="Arial"/>
                        <a:sym typeface="Arial"/>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4"/>
                  </a:ext>
                </a:extLst>
              </a:tr>
            </a:tbl>
          </a:graphicData>
        </a:graphic>
      </p:graphicFrame>
      <p:sp>
        <p:nvSpPr>
          <p:cNvPr id="455" name="Google Shape;455;p21"/>
          <p:cNvSpPr txBox="1"/>
          <p:nvPr/>
        </p:nvSpPr>
        <p:spPr>
          <a:xfrm>
            <a:off x="2772583" y="5500312"/>
            <a:ext cx="6646828" cy="1015663"/>
          </a:xfrm>
          <a:prstGeom prst="rect">
            <a:avLst/>
          </a:prstGeom>
          <a:solidFill>
            <a:schemeClr val="lt1">
              <a:alpha val="20000"/>
            </a:schemeClr>
          </a:solidFill>
          <a:ln w="76200" cap="flat" cmpd="sng">
            <a:solidFill>
              <a:srgbClr val="00953A"/>
            </a:solidFill>
            <a:prstDash val="solid"/>
            <a:round/>
            <a:headEnd type="none" w="sm" len="sm"/>
            <a:tailEnd type="none" w="sm" len="sm"/>
          </a:ln>
        </p:spPr>
        <p:txBody>
          <a:bodyPr spcFirstLastPara="1" wrap="square" lIns="91425" tIns="45700" rIns="91425" bIns="45700" anchor="t" anchorCtr="0">
            <a:spAutoFit/>
          </a:bodyPr>
          <a:lstStyle/>
          <a:p>
            <a:pPr marL="457200" marR="0" lvl="0" indent="-457200" algn="l" rtl="0">
              <a:spcBef>
                <a:spcPts val="0"/>
              </a:spcBef>
              <a:spcAft>
                <a:spcPts val="0"/>
              </a:spcAft>
              <a:buClr>
                <a:schemeClr val="dk1"/>
              </a:buClr>
              <a:buSzPts val="2000"/>
              <a:buFont typeface="Libre Franklin Medium"/>
              <a:buAutoNum type="arabicPeriod"/>
            </a:pPr>
            <a:r>
              <a:rPr lang="en-US" sz="2000">
                <a:solidFill>
                  <a:schemeClr val="dk1"/>
                </a:solidFill>
                <a:latin typeface="Arial"/>
                <a:ea typeface="Arial"/>
                <a:cs typeface="Arial"/>
                <a:sym typeface="Arial"/>
              </a:rPr>
              <a:t>Que signifie un blanc ?</a:t>
            </a:r>
            <a:endParaRPr/>
          </a:p>
          <a:p>
            <a:pPr marL="457200" marR="0" lvl="0" indent="-457200" algn="l" rtl="0">
              <a:spcBef>
                <a:spcPts val="0"/>
              </a:spcBef>
              <a:spcAft>
                <a:spcPts val="0"/>
              </a:spcAft>
              <a:buClr>
                <a:schemeClr val="dk1"/>
              </a:buClr>
              <a:buSzPts val="2000"/>
              <a:buFont typeface="Libre Franklin Medium"/>
              <a:buAutoNum type="arabicPeriod"/>
            </a:pPr>
            <a:r>
              <a:rPr lang="en-US" sz="2000">
                <a:solidFill>
                  <a:schemeClr val="dk1"/>
                </a:solidFill>
                <a:latin typeface="Arial"/>
                <a:ea typeface="Arial"/>
                <a:cs typeface="Arial"/>
                <a:sym typeface="Arial"/>
              </a:rPr>
              <a:t>Avez-vous déjà reçu un formulaire avec des blancs ? </a:t>
            </a:r>
            <a:endParaRPr/>
          </a:p>
          <a:p>
            <a:pPr marL="457200" marR="0" lvl="0" indent="-457200" algn="l" rtl="0">
              <a:spcBef>
                <a:spcPts val="0"/>
              </a:spcBef>
              <a:spcAft>
                <a:spcPts val="0"/>
              </a:spcAft>
              <a:buClr>
                <a:schemeClr val="dk1"/>
              </a:buClr>
              <a:buSzPts val="2000"/>
              <a:buFont typeface="Libre Franklin Medium"/>
              <a:buAutoNum type="arabicPeriod"/>
            </a:pPr>
            <a:r>
              <a:rPr lang="en-US" sz="2000">
                <a:solidFill>
                  <a:schemeClr val="dk1"/>
                </a:solidFill>
                <a:latin typeface="Arial"/>
                <a:ea typeface="Arial"/>
                <a:cs typeface="Arial"/>
                <a:sym typeface="Arial"/>
              </a:rPr>
              <a:t>Si oui, comment avez-vous géré cette situation ?</a:t>
            </a:r>
            <a:endParaRPr sz="2400">
              <a:solidFill>
                <a:schemeClr val="dk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Google Shape;461;p22"/>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noProof="0" dirty="0"/>
              <a:t>La notification zéro est une notification de « 0</a:t>
            </a:r>
            <a:r>
              <a:rPr lang="fr-FR" dirty="0"/>
              <a:t> »</a:t>
            </a:r>
            <a:r>
              <a:rPr lang="fr-FR" noProof="0" dirty="0"/>
              <a:t> cas lorsqu'aucun cas n'est observé dans un laps de temps donné</a:t>
            </a:r>
          </a:p>
          <a:p>
            <a:pPr marL="685800" lvl="1" indent="-228600" algn="l" rtl="0">
              <a:lnSpc>
                <a:spcPct val="100000"/>
              </a:lnSpc>
              <a:spcBef>
                <a:spcPts val="1000"/>
              </a:spcBef>
              <a:spcAft>
                <a:spcPts val="0"/>
              </a:spcAft>
              <a:buSzPts val="2400"/>
              <a:buChar char="▪"/>
            </a:pPr>
            <a:r>
              <a:rPr lang="fr-FR" noProof="0" dirty="0"/>
              <a:t>Distinction entre un rapport indiquant qu'aucun cas n'a été observé et un rapport vide ou non soumis</a:t>
            </a:r>
          </a:p>
          <a:p>
            <a:pPr marL="685800" lvl="1" indent="-228600" algn="l" rtl="0">
              <a:lnSpc>
                <a:spcPct val="100000"/>
              </a:lnSpc>
              <a:spcBef>
                <a:spcPts val="1000"/>
              </a:spcBef>
              <a:spcAft>
                <a:spcPts val="0"/>
              </a:spcAft>
              <a:buSzPts val="2400"/>
              <a:buChar char="▪"/>
            </a:pPr>
            <a:r>
              <a:rPr lang="fr-FR" noProof="0" dirty="0"/>
              <a:t>Il s'agit d'une caractéristique essentielle des systèmes de surveillance, particulièrement importante pour les maladies à éliminer, telles que la polio, la rougeole et la rage</a:t>
            </a:r>
          </a:p>
          <a:p>
            <a:pPr marL="685800" lvl="1" indent="-76200" algn="l" rtl="0">
              <a:lnSpc>
                <a:spcPct val="100000"/>
              </a:lnSpc>
              <a:spcBef>
                <a:spcPts val="1000"/>
              </a:spcBef>
              <a:spcAft>
                <a:spcPts val="0"/>
              </a:spcAft>
              <a:buSzPts val="2400"/>
              <a:buNone/>
            </a:pPr>
            <a:endParaRPr lang="fr-FR" noProof="0" dirty="0"/>
          </a:p>
        </p:txBody>
      </p:sp>
      <p:sp>
        <p:nvSpPr>
          <p:cNvPr id="462" name="Google Shape;462;p22"/>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noProof="0" dirty="0">
                <a:latin typeface="Franklin Gothic Medium" panose="020B0603020102020204" pitchFamily="34" charset="0"/>
              </a:rPr>
              <a:t>Qu'est-ce que la « notification zéro</a:t>
            </a:r>
            <a:r>
              <a:rPr lang="fr-FR" dirty="0">
                <a:latin typeface="Franklin Gothic Medium" panose="020B0603020102020204" pitchFamily="34" charset="0"/>
              </a:rPr>
              <a:t> » </a:t>
            </a:r>
            <a:r>
              <a:rPr lang="fr-FR" noProof="0" dirty="0">
                <a:latin typeface="Franklin Gothic Medium" panose="020B0603020102020204" pitchFamily="34"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1">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6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graphicFrame>
        <p:nvGraphicFramePr>
          <p:cNvPr id="468" name="Google Shape;468;p23"/>
          <p:cNvGraphicFramePr/>
          <p:nvPr>
            <p:extLst>
              <p:ext uri="{D42A27DB-BD31-4B8C-83A1-F6EECF244321}">
                <p14:modId xmlns:p14="http://schemas.microsoft.com/office/powerpoint/2010/main" val="3681597860"/>
              </p:ext>
            </p:extLst>
          </p:nvPr>
        </p:nvGraphicFramePr>
        <p:xfrm>
          <a:off x="838200" y="2279061"/>
          <a:ext cx="10515600" cy="2889090"/>
        </p:xfrm>
        <a:graphic>
          <a:graphicData uri="http://schemas.openxmlformats.org/drawingml/2006/table">
            <a:tbl>
              <a:tblPr>
                <a:noFill/>
                <a:tableStyleId>{4E9062B7-0B85-434D-B274-E6BCEF5303C2}</a:tableStyleId>
              </a:tblPr>
              <a:tblGrid>
                <a:gridCol w="4690725">
                  <a:extLst>
                    <a:ext uri="{9D8B030D-6E8A-4147-A177-3AD203B41FA5}">
                      <a16:colId xmlns:a16="http://schemas.microsoft.com/office/drawing/2014/main" val="20000"/>
                    </a:ext>
                  </a:extLst>
                </a:gridCol>
                <a:gridCol w="1733100">
                  <a:extLst>
                    <a:ext uri="{9D8B030D-6E8A-4147-A177-3AD203B41FA5}">
                      <a16:colId xmlns:a16="http://schemas.microsoft.com/office/drawing/2014/main" val="20001"/>
                    </a:ext>
                  </a:extLst>
                </a:gridCol>
                <a:gridCol w="1679950">
                  <a:extLst>
                    <a:ext uri="{9D8B030D-6E8A-4147-A177-3AD203B41FA5}">
                      <a16:colId xmlns:a16="http://schemas.microsoft.com/office/drawing/2014/main" val="20002"/>
                    </a:ext>
                  </a:extLst>
                </a:gridCol>
                <a:gridCol w="2411825">
                  <a:extLst>
                    <a:ext uri="{9D8B030D-6E8A-4147-A177-3AD203B41FA5}">
                      <a16:colId xmlns:a16="http://schemas.microsoft.com/office/drawing/2014/main" val="20003"/>
                    </a:ext>
                  </a:extLst>
                </a:gridCol>
              </a:tblGrid>
              <a:tr h="706575">
                <a:tc>
                  <a:txBody>
                    <a:bodyPr/>
                    <a:lstStyle/>
                    <a:p>
                      <a:pPr marL="0" marR="0" lvl="0" indent="0" algn="ctr" rtl="0">
                        <a:spcBef>
                          <a:spcPts val="0"/>
                        </a:spcBef>
                        <a:spcAft>
                          <a:spcPts val="0"/>
                        </a:spcAft>
                        <a:buNone/>
                      </a:pPr>
                      <a:r>
                        <a:rPr lang="fr-FR" sz="2400" b="1" u="none" strike="noStrike" noProof="0" dirty="0">
                          <a:solidFill>
                            <a:schemeClr val="dk1"/>
                          </a:solidFill>
                          <a:latin typeface="Arial"/>
                          <a:ea typeface="Arial"/>
                          <a:cs typeface="Arial"/>
                          <a:sym typeface="Arial"/>
                        </a:rPr>
                        <a:t>Maladies et événements à déclaration obligatoire</a:t>
                      </a:r>
                      <a:endParaRPr lang="fr-FR" sz="2400" b="1" i="0" u="none" strike="noStrike" noProof="0" dirty="0">
                        <a:solidFill>
                          <a:schemeClr val="dk1"/>
                        </a:solidFill>
                        <a:latin typeface="Arial"/>
                        <a:ea typeface="Arial"/>
                        <a:cs typeface="Arial"/>
                        <a:sym typeface="Arial"/>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2400" b="1" u="none" strike="noStrike" noProof="0" dirty="0">
                          <a:solidFill>
                            <a:schemeClr val="dk1"/>
                          </a:solidFill>
                          <a:latin typeface="Arial"/>
                          <a:ea typeface="Arial"/>
                          <a:cs typeface="Arial"/>
                          <a:sym typeface="Arial"/>
                        </a:rPr>
                        <a:t>Cas</a:t>
                      </a:r>
                      <a:endParaRPr lang="fr-FR" sz="2400" b="1" i="0" u="none" strike="noStrike" noProof="0" dirty="0">
                        <a:solidFill>
                          <a:schemeClr val="dk1"/>
                        </a:solidFill>
                        <a:latin typeface="Arial"/>
                        <a:ea typeface="Arial"/>
                        <a:cs typeface="Arial"/>
                        <a:sym typeface="Arial"/>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2400" b="1" u="none" strike="noStrike" noProof="0" dirty="0">
                          <a:solidFill>
                            <a:schemeClr val="dk1"/>
                          </a:solidFill>
                          <a:latin typeface="Arial"/>
                          <a:ea typeface="Arial"/>
                          <a:cs typeface="Arial"/>
                          <a:sym typeface="Arial"/>
                        </a:rPr>
                        <a:t>Décès</a:t>
                      </a:r>
                      <a:endParaRPr lang="fr-FR" sz="2400" b="1" i="0" u="none" strike="noStrike" noProof="0" dirty="0">
                        <a:solidFill>
                          <a:schemeClr val="dk1"/>
                        </a:solidFill>
                        <a:latin typeface="Arial"/>
                        <a:ea typeface="Arial"/>
                        <a:cs typeface="Arial"/>
                        <a:sym typeface="Arial"/>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2400" b="1" u="none" strike="noStrike" noProof="0" dirty="0">
                          <a:solidFill>
                            <a:schemeClr val="dk1"/>
                          </a:solidFill>
                          <a:latin typeface="Arial"/>
                          <a:ea typeface="Arial"/>
                          <a:cs typeface="Arial"/>
                          <a:sym typeface="Arial"/>
                        </a:rPr>
                        <a:t>Cas confirmés en laboratoire</a:t>
                      </a:r>
                      <a:endParaRPr lang="fr-FR" sz="2400" b="1" i="0" u="none" strike="noStrike" noProof="0" dirty="0">
                        <a:solidFill>
                          <a:schemeClr val="dk1"/>
                        </a:solidFill>
                        <a:latin typeface="Arial"/>
                        <a:ea typeface="Arial"/>
                        <a:cs typeface="Arial"/>
                        <a:sym typeface="Arial"/>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469000">
                <a:tc>
                  <a:txBody>
                    <a:bodyPr/>
                    <a:lstStyle/>
                    <a:p>
                      <a:pPr marL="0" marR="0" lvl="0" indent="0" algn="l" rtl="0">
                        <a:spcBef>
                          <a:spcPts val="0"/>
                        </a:spcBef>
                        <a:spcAft>
                          <a:spcPts val="0"/>
                        </a:spcAft>
                        <a:buNone/>
                      </a:pPr>
                      <a:r>
                        <a:rPr lang="fr-FR" sz="2400" u="none" strike="noStrike" noProof="0" dirty="0">
                          <a:solidFill>
                            <a:schemeClr val="dk1"/>
                          </a:solidFill>
                          <a:latin typeface="Arial"/>
                          <a:ea typeface="Arial"/>
                          <a:cs typeface="Arial"/>
                          <a:sym typeface="Arial"/>
                        </a:rPr>
                        <a:t>Hépatite virale aiguë</a:t>
                      </a:r>
                      <a:endParaRPr lang="fr-FR" sz="2400" b="0" i="0" u="none" strike="noStrike" noProof="0" dirty="0">
                        <a:solidFill>
                          <a:schemeClr val="dk1"/>
                        </a:solidFill>
                        <a:latin typeface="Arial"/>
                        <a:ea typeface="Arial"/>
                        <a:cs typeface="Arial"/>
                        <a:sym typeface="Arial"/>
                      </a:endParaRPr>
                    </a:p>
                  </a:txBody>
                  <a:tcPr marL="18287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ctr" rtl="0">
                        <a:spcBef>
                          <a:spcPts val="0"/>
                        </a:spcBef>
                        <a:spcAft>
                          <a:spcPts val="0"/>
                        </a:spcAft>
                        <a:buNone/>
                      </a:pPr>
                      <a:r>
                        <a:rPr lang="fr-FR" sz="2400" u="none" strike="noStrike" noProof="0" dirty="0">
                          <a:solidFill>
                            <a:schemeClr val="dk1"/>
                          </a:solidFill>
                          <a:latin typeface="Arial"/>
                          <a:ea typeface="Arial"/>
                          <a:cs typeface="Arial"/>
                          <a:sym typeface="Arial"/>
                        </a:rPr>
                        <a:t>2</a:t>
                      </a:r>
                      <a:endParaRPr lang="fr-FR" sz="2400" b="0" i="0" u="none" strike="noStrike" noProof="0" dirty="0">
                        <a:solidFill>
                          <a:schemeClr val="dk1"/>
                        </a:solidFill>
                        <a:latin typeface="Arial"/>
                        <a:ea typeface="Arial"/>
                        <a:cs typeface="Arial"/>
                        <a:sym typeface="Arial"/>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ctr" rtl="0">
                        <a:spcBef>
                          <a:spcPts val="0"/>
                        </a:spcBef>
                        <a:spcAft>
                          <a:spcPts val="0"/>
                        </a:spcAft>
                        <a:buNone/>
                      </a:pPr>
                      <a:r>
                        <a:rPr lang="fr-FR" sz="2400" u="none" strike="noStrike" noProof="0" dirty="0">
                          <a:solidFill>
                            <a:schemeClr val="dk1"/>
                          </a:solidFill>
                          <a:latin typeface="Arial"/>
                          <a:ea typeface="Arial"/>
                          <a:cs typeface="Arial"/>
                          <a:sym typeface="Arial"/>
                        </a:rPr>
                        <a:t>0</a:t>
                      </a:r>
                      <a:endParaRPr lang="fr-FR" sz="2400" b="0" i="0" u="none" strike="noStrike" noProof="0" dirty="0">
                        <a:solidFill>
                          <a:schemeClr val="dk1"/>
                        </a:solidFill>
                        <a:latin typeface="Arial"/>
                        <a:ea typeface="Arial"/>
                        <a:cs typeface="Arial"/>
                        <a:sym typeface="Arial"/>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ctr" rtl="0">
                        <a:spcBef>
                          <a:spcPts val="0"/>
                        </a:spcBef>
                        <a:spcAft>
                          <a:spcPts val="0"/>
                        </a:spcAft>
                        <a:buNone/>
                      </a:pPr>
                      <a:r>
                        <a:rPr lang="fr-FR" sz="2400" u="none" strike="noStrike" noProof="0" dirty="0">
                          <a:solidFill>
                            <a:schemeClr val="dk1"/>
                          </a:solidFill>
                          <a:latin typeface="Arial"/>
                          <a:ea typeface="Arial"/>
                          <a:cs typeface="Arial"/>
                          <a:sym typeface="Arial"/>
                        </a:rPr>
                        <a:t>0</a:t>
                      </a:r>
                      <a:endParaRPr lang="fr-FR" sz="2400" b="0" i="0" u="none" strike="noStrike" noProof="0" dirty="0">
                        <a:solidFill>
                          <a:schemeClr val="dk1"/>
                        </a:solidFill>
                        <a:latin typeface="Arial"/>
                        <a:ea typeface="Arial"/>
                        <a:cs typeface="Arial"/>
                        <a:sym typeface="Arial"/>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1"/>
                  </a:ext>
                </a:extLst>
              </a:tr>
              <a:tr h="469000">
                <a:tc>
                  <a:txBody>
                    <a:bodyPr/>
                    <a:lstStyle/>
                    <a:p>
                      <a:pPr marL="0" marR="0" lvl="0" indent="0" algn="l" rtl="0">
                        <a:spcBef>
                          <a:spcPts val="0"/>
                        </a:spcBef>
                        <a:spcAft>
                          <a:spcPts val="0"/>
                        </a:spcAft>
                        <a:buNone/>
                      </a:pPr>
                      <a:r>
                        <a:rPr lang="fr-FR" sz="2400" u="none" strike="noStrike" noProof="0" dirty="0">
                          <a:solidFill>
                            <a:schemeClr val="dk1"/>
                          </a:solidFill>
                          <a:latin typeface="Arial"/>
                          <a:ea typeface="Arial"/>
                          <a:cs typeface="Arial"/>
                          <a:sym typeface="Arial"/>
                        </a:rPr>
                        <a:t>Anthrax</a:t>
                      </a:r>
                      <a:endParaRPr lang="fr-FR" sz="2400" b="0" i="0" u="none" strike="noStrike" noProof="0" dirty="0">
                        <a:solidFill>
                          <a:schemeClr val="dk1"/>
                        </a:solidFill>
                        <a:latin typeface="Arial"/>
                        <a:ea typeface="Arial"/>
                        <a:cs typeface="Arial"/>
                        <a:sym typeface="Arial"/>
                      </a:endParaRPr>
                    </a:p>
                  </a:txBody>
                  <a:tcPr marL="18287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2400" u="none" strike="noStrike" noProof="0" dirty="0">
                          <a:solidFill>
                            <a:schemeClr val="dk1"/>
                          </a:solidFill>
                          <a:latin typeface="Arial"/>
                          <a:ea typeface="Arial"/>
                          <a:cs typeface="Arial"/>
                          <a:sym typeface="Arial"/>
                        </a:rPr>
                        <a:t> </a:t>
                      </a:r>
                      <a:endParaRPr lang="fr-FR" sz="2400" b="0" i="0" u="none" strike="noStrike" noProof="0" dirty="0">
                        <a:solidFill>
                          <a:schemeClr val="dk1"/>
                        </a:solidFill>
                        <a:latin typeface="Arial"/>
                        <a:ea typeface="Arial"/>
                        <a:cs typeface="Arial"/>
                        <a:sym typeface="Arial"/>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2400" u="none" strike="noStrike" noProof="0" dirty="0">
                          <a:solidFill>
                            <a:schemeClr val="dk1"/>
                          </a:solidFill>
                          <a:latin typeface="Arial"/>
                          <a:ea typeface="Arial"/>
                          <a:cs typeface="Arial"/>
                          <a:sym typeface="Arial"/>
                        </a:rPr>
                        <a:t> </a:t>
                      </a:r>
                      <a:endParaRPr lang="fr-FR" sz="2400" b="0" i="0" u="none" strike="noStrike" noProof="0" dirty="0">
                        <a:solidFill>
                          <a:schemeClr val="dk1"/>
                        </a:solidFill>
                        <a:latin typeface="Arial"/>
                        <a:ea typeface="Arial"/>
                        <a:cs typeface="Arial"/>
                        <a:sym typeface="Arial"/>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2400" u="none" strike="noStrike" noProof="0" dirty="0">
                          <a:solidFill>
                            <a:schemeClr val="dk1"/>
                          </a:solidFill>
                          <a:latin typeface="Arial"/>
                          <a:ea typeface="Arial"/>
                          <a:cs typeface="Arial"/>
                          <a:sym typeface="Arial"/>
                        </a:rPr>
                        <a:t> </a:t>
                      </a:r>
                      <a:endParaRPr lang="fr-FR" sz="2400" b="0" i="0" u="none" strike="noStrike" noProof="0" dirty="0">
                        <a:solidFill>
                          <a:schemeClr val="dk1"/>
                        </a:solidFill>
                        <a:latin typeface="Arial"/>
                        <a:ea typeface="Arial"/>
                        <a:cs typeface="Arial"/>
                        <a:sym typeface="Arial"/>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2"/>
                  </a:ext>
                </a:extLst>
              </a:tr>
              <a:tr h="469000">
                <a:tc>
                  <a:txBody>
                    <a:bodyPr/>
                    <a:lstStyle/>
                    <a:p>
                      <a:pPr marL="0" marR="0" lvl="0" indent="0" algn="l" rtl="0">
                        <a:spcBef>
                          <a:spcPts val="0"/>
                        </a:spcBef>
                        <a:spcAft>
                          <a:spcPts val="0"/>
                        </a:spcAft>
                        <a:buNone/>
                      </a:pPr>
                      <a:r>
                        <a:rPr lang="fr-FR" sz="2400" u="none" strike="noStrike" noProof="0" dirty="0">
                          <a:solidFill>
                            <a:schemeClr val="dk1"/>
                          </a:solidFill>
                          <a:latin typeface="Arial"/>
                          <a:ea typeface="Arial"/>
                          <a:cs typeface="Arial"/>
                          <a:sym typeface="Arial"/>
                        </a:rPr>
                        <a:t>Diarrhée </a:t>
                      </a:r>
                      <a:r>
                        <a:rPr lang="fr-FR" sz="2400" noProof="0" dirty="0"/>
                        <a:t>sanglante</a:t>
                      </a:r>
                      <a:endParaRPr lang="fr-FR" sz="2400" b="0" i="0" u="none" strike="noStrike" noProof="0" dirty="0">
                        <a:solidFill>
                          <a:schemeClr val="dk1"/>
                        </a:solidFill>
                        <a:latin typeface="Arial"/>
                        <a:ea typeface="Arial"/>
                        <a:cs typeface="Arial"/>
                        <a:sym typeface="Arial"/>
                      </a:endParaRPr>
                    </a:p>
                  </a:txBody>
                  <a:tcPr marL="18287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ctr" rtl="0">
                        <a:spcBef>
                          <a:spcPts val="0"/>
                        </a:spcBef>
                        <a:spcAft>
                          <a:spcPts val="0"/>
                        </a:spcAft>
                        <a:buNone/>
                      </a:pPr>
                      <a:r>
                        <a:rPr lang="fr-FR" sz="2400" u="none" strike="noStrike" noProof="0" dirty="0">
                          <a:solidFill>
                            <a:schemeClr val="dk1"/>
                          </a:solidFill>
                          <a:latin typeface="Arial"/>
                          <a:ea typeface="Arial"/>
                          <a:cs typeface="Arial"/>
                          <a:sym typeface="Arial"/>
                        </a:rPr>
                        <a:t>3</a:t>
                      </a:r>
                      <a:endParaRPr lang="fr-FR" sz="2400" b="0" i="0" u="none" strike="noStrike" noProof="0" dirty="0">
                        <a:solidFill>
                          <a:schemeClr val="dk1"/>
                        </a:solidFill>
                        <a:latin typeface="Arial"/>
                        <a:ea typeface="Arial"/>
                        <a:cs typeface="Arial"/>
                        <a:sym typeface="Arial"/>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ctr" rtl="0">
                        <a:spcBef>
                          <a:spcPts val="0"/>
                        </a:spcBef>
                        <a:spcAft>
                          <a:spcPts val="0"/>
                        </a:spcAft>
                        <a:buNone/>
                      </a:pPr>
                      <a:r>
                        <a:rPr lang="fr-FR" sz="2400" u="none" strike="noStrike" noProof="0" dirty="0">
                          <a:solidFill>
                            <a:schemeClr val="dk1"/>
                          </a:solidFill>
                          <a:latin typeface="Arial"/>
                          <a:ea typeface="Arial"/>
                          <a:cs typeface="Arial"/>
                          <a:sym typeface="Arial"/>
                        </a:rPr>
                        <a:t>1</a:t>
                      </a:r>
                      <a:endParaRPr lang="fr-FR" sz="2400" b="0" i="0" u="none" strike="noStrike" noProof="0" dirty="0">
                        <a:solidFill>
                          <a:schemeClr val="dk1"/>
                        </a:solidFill>
                        <a:latin typeface="Arial"/>
                        <a:ea typeface="Arial"/>
                        <a:cs typeface="Arial"/>
                        <a:sym typeface="Arial"/>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ctr" rtl="0">
                        <a:spcBef>
                          <a:spcPts val="0"/>
                        </a:spcBef>
                        <a:spcAft>
                          <a:spcPts val="0"/>
                        </a:spcAft>
                        <a:buNone/>
                      </a:pPr>
                      <a:r>
                        <a:rPr lang="fr-FR" sz="2400" u="none" strike="noStrike" noProof="0" dirty="0">
                          <a:solidFill>
                            <a:schemeClr val="dk1"/>
                          </a:solidFill>
                          <a:latin typeface="Arial"/>
                          <a:ea typeface="Arial"/>
                          <a:cs typeface="Arial"/>
                          <a:sym typeface="Arial"/>
                        </a:rPr>
                        <a:t>0</a:t>
                      </a:r>
                      <a:endParaRPr lang="fr-FR" sz="2400" b="0" i="0" u="none" strike="noStrike" noProof="0" dirty="0">
                        <a:solidFill>
                          <a:schemeClr val="dk1"/>
                        </a:solidFill>
                        <a:latin typeface="Arial"/>
                        <a:ea typeface="Arial"/>
                        <a:cs typeface="Arial"/>
                        <a:sym typeface="Arial"/>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3"/>
                  </a:ext>
                </a:extLst>
              </a:tr>
              <a:tr h="702100">
                <a:tc>
                  <a:txBody>
                    <a:bodyPr/>
                    <a:lstStyle/>
                    <a:p>
                      <a:pPr marL="0" marR="0" lvl="0" indent="0" algn="l" rtl="0">
                        <a:spcBef>
                          <a:spcPts val="0"/>
                        </a:spcBef>
                        <a:spcAft>
                          <a:spcPts val="0"/>
                        </a:spcAft>
                        <a:buNone/>
                      </a:pPr>
                      <a:r>
                        <a:rPr lang="fr-FR" sz="2400" u="none" strike="noStrike" noProof="0" dirty="0">
                          <a:solidFill>
                            <a:schemeClr val="dk1"/>
                          </a:solidFill>
                          <a:latin typeface="Arial"/>
                          <a:ea typeface="Arial"/>
                          <a:cs typeface="Arial"/>
                          <a:sym typeface="Arial"/>
                        </a:rPr>
                        <a:t>Diarrhée avec déshydratation sévère (enfants &lt;5 ans)</a:t>
                      </a:r>
                      <a:endParaRPr lang="fr-FR" sz="2400" b="0" i="0" u="none" strike="noStrike" noProof="0" dirty="0">
                        <a:solidFill>
                          <a:schemeClr val="dk1"/>
                        </a:solidFill>
                        <a:latin typeface="Arial"/>
                        <a:ea typeface="Arial"/>
                        <a:cs typeface="Arial"/>
                        <a:sym typeface="Arial"/>
                      </a:endParaRPr>
                    </a:p>
                  </a:txBody>
                  <a:tcPr marL="18287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2400" u="none" strike="noStrike" noProof="0" dirty="0">
                          <a:solidFill>
                            <a:schemeClr val="dk1"/>
                          </a:solidFill>
                          <a:latin typeface="Arial"/>
                          <a:ea typeface="Arial"/>
                          <a:cs typeface="Arial"/>
                          <a:sym typeface="Arial"/>
                        </a:rPr>
                        <a:t>4</a:t>
                      </a:r>
                      <a:endParaRPr lang="fr-FR" sz="2400" b="0" i="0" u="none" strike="noStrike" noProof="0" dirty="0">
                        <a:solidFill>
                          <a:schemeClr val="dk1"/>
                        </a:solidFill>
                        <a:latin typeface="Arial"/>
                        <a:ea typeface="Arial"/>
                        <a:cs typeface="Arial"/>
                        <a:sym typeface="Arial"/>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2400" u="none" strike="noStrike" noProof="0" dirty="0">
                          <a:solidFill>
                            <a:schemeClr val="dk1"/>
                          </a:solidFill>
                          <a:latin typeface="Arial"/>
                          <a:ea typeface="Arial"/>
                          <a:cs typeface="Arial"/>
                          <a:sym typeface="Arial"/>
                        </a:rPr>
                        <a:t>0</a:t>
                      </a:r>
                      <a:endParaRPr lang="fr-FR" sz="2400" b="0" i="0" u="none" strike="noStrike" noProof="0" dirty="0">
                        <a:solidFill>
                          <a:schemeClr val="dk1"/>
                        </a:solidFill>
                        <a:latin typeface="Arial"/>
                        <a:ea typeface="Arial"/>
                        <a:cs typeface="Arial"/>
                        <a:sym typeface="Arial"/>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2400" u="none" strike="noStrike" noProof="0" dirty="0">
                          <a:solidFill>
                            <a:schemeClr val="dk1"/>
                          </a:solidFill>
                          <a:latin typeface="Arial"/>
                          <a:ea typeface="Arial"/>
                          <a:cs typeface="Arial"/>
                          <a:sym typeface="Arial"/>
                        </a:rPr>
                        <a:t>0</a:t>
                      </a:r>
                      <a:endParaRPr lang="fr-FR" sz="2400" b="0" i="0" u="none" strike="noStrike" noProof="0" dirty="0">
                        <a:solidFill>
                          <a:schemeClr val="dk1"/>
                        </a:solidFill>
                        <a:latin typeface="Arial"/>
                        <a:ea typeface="Arial"/>
                        <a:cs typeface="Arial"/>
                        <a:sym typeface="Arial"/>
                      </a:endParaRPr>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4"/>
                  </a:ext>
                </a:extLst>
              </a:tr>
            </a:tbl>
          </a:graphicData>
        </a:graphic>
      </p:graphicFrame>
      <p:sp>
        <p:nvSpPr>
          <p:cNvPr id="469" name="Google Shape;469;p23"/>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noProof="0" dirty="0">
                <a:latin typeface="Franklin Gothic Medium" panose="020B0603020102020204" pitchFamily="34" charset="0"/>
              </a:rPr>
              <a:t>Déclaration zéro</a:t>
            </a:r>
          </a:p>
        </p:txBody>
      </p:sp>
      <p:sp>
        <p:nvSpPr>
          <p:cNvPr id="470" name="Google Shape;470;p23"/>
          <p:cNvSpPr txBox="1"/>
          <p:nvPr/>
        </p:nvSpPr>
        <p:spPr>
          <a:xfrm>
            <a:off x="838200" y="1478857"/>
            <a:ext cx="10515600" cy="52322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800" b="1">
                <a:solidFill>
                  <a:schemeClr val="dk1"/>
                </a:solidFill>
                <a:latin typeface="Arial"/>
                <a:ea typeface="Arial"/>
                <a:cs typeface="Arial"/>
                <a:sym typeface="Arial"/>
              </a:rPr>
              <a:t>Formulaire de rapport de synthèse de la surveillance</a:t>
            </a:r>
            <a:endParaRPr lang="fr-FR"/>
          </a:p>
        </p:txBody>
      </p:sp>
      <p:sp>
        <p:nvSpPr>
          <p:cNvPr id="471" name="Google Shape;471;p23"/>
          <p:cNvSpPr txBox="1"/>
          <p:nvPr/>
        </p:nvSpPr>
        <p:spPr>
          <a:xfrm>
            <a:off x="6230969" y="3491942"/>
            <a:ext cx="361244"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dirty="0">
                <a:solidFill>
                  <a:srgbClr val="00953A"/>
                </a:solidFill>
                <a:latin typeface="Arial"/>
                <a:ea typeface="Arial"/>
                <a:cs typeface="Arial"/>
                <a:sym typeface="Arial"/>
              </a:rPr>
              <a:t>0</a:t>
            </a:r>
            <a:endParaRPr dirty="0"/>
          </a:p>
        </p:txBody>
      </p:sp>
      <p:sp>
        <p:nvSpPr>
          <p:cNvPr id="472" name="Google Shape;472;p23"/>
          <p:cNvSpPr txBox="1"/>
          <p:nvPr/>
        </p:nvSpPr>
        <p:spPr>
          <a:xfrm>
            <a:off x="7919322" y="3491941"/>
            <a:ext cx="361244"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dirty="0">
                <a:solidFill>
                  <a:srgbClr val="00953A"/>
                </a:solidFill>
                <a:latin typeface="Arial"/>
                <a:ea typeface="Arial"/>
                <a:cs typeface="Arial"/>
                <a:sym typeface="Arial"/>
              </a:rPr>
              <a:t>0</a:t>
            </a:r>
            <a:endParaRPr dirty="0"/>
          </a:p>
        </p:txBody>
      </p:sp>
      <p:sp>
        <p:nvSpPr>
          <p:cNvPr id="473" name="Google Shape;473;p23"/>
          <p:cNvSpPr txBox="1"/>
          <p:nvPr/>
        </p:nvSpPr>
        <p:spPr>
          <a:xfrm>
            <a:off x="9979551" y="3491941"/>
            <a:ext cx="361244"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dirty="0">
                <a:solidFill>
                  <a:srgbClr val="00953A"/>
                </a:solidFill>
                <a:latin typeface="Arial"/>
                <a:ea typeface="Arial"/>
                <a:cs typeface="Arial"/>
                <a:sym typeface="Arial"/>
              </a:rPr>
              <a:t>0</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7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sp>
        <p:nvSpPr>
          <p:cNvPr id="479" name="Google Shape;479;p24"/>
          <p:cNvSpPr txBox="1">
            <a:spLocks noGrp="1"/>
          </p:cNvSpPr>
          <p:nvPr>
            <p:ph type="title"/>
          </p:nvPr>
        </p:nvSpPr>
        <p:spPr>
          <a:xfrm>
            <a:off x="530750" y="457200"/>
            <a:ext cx="10426008"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sz="4200" noProof="0" dirty="0">
                <a:latin typeface="Franklin Gothic Medium" panose="020B0603020102020204" pitchFamily="34" charset="0"/>
              </a:rPr>
              <a:t>Pratiques de déclaration des maladies (1/4)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84"/>
        <p:cNvGrpSpPr/>
        <p:nvPr/>
      </p:nvGrpSpPr>
      <p:grpSpPr>
        <a:xfrm>
          <a:off x="0" y="0"/>
          <a:ext cx="0" cy="0"/>
          <a:chOff x="0" y="0"/>
          <a:chExt cx="0" cy="0"/>
        </a:xfrm>
      </p:grpSpPr>
      <p:sp>
        <p:nvSpPr>
          <p:cNvPr id="485" name="Google Shape;485;p25"/>
          <p:cNvSpPr txBox="1">
            <a:spLocks noGrp="1"/>
          </p:cNvSpPr>
          <p:nvPr>
            <p:ph type="title"/>
          </p:nvPr>
        </p:nvSpPr>
        <p:spPr>
          <a:xfrm>
            <a:off x="838200" y="447675"/>
            <a:ext cx="107442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sz="4100" noProof="0" dirty="0">
                <a:latin typeface="Franklin Gothic Medium" panose="020B0603020102020204" pitchFamily="34" charset="0"/>
              </a:rPr>
              <a:t>Pratiques de déclaration des maladies (2/4)</a:t>
            </a:r>
          </a:p>
        </p:txBody>
      </p:sp>
      <p:graphicFrame>
        <p:nvGraphicFramePr>
          <p:cNvPr id="486" name="Google Shape;486;p25"/>
          <p:cNvGraphicFramePr/>
          <p:nvPr>
            <p:extLst>
              <p:ext uri="{D42A27DB-BD31-4B8C-83A1-F6EECF244321}">
                <p14:modId xmlns:p14="http://schemas.microsoft.com/office/powerpoint/2010/main" val="2225069136"/>
              </p:ext>
            </p:extLst>
          </p:nvPr>
        </p:nvGraphicFramePr>
        <p:xfrm>
          <a:off x="838200" y="1349829"/>
          <a:ext cx="10568675" cy="4754920"/>
        </p:xfrm>
        <a:graphic>
          <a:graphicData uri="http://schemas.openxmlformats.org/drawingml/2006/table">
            <a:tbl>
              <a:tblPr firstRow="1" bandRow="1">
                <a:noFill/>
                <a:tableStyleId>{4E9062B7-0B85-434D-B274-E6BCEF5303C2}</a:tableStyleId>
              </a:tblPr>
              <a:tblGrid>
                <a:gridCol w="1997475">
                  <a:extLst>
                    <a:ext uri="{9D8B030D-6E8A-4147-A177-3AD203B41FA5}">
                      <a16:colId xmlns:a16="http://schemas.microsoft.com/office/drawing/2014/main" val="20000"/>
                    </a:ext>
                  </a:extLst>
                </a:gridCol>
                <a:gridCol w="6642150">
                  <a:extLst>
                    <a:ext uri="{9D8B030D-6E8A-4147-A177-3AD203B41FA5}">
                      <a16:colId xmlns:a16="http://schemas.microsoft.com/office/drawing/2014/main" val="20001"/>
                    </a:ext>
                  </a:extLst>
                </a:gridCol>
                <a:gridCol w="1929050">
                  <a:extLst>
                    <a:ext uri="{9D8B030D-6E8A-4147-A177-3AD203B41FA5}">
                      <a16:colId xmlns:a16="http://schemas.microsoft.com/office/drawing/2014/main" val="20002"/>
                    </a:ext>
                  </a:extLst>
                </a:gridCol>
              </a:tblGrid>
              <a:tr h="512475">
                <a:tc>
                  <a:txBody>
                    <a:bodyPr/>
                    <a:lstStyle/>
                    <a:p>
                      <a:pPr marL="0" marR="0" lvl="0" indent="0" algn="ctr" rtl="0">
                        <a:spcBef>
                          <a:spcPts val="0"/>
                        </a:spcBef>
                        <a:spcAft>
                          <a:spcPts val="0"/>
                        </a:spcAft>
                        <a:buNone/>
                      </a:pPr>
                      <a:r>
                        <a:rPr lang="fr-FR" sz="2800" noProof="0" dirty="0">
                          <a:solidFill>
                            <a:schemeClr val="dk1"/>
                          </a:solidFill>
                        </a:rPr>
                        <a:t>Questions</a:t>
                      </a:r>
                      <a:endParaRPr lang="fr-FR"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2800" noProof="0" dirty="0">
                          <a:solidFill>
                            <a:schemeClr val="dk1"/>
                          </a:solidFill>
                        </a:rPr>
                        <a:t>Instructions</a:t>
                      </a:r>
                      <a:endParaRPr lang="fr-FR"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2800" noProof="0" dirty="0">
                          <a:solidFill>
                            <a:schemeClr val="dk1"/>
                          </a:solidFill>
                        </a:rPr>
                        <a:t>L'heure</a:t>
                      </a:r>
                      <a:endParaRPr lang="fr-FR" noProof="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1266100">
                <a:tc>
                  <a:txBody>
                    <a:bodyPr/>
                    <a:lstStyle/>
                    <a:p>
                      <a:pPr marL="0" marR="0" lvl="0" indent="0" algn="ctr" rtl="0">
                        <a:spcBef>
                          <a:spcPts val="0"/>
                        </a:spcBef>
                        <a:spcAft>
                          <a:spcPts val="0"/>
                        </a:spcAft>
                        <a:buNone/>
                      </a:pPr>
                      <a:r>
                        <a:rPr lang="fr-FR" sz="2600" noProof="0" dirty="0"/>
                        <a:t>1</a:t>
                      </a:r>
                      <a:endParaRPr lang="fr-FR"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lnSpc>
                          <a:spcPct val="100000"/>
                        </a:lnSpc>
                        <a:spcBef>
                          <a:spcPts val="0"/>
                        </a:spcBef>
                        <a:spcAft>
                          <a:spcPts val="0"/>
                        </a:spcAft>
                        <a:buClr>
                          <a:schemeClr val="dk1"/>
                        </a:buClr>
                        <a:buSzPts val="2600"/>
                        <a:buFont typeface="Arial"/>
                        <a:buNone/>
                      </a:pPr>
                      <a:r>
                        <a:rPr lang="fr-FR" sz="2600" noProof="0" dirty="0"/>
                        <a:t>Complétez le tableau des maladies humaines et animales à déclaration obligatoire dans votre district</a:t>
                      </a:r>
                      <a:endParaRPr lang="fr-FR"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chemeClr val="dk1"/>
                        </a:buClr>
                        <a:buSzPts val="2600"/>
                        <a:buFont typeface="Arial"/>
                        <a:buNone/>
                      </a:pPr>
                      <a:r>
                        <a:rPr lang="fr-FR" sz="2600" noProof="0" dirty="0"/>
                        <a:t>10 minutes</a:t>
                      </a:r>
                      <a:endParaRPr lang="fr-FR"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1"/>
                  </a:ext>
                </a:extLst>
              </a:tr>
              <a:tr h="1266100">
                <a:tc>
                  <a:txBody>
                    <a:bodyPr/>
                    <a:lstStyle/>
                    <a:p>
                      <a:pPr marL="0" marR="0" lvl="0" indent="0" algn="ctr" rtl="0">
                        <a:spcBef>
                          <a:spcPts val="0"/>
                        </a:spcBef>
                        <a:spcAft>
                          <a:spcPts val="0"/>
                        </a:spcAft>
                        <a:buNone/>
                      </a:pPr>
                      <a:r>
                        <a:rPr lang="fr-FR" sz="2600" noProof="0" dirty="0"/>
                        <a:t>2-5</a:t>
                      </a:r>
                      <a:endParaRPr lang="fr-FR"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2600"/>
                        <a:buFont typeface="Arial"/>
                        <a:buNone/>
                      </a:pPr>
                      <a:r>
                        <a:rPr lang="fr-FR" sz="2600" noProof="0" dirty="0"/>
                        <a:t>Répondez à chaque question en fonction de vos connaissances et de votre expérience</a:t>
                      </a:r>
                      <a:endParaRPr lang="fr-FR"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600"/>
                        <a:buFont typeface="Arial"/>
                        <a:buNone/>
                      </a:pPr>
                      <a:r>
                        <a:rPr lang="fr-FR" sz="2600" noProof="0" dirty="0"/>
                        <a:t>20 minutes</a:t>
                      </a:r>
                      <a:endParaRPr lang="fr-FR"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1657975">
                <a:tc>
                  <a:txBody>
                    <a:bodyPr/>
                    <a:lstStyle/>
                    <a:p>
                      <a:pPr marL="0" marR="0" lvl="0" indent="0" algn="ctr" rtl="0">
                        <a:spcBef>
                          <a:spcPts val="0"/>
                        </a:spcBef>
                        <a:spcAft>
                          <a:spcPts val="0"/>
                        </a:spcAft>
                        <a:buNone/>
                      </a:pPr>
                      <a:r>
                        <a:rPr lang="fr-FR" sz="2600" noProof="0" dirty="0"/>
                        <a:t>6</a:t>
                      </a:r>
                      <a:endParaRPr lang="fr-FR"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lnSpc>
                          <a:spcPct val="100000"/>
                        </a:lnSpc>
                        <a:spcBef>
                          <a:spcPts val="0"/>
                        </a:spcBef>
                        <a:spcAft>
                          <a:spcPts val="0"/>
                        </a:spcAft>
                        <a:buClr>
                          <a:schemeClr val="dk1"/>
                        </a:buClr>
                        <a:buSzPts val="2600"/>
                        <a:buFont typeface="Arial"/>
                        <a:buNone/>
                      </a:pPr>
                      <a:r>
                        <a:rPr lang="fr-FR" sz="2600" noProof="0" dirty="0"/>
                        <a:t>Discutez avec le groupe des différences éventuelles entre les rapports humains et animaux sur des maladies spécifiques (sélectionnez 1 ou 2 maladies)</a:t>
                      </a:r>
                      <a:endParaRPr lang="fr-FR"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chemeClr val="dk1"/>
                        </a:buClr>
                        <a:buSzPts val="2600"/>
                        <a:buFont typeface="Arial"/>
                        <a:buNone/>
                      </a:pPr>
                      <a:r>
                        <a:rPr lang="fr-FR" sz="2600" noProof="0" dirty="0"/>
                        <a:t>15 minutes</a:t>
                      </a:r>
                      <a:endParaRPr lang="fr-FR"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91"/>
        <p:cNvGrpSpPr/>
        <p:nvPr/>
      </p:nvGrpSpPr>
      <p:grpSpPr>
        <a:xfrm>
          <a:off x="0" y="0"/>
          <a:ext cx="0" cy="0"/>
          <a:chOff x="0" y="0"/>
          <a:chExt cx="0" cy="0"/>
        </a:xfrm>
      </p:grpSpPr>
      <p:sp>
        <p:nvSpPr>
          <p:cNvPr id="492" name="Google Shape;492;p26"/>
          <p:cNvSpPr txBox="1">
            <a:spLocks noGrp="1"/>
          </p:cNvSpPr>
          <p:nvPr>
            <p:ph type="title"/>
          </p:nvPr>
        </p:nvSpPr>
        <p:spPr>
          <a:xfrm>
            <a:off x="615624" y="447675"/>
            <a:ext cx="10694059"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sz="4200" noProof="0" dirty="0">
                <a:latin typeface="Franklin Gothic Medium" panose="020B0603020102020204" pitchFamily="34" charset="0"/>
              </a:rPr>
              <a:t>Pratiques de déclaration des maladies (3/4)</a:t>
            </a:r>
          </a:p>
        </p:txBody>
      </p:sp>
      <p:graphicFrame>
        <p:nvGraphicFramePr>
          <p:cNvPr id="493" name="Google Shape;493;p26"/>
          <p:cNvGraphicFramePr/>
          <p:nvPr/>
        </p:nvGraphicFramePr>
        <p:xfrm>
          <a:off x="1216418" y="1410398"/>
          <a:ext cx="9752225" cy="5117855"/>
        </p:xfrm>
        <a:graphic>
          <a:graphicData uri="http://schemas.openxmlformats.org/drawingml/2006/table">
            <a:tbl>
              <a:tblPr>
                <a:noFill/>
                <a:tableStyleId>{72090CA7-39CE-4A2A-A7DD-FEF3821C6D1B}</a:tableStyleId>
              </a:tblPr>
              <a:tblGrid>
                <a:gridCol w="3173225">
                  <a:extLst>
                    <a:ext uri="{9D8B030D-6E8A-4147-A177-3AD203B41FA5}">
                      <a16:colId xmlns:a16="http://schemas.microsoft.com/office/drawing/2014/main" val="20000"/>
                    </a:ext>
                  </a:extLst>
                </a:gridCol>
                <a:gridCol w="1644750">
                  <a:extLst>
                    <a:ext uri="{9D8B030D-6E8A-4147-A177-3AD203B41FA5}">
                      <a16:colId xmlns:a16="http://schemas.microsoft.com/office/drawing/2014/main" val="20001"/>
                    </a:ext>
                  </a:extLst>
                </a:gridCol>
                <a:gridCol w="1644750">
                  <a:extLst>
                    <a:ext uri="{9D8B030D-6E8A-4147-A177-3AD203B41FA5}">
                      <a16:colId xmlns:a16="http://schemas.microsoft.com/office/drawing/2014/main" val="20002"/>
                    </a:ext>
                  </a:extLst>
                </a:gridCol>
                <a:gridCol w="1644750">
                  <a:extLst>
                    <a:ext uri="{9D8B030D-6E8A-4147-A177-3AD203B41FA5}">
                      <a16:colId xmlns:a16="http://schemas.microsoft.com/office/drawing/2014/main" val="20003"/>
                    </a:ext>
                  </a:extLst>
                </a:gridCol>
                <a:gridCol w="1644750">
                  <a:extLst>
                    <a:ext uri="{9D8B030D-6E8A-4147-A177-3AD203B41FA5}">
                      <a16:colId xmlns:a16="http://schemas.microsoft.com/office/drawing/2014/main" val="20004"/>
                    </a:ext>
                  </a:extLst>
                </a:gridCol>
              </a:tblGrid>
              <a:tr h="1277375">
                <a:tc>
                  <a:txBody>
                    <a:bodyPr/>
                    <a:lstStyle/>
                    <a:p>
                      <a:pPr marL="0" marR="0" lvl="0" indent="0" algn="ctr" rtl="0">
                        <a:spcBef>
                          <a:spcPts val="0"/>
                        </a:spcBef>
                        <a:spcAft>
                          <a:spcPts val="0"/>
                        </a:spcAft>
                        <a:buClr>
                          <a:schemeClr val="dk1"/>
                        </a:buClr>
                        <a:buSzPts val="1800"/>
                        <a:buFont typeface="Arial"/>
                        <a:buNone/>
                      </a:pPr>
                      <a:r>
                        <a:rPr lang="en-US" sz="1800" b="1">
                          <a:solidFill>
                            <a:schemeClr val="dk1"/>
                          </a:solidFill>
                          <a:latin typeface="Arial"/>
                          <a:ea typeface="Arial"/>
                          <a:cs typeface="Arial"/>
                          <a:sym typeface="Arial"/>
                        </a:rPr>
                        <a:t>Maladie ou événement</a:t>
                      </a:r>
                      <a:endParaRPr/>
                    </a:p>
                  </a:txBody>
                  <a:tcPr marL="68575" marR="68575" marT="0" marB="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2"/>
                    </a:solidFill>
                  </a:tcPr>
                </a:tc>
                <a:tc gridSpan="2">
                  <a:txBody>
                    <a:bodyPr/>
                    <a:lstStyle/>
                    <a:p>
                      <a:pPr marL="0" marR="0" lvl="0" indent="0" algn="ctr" rtl="0">
                        <a:spcBef>
                          <a:spcPts val="0"/>
                        </a:spcBef>
                        <a:spcAft>
                          <a:spcPts val="0"/>
                        </a:spcAft>
                        <a:buClr>
                          <a:schemeClr val="dk1"/>
                        </a:buClr>
                        <a:buSzPts val="1800"/>
                        <a:buFont typeface="Arial"/>
                        <a:buNone/>
                      </a:pPr>
                      <a:r>
                        <a:rPr lang="en-US" sz="1800" b="1">
                          <a:solidFill>
                            <a:schemeClr val="dk1"/>
                          </a:solidFill>
                          <a:latin typeface="Arial"/>
                          <a:ea typeface="Arial"/>
                          <a:cs typeface="Arial"/>
                          <a:sym typeface="Arial"/>
                        </a:rPr>
                        <a:t>S'agit-il d'une maladie ou d'un événement prioritaire dans votre district ? </a:t>
                      </a:r>
                      <a:endParaRPr/>
                    </a:p>
                    <a:p>
                      <a:pPr marL="0" marR="0" lvl="0" indent="0" algn="ctr" rtl="0">
                        <a:spcBef>
                          <a:spcPts val="0"/>
                        </a:spcBef>
                        <a:spcAft>
                          <a:spcPts val="0"/>
                        </a:spcAft>
                        <a:buClr>
                          <a:schemeClr val="dk1"/>
                        </a:buClr>
                        <a:buSzPts val="1800"/>
                        <a:buFont typeface="Arial"/>
                        <a:buNone/>
                      </a:pPr>
                      <a:r>
                        <a:rPr lang="en-US" sz="1800" b="1">
                          <a:solidFill>
                            <a:schemeClr val="dk1"/>
                          </a:solidFill>
                          <a:latin typeface="Arial"/>
                          <a:ea typeface="Arial"/>
                          <a:cs typeface="Arial"/>
                          <a:sym typeface="Arial"/>
                        </a:rPr>
                        <a:t>O/N</a:t>
                      </a:r>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2"/>
                    </a:solidFill>
                  </a:tcPr>
                </a:tc>
                <a:tc hMerge="1">
                  <a:txBody>
                    <a:bodyPr/>
                    <a:lstStyle/>
                    <a:p>
                      <a:endParaRPr lang="fr-FR"/>
                    </a:p>
                  </a:txBody>
                  <a:tcPr/>
                </a:tc>
                <a:tc gridSpan="2">
                  <a:txBody>
                    <a:bodyPr/>
                    <a:lstStyle/>
                    <a:p>
                      <a:pPr marL="0" marR="0" lvl="0" indent="0" algn="ctr" rtl="0">
                        <a:spcBef>
                          <a:spcPts val="0"/>
                        </a:spcBef>
                        <a:spcAft>
                          <a:spcPts val="0"/>
                        </a:spcAft>
                        <a:buClr>
                          <a:schemeClr val="dk1"/>
                        </a:buClr>
                        <a:buSzPts val="1800"/>
                        <a:buFont typeface="Arial"/>
                        <a:buNone/>
                      </a:pPr>
                      <a:r>
                        <a:rPr lang="en-US" sz="1800" b="1">
                          <a:solidFill>
                            <a:schemeClr val="dk1"/>
                          </a:solidFill>
                          <a:latin typeface="Arial"/>
                          <a:ea typeface="Arial"/>
                          <a:cs typeface="Arial"/>
                          <a:sym typeface="Arial"/>
                        </a:rPr>
                        <a:t>À quelle fréquence communiquez-vous des informations au niveau supérieur ?</a:t>
                      </a:r>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2"/>
                    </a:solidFill>
                  </a:tcPr>
                </a:tc>
                <a:tc hMerge="1">
                  <a:txBody>
                    <a:bodyPr/>
                    <a:lstStyle/>
                    <a:p>
                      <a:endParaRPr lang="fr-FR"/>
                    </a:p>
                  </a:txBody>
                  <a:tcPr/>
                </a:tc>
                <a:extLst>
                  <a:ext uri="{0D108BD9-81ED-4DB2-BD59-A6C34878D82A}">
                    <a16:rowId xmlns:a16="http://schemas.microsoft.com/office/drawing/2014/main" val="10000"/>
                  </a:ext>
                </a:extLst>
              </a:tr>
              <a:tr h="255475">
                <a:tc>
                  <a:txBody>
                    <a:bodyPr/>
                    <a:lstStyle/>
                    <a:p>
                      <a:pPr marL="0" marR="0" lvl="0" indent="0" algn="l" rtl="0">
                        <a:spcBef>
                          <a:spcPts val="0"/>
                        </a:spcBef>
                        <a:spcAft>
                          <a:spcPts val="0"/>
                        </a:spcAft>
                        <a:buClr>
                          <a:schemeClr val="dk1"/>
                        </a:buClr>
                        <a:buSzPts val="1800"/>
                        <a:buFont typeface="Arial"/>
                        <a:buNone/>
                      </a:pPr>
                      <a:endParaRPr sz="1800" b="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Humain</a:t>
                      </a:r>
                      <a:endParaRPr sz="1800">
                        <a:solidFill>
                          <a:schemeClr val="dk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Clr>
                          <a:schemeClr val="accent5"/>
                        </a:buClr>
                        <a:buSzPts val="1800"/>
                        <a:buFont typeface="Arial"/>
                        <a:buNone/>
                      </a:pPr>
                      <a:r>
                        <a:rPr lang="en-US" sz="1800">
                          <a:solidFill>
                            <a:schemeClr val="dk1"/>
                          </a:solidFill>
                          <a:latin typeface="Arial"/>
                          <a:ea typeface="Arial"/>
                          <a:cs typeface="Arial"/>
                          <a:sym typeface="Arial"/>
                        </a:rPr>
                        <a:t>Animaux</a:t>
                      </a:r>
                      <a:endParaRPr sz="1800">
                        <a:solidFill>
                          <a:schemeClr val="dk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Humain</a:t>
                      </a:r>
                      <a:endParaRPr sz="1800">
                        <a:solidFill>
                          <a:schemeClr val="dk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Clr>
                          <a:schemeClr val="accent5"/>
                        </a:buClr>
                        <a:buSzPts val="1800"/>
                        <a:buFont typeface="Arial"/>
                        <a:buNone/>
                      </a:pPr>
                      <a:r>
                        <a:rPr lang="en-US" sz="1800">
                          <a:solidFill>
                            <a:schemeClr val="dk1"/>
                          </a:solidFill>
                          <a:latin typeface="Arial"/>
                          <a:ea typeface="Arial"/>
                          <a:cs typeface="Arial"/>
                          <a:sym typeface="Arial"/>
                        </a:rPr>
                        <a:t>Animaux</a:t>
                      </a:r>
                      <a:endParaRPr sz="1800">
                        <a:solidFill>
                          <a:schemeClr val="dk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2"/>
                    </a:solidFill>
                  </a:tcPr>
                </a:tc>
                <a:extLst>
                  <a:ext uri="{0D108BD9-81ED-4DB2-BD59-A6C34878D82A}">
                    <a16:rowId xmlns:a16="http://schemas.microsoft.com/office/drawing/2014/main" val="10001"/>
                  </a:ext>
                </a:extLst>
              </a:tr>
              <a:tr h="255475">
                <a:tc>
                  <a:txBody>
                    <a:bodyPr/>
                    <a:lstStyle/>
                    <a:p>
                      <a:pPr marL="0" marR="0" lvl="0" indent="0" algn="l" rtl="0">
                        <a:spcBef>
                          <a:spcPts val="0"/>
                        </a:spcBef>
                        <a:spcAft>
                          <a:spcPts val="0"/>
                        </a:spcAft>
                        <a:buClr>
                          <a:schemeClr val="accent5"/>
                        </a:buClr>
                        <a:buSzPts val="1800"/>
                        <a:buFont typeface="Arial"/>
                        <a:buNone/>
                      </a:pPr>
                      <a:r>
                        <a:rPr lang="en-US" sz="1800" b="0">
                          <a:solidFill>
                            <a:schemeClr val="dk1"/>
                          </a:solidFill>
                          <a:latin typeface="Arial"/>
                          <a:ea typeface="Arial"/>
                          <a:cs typeface="Arial"/>
                          <a:sym typeface="Arial"/>
                        </a:rPr>
                        <a:t>Anthrax</a:t>
                      </a:r>
                      <a:endParaRPr sz="1800">
                        <a:solidFill>
                          <a:schemeClr val="dk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Clr>
                          <a:schemeClr val="dk1"/>
                        </a:buClr>
                        <a:buSzPts val="1800"/>
                        <a:buFont typeface="Times New Roman"/>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Clr>
                          <a:schemeClr val="dk1"/>
                        </a:buClr>
                        <a:buSzPts val="1800"/>
                        <a:buFont typeface="Times New Roman"/>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255475">
                <a:tc>
                  <a:txBody>
                    <a:bodyPr/>
                    <a:lstStyle/>
                    <a:p>
                      <a:pPr marL="0" marR="0" lvl="0" indent="0" algn="l" rtl="0">
                        <a:spcBef>
                          <a:spcPts val="0"/>
                        </a:spcBef>
                        <a:spcAft>
                          <a:spcPts val="0"/>
                        </a:spcAft>
                        <a:buClr>
                          <a:schemeClr val="accent5"/>
                        </a:buClr>
                        <a:buSzPts val="1800"/>
                        <a:buFont typeface="Arial"/>
                        <a:buNone/>
                      </a:pPr>
                      <a:r>
                        <a:rPr lang="en-US" sz="1800" b="0">
                          <a:solidFill>
                            <a:schemeClr val="dk1"/>
                          </a:solidFill>
                          <a:latin typeface="Arial"/>
                          <a:ea typeface="Arial"/>
                          <a:cs typeface="Arial"/>
                          <a:sym typeface="Arial"/>
                        </a:rPr>
                        <a:t>Grippe</a:t>
                      </a:r>
                      <a:endParaRPr sz="1800">
                        <a:solidFill>
                          <a:schemeClr val="dk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Clr>
                          <a:schemeClr val="dk1"/>
                        </a:buClr>
                        <a:buSzPts val="1800"/>
                        <a:buFont typeface="Times New Roman"/>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Clr>
                          <a:schemeClr val="dk1"/>
                        </a:buClr>
                        <a:buSzPts val="1800"/>
                        <a:buFont typeface="Times New Roman"/>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1EFD8"/>
                    </a:solidFill>
                  </a:tcPr>
                </a:tc>
                <a:extLst>
                  <a:ext uri="{0D108BD9-81ED-4DB2-BD59-A6C34878D82A}">
                    <a16:rowId xmlns:a16="http://schemas.microsoft.com/office/drawing/2014/main" val="10003"/>
                  </a:ext>
                </a:extLst>
              </a:tr>
              <a:tr h="255475">
                <a:tc>
                  <a:txBody>
                    <a:bodyPr/>
                    <a:lstStyle/>
                    <a:p>
                      <a:pPr marL="0" marR="0" lvl="0" indent="0" algn="l" rtl="0">
                        <a:spcBef>
                          <a:spcPts val="0"/>
                        </a:spcBef>
                        <a:spcAft>
                          <a:spcPts val="0"/>
                        </a:spcAft>
                        <a:buClr>
                          <a:schemeClr val="accent5"/>
                        </a:buClr>
                        <a:buSzPts val="1800"/>
                        <a:buFont typeface="Arial"/>
                        <a:buNone/>
                      </a:pPr>
                      <a:r>
                        <a:rPr lang="en-US" sz="1800" b="0">
                          <a:solidFill>
                            <a:schemeClr val="dk1"/>
                          </a:solidFill>
                          <a:latin typeface="Arial"/>
                          <a:ea typeface="Arial"/>
                          <a:cs typeface="Arial"/>
                          <a:sym typeface="Arial"/>
                        </a:rPr>
                        <a:t>Rage</a:t>
                      </a:r>
                      <a:endParaRPr sz="1800">
                        <a:solidFill>
                          <a:schemeClr val="dk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Clr>
                          <a:schemeClr val="dk1"/>
                        </a:buClr>
                        <a:buSzPts val="1800"/>
                        <a:buFont typeface="Times New Roman"/>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Clr>
                          <a:schemeClr val="dk1"/>
                        </a:buClr>
                        <a:buSzPts val="1800"/>
                        <a:buFont typeface="Times New Roman"/>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255475">
                <a:tc>
                  <a:txBody>
                    <a:bodyPr/>
                    <a:lstStyle/>
                    <a:p>
                      <a:pPr marL="0" marR="0" lvl="0" indent="0" algn="l" rtl="0">
                        <a:spcBef>
                          <a:spcPts val="0"/>
                        </a:spcBef>
                        <a:spcAft>
                          <a:spcPts val="0"/>
                        </a:spcAft>
                        <a:buClr>
                          <a:schemeClr val="accent5"/>
                        </a:buClr>
                        <a:buSzPts val="1800"/>
                        <a:buFont typeface="Arial"/>
                        <a:buNone/>
                      </a:pPr>
                      <a:r>
                        <a:rPr lang="en-US" sz="1800" b="0">
                          <a:solidFill>
                            <a:schemeClr val="dk1"/>
                          </a:solidFill>
                          <a:latin typeface="Arial"/>
                          <a:ea typeface="Arial"/>
                          <a:cs typeface="Arial"/>
                          <a:sym typeface="Arial"/>
                        </a:rPr>
                        <a:t>Brucellose</a:t>
                      </a:r>
                      <a:endParaRPr sz="1800">
                        <a:solidFill>
                          <a:schemeClr val="dk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Clr>
                          <a:schemeClr val="dk1"/>
                        </a:buClr>
                        <a:buSzPts val="1800"/>
                        <a:buFont typeface="Times New Roman"/>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Clr>
                          <a:schemeClr val="dk1"/>
                        </a:buClr>
                        <a:buSzPts val="1800"/>
                        <a:buFont typeface="Times New Roman"/>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1EFD8"/>
                    </a:solidFill>
                  </a:tcPr>
                </a:tc>
                <a:extLst>
                  <a:ext uri="{0D108BD9-81ED-4DB2-BD59-A6C34878D82A}">
                    <a16:rowId xmlns:a16="http://schemas.microsoft.com/office/drawing/2014/main" val="10005"/>
                  </a:ext>
                </a:extLst>
              </a:tr>
              <a:tr h="255475">
                <a:tc>
                  <a:txBody>
                    <a:bodyPr/>
                    <a:lstStyle/>
                    <a:p>
                      <a:pPr marL="0" marR="0" lvl="0" indent="0" algn="l" rtl="0">
                        <a:spcBef>
                          <a:spcPts val="0"/>
                        </a:spcBef>
                        <a:spcAft>
                          <a:spcPts val="0"/>
                        </a:spcAft>
                        <a:buClr>
                          <a:schemeClr val="accent5"/>
                        </a:buClr>
                        <a:buSzPts val="1800"/>
                        <a:buFont typeface="Arial"/>
                        <a:buNone/>
                      </a:pPr>
                      <a:r>
                        <a:rPr lang="en-US" sz="1800" b="0">
                          <a:solidFill>
                            <a:schemeClr val="dk1"/>
                          </a:solidFill>
                          <a:latin typeface="Arial"/>
                          <a:ea typeface="Arial"/>
                          <a:cs typeface="Arial"/>
                          <a:sym typeface="Arial"/>
                        </a:rPr>
                        <a:t>Tuberculose</a:t>
                      </a:r>
                      <a:endParaRPr sz="1800">
                        <a:solidFill>
                          <a:schemeClr val="dk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Clr>
                          <a:schemeClr val="dk1"/>
                        </a:buClr>
                        <a:buSzPts val="1800"/>
                        <a:buFont typeface="Times New Roman"/>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Clr>
                          <a:schemeClr val="dk1"/>
                        </a:buClr>
                        <a:buSzPts val="1800"/>
                        <a:buFont typeface="Times New Roman"/>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255475">
                <a:tc>
                  <a:txBody>
                    <a:bodyPr/>
                    <a:lstStyle/>
                    <a:p>
                      <a:pPr marL="0" marR="0" lvl="0" indent="0" algn="l" rtl="0">
                        <a:spcBef>
                          <a:spcPts val="0"/>
                        </a:spcBef>
                        <a:spcAft>
                          <a:spcPts val="0"/>
                        </a:spcAft>
                        <a:buClr>
                          <a:schemeClr val="accent5"/>
                        </a:buClr>
                        <a:buSzPts val="1800"/>
                        <a:buFont typeface="Arial"/>
                        <a:buNone/>
                      </a:pPr>
                      <a:r>
                        <a:rPr lang="en-US" sz="1800">
                          <a:solidFill>
                            <a:schemeClr val="dk1"/>
                          </a:solidFill>
                        </a:rPr>
                        <a:t>Mpox</a:t>
                      </a:r>
                      <a:endParaRPr sz="1800">
                        <a:solidFill>
                          <a:schemeClr val="dk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Clr>
                          <a:schemeClr val="dk1"/>
                        </a:buClr>
                        <a:buSzPts val="1800"/>
                        <a:buFont typeface="Times New Roman"/>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Clr>
                          <a:schemeClr val="dk1"/>
                        </a:buClr>
                        <a:buSzPts val="1800"/>
                        <a:buFont typeface="Times New Roman"/>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1EFD8"/>
                    </a:solidFill>
                  </a:tcPr>
                </a:tc>
                <a:extLst>
                  <a:ext uri="{0D108BD9-81ED-4DB2-BD59-A6C34878D82A}">
                    <a16:rowId xmlns:a16="http://schemas.microsoft.com/office/drawing/2014/main" val="10007"/>
                  </a:ext>
                </a:extLst>
              </a:tr>
              <a:tr h="255475">
                <a:tc>
                  <a:txBody>
                    <a:bodyPr/>
                    <a:lstStyle/>
                    <a:p>
                      <a:pPr marL="0" marR="0" lvl="0" indent="0" algn="l" rtl="0">
                        <a:spcBef>
                          <a:spcPts val="0"/>
                        </a:spcBef>
                        <a:spcAft>
                          <a:spcPts val="0"/>
                        </a:spcAft>
                        <a:buClr>
                          <a:srgbClr val="FF0000"/>
                        </a:buClr>
                        <a:buSzPts val="1800"/>
                        <a:buFont typeface="Arial"/>
                        <a:buNone/>
                      </a:pPr>
                      <a:r>
                        <a:rPr lang="en-US" sz="1800" b="0">
                          <a:solidFill>
                            <a:schemeClr val="dk1"/>
                          </a:solidFill>
                          <a:latin typeface="Arial"/>
                          <a:ea typeface="Arial"/>
                          <a:cs typeface="Arial"/>
                          <a:sym typeface="Arial"/>
                        </a:rPr>
                        <a:t>VHF (Ebola, Lassa, Hanta)</a:t>
                      </a:r>
                      <a:endParaRPr sz="1800">
                        <a:solidFill>
                          <a:schemeClr val="dk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Clr>
                          <a:schemeClr val="dk1"/>
                        </a:buClr>
                        <a:buSzPts val="1800"/>
                        <a:buFont typeface="Times New Roman"/>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Clr>
                          <a:schemeClr val="dk1"/>
                        </a:buClr>
                        <a:buSzPts val="1800"/>
                        <a:buFont typeface="Times New Roman"/>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255475">
                <a:tc>
                  <a:txBody>
                    <a:bodyPr/>
                    <a:lstStyle/>
                    <a:p>
                      <a:pPr marL="0" marR="0" lvl="0" indent="0" algn="l" rtl="0">
                        <a:spcBef>
                          <a:spcPts val="0"/>
                        </a:spcBef>
                        <a:spcAft>
                          <a:spcPts val="0"/>
                        </a:spcAft>
                        <a:buClr>
                          <a:schemeClr val="accent5"/>
                        </a:buClr>
                        <a:buSzPts val="1800"/>
                        <a:buFont typeface="Arial"/>
                        <a:buNone/>
                      </a:pPr>
                      <a:r>
                        <a:rPr lang="en-US" sz="1800">
                          <a:solidFill>
                            <a:schemeClr val="dk1"/>
                          </a:solidFill>
                        </a:rPr>
                        <a:t>Fièvre hémorragique de Crimée-Congo</a:t>
                      </a:r>
                      <a:endParaRPr sz="1800">
                        <a:solidFill>
                          <a:schemeClr val="dk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Clr>
                          <a:schemeClr val="dk1"/>
                        </a:buClr>
                        <a:buSzPts val="1800"/>
                        <a:buFont typeface="Times New Roman"/>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Clr>
                          <a:schemeClr val="dk1"/>
                        </a:buClr>
                        <a:buSzPts val="1800"/>
                        <a:buFont typeface="Times New Roman"/>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1EFD8"/>
                    </a:solidFill>
                  </a:tcPr>
                </a:tc>
                <a:extLst>
                  <a:ext uri="{0D108BD9-81ED-4DB2-BD59-A6C34878D82A}">
                    <a16:rowId xmlns:a16="http://schemas.microsoft.com/office/drawing/2014/main" val="10009"/>
                  </a:ext>
                </a:extLst>
              </a:tr>
              <a:tr h="255475">
                <a:tc>
                  <a:txBody>
                    <a:bodyPr/>
                    <a:lstStyle/>
                    <a:p>
                      <a:pPr marL="0" marR="0" lvl="0" indent="0" algn="l" rtl="0">
                        <a:spcBef>
                          <a:spcPts val="0"/>
                        </a:spcBef>
                        <a:spcAft>
                          <a:spcPts val="0"/>
                        </a:spcAft>
                        <a:buClr>
                          <a:schemeClr val="accent5"/>
                        </a:buClr>
                        <a:buSzPts val="1800"/>
                        <a:buFont typeface="Arial"/>
                        <a:buNone/>
                      </a:pPr>
                      <a:r>
                        <a:rPr lang="en-US" sz="1800" b="0">
                          <a:solidFill>
                            <a:schemeClr val="dk1"/>
                          </a:solidFill>
                          <a:latin typeface="Arial"/>
                          <a:ea typeface="Arial"/>
                          <a:cs typeface="Arial"/>
                          <a:sym typeface="Arial"/>
                        </a:rPr>
                        <a:t>Fièvre jaune</a:t>
                      </a:r>
                      <a:endParaRPr sz="1800">
                        <a:solidFill>
                          <a:schemeClr val="dk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Clr>
                          <a:schemeClr val="dk1"/>
                        </a:buClr>
                        <a:buSzPts val="1800"/>
                        <a:buFont typeface="Times New Roman"/>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Clr>
                          <a:schemeClr val="dk1"/>
                        </a:buClr>
                        <a:buSzPts val="1800"/>
                        <a:buFont typeface="Times New Roman"/>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Clr>
                          <a:schemeClr val="dk1"/>
                        </a:buClr>
                        <a:buSzPts val="1800"/>
                        <a:buFont typeface="Times New Roman"/>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Clr>
                          <a:schemeClr val="dk1"/>
                        </a:buClr>
                        <a:buSzPts val="1800"/>
                        <a:buFont typeface="Times New Roman"/>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0"/>
                  </a:ext>
                </a:extLst>
              </a:tr>
              <a:tr h="255475">
                <a:tc>
                  <a:txBody>
                    <a:bodyPr/>
                    <a:lstStyle/>
                    <a:p>
                      <a:pPr marL="0" marR="0" lvl="0" indent="0" algn="l" rtl="0">
                        <a:spcBef>
                          <a:spcPts val="0"/>
                        </a:spcBef>
                        <a:spcAft>
                          <a:spcPts val="0"/>
                        </a:spcAft>
                        <a:buClr>
                          <a:schemeClr val="accent5"/>
                        </a:buClr>
                        <a:buSzPts val="1800"/>
                        <a:buFont typeface="Arial"/>
                        <a:buNone/>
                      </a:pPr>
                      <a:r>
                        <a:rPr lang="en-US" sz="1800" b="0">
                          <a:solidFill>
                            <a:schemeClr val="dk1"/>
                          </a:solidFill>
                          <a:latin typeface="Arial"/>
                          <a:ea typeface="Arial"/>
                          <a:cs typeface="Arial"/>
                          <a:sym typeface="Arial"/>
                        </a:rPr>
                        <a:t>Leptospirose</a:t>
                      </a:r>
                      <a:endParaRPr sz="1800">
                        <a:solidFill>
                          <a:schemeClr val="dk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Clr>
                          <a:schemeClr val="dk1"/>
                        </a:buClr>
                        <a:buSzPts val="1800"/>
                        <a:buFont typeface="Times New Roman"/>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Clr>
                          <a:schemeClr val="dk1"/>
                        </a:buClr>
                        <a:buSzPts val="1800"/>
                        <a:buFont typeface="Times New Roman"/>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Clr>
                          <a:schemeClr val="dk1"/>
                        </a:buClr>
                        <a:buSzPts val="1800"/>
                        <a:buFont typeface="Times New Roman"/>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Clr>
                          <a:schemeClr val="dk1"/>
                        </a:buClr>
                        <a:buSzPts val="1800"/>
                        <a:buFont typeface="Times New Roman"/>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1EFD8"/>
                    </a:solidFill>
                  </a:tcPr>
                </a:tc>
                <a:extLst>
                  <a:ext uri="{0D108BD9-81ED-4DB2-BD59-A6C34878D82A}">
                    <a16:rowId xmlns:a16="http://schemas.microsoft.com/office/drawing/2014/main" val="10011"/>
                  </a:ext>
                </a:extLst>
              </a:tr>
              <a:tr h="255475">
                <a:tc>
                  <a:txBody>
                    <a:bodyPr/>
                    <a:lstStyle/>
                    <a:p>
                      <a:pPr marL="0" marR="0" lvl="0" indent="0" algn="l" rtl="0">
                        <a:spcBef>
                          <a:spcPts val="0"/>
                        </a:spcBef>
                        <a:spcAft>
                          <a:spcPts val="0"/>
                        </a:spcAft>
                        <a:buClr>
                          <a:schemeClr val="accent5"/>
                        </a:buClr>
                        <a:buSzPts val="1800"/>
                        <a:buFont typeface="Arial"/>
                        <a:buNone/>
                      </a:pPr>
                      <a:r>
                        <a:rPr lang="en-US" sz="1800" b="0">
                          <a:solidFill>
                            <a:schemeClr val="dk1"/>
                          </a:solidFill>
                          <a:latin typeface="Arial"/>
                          <a:ea typeface="Arial"/>
                          <a:cs typeface="Arial"/>
                          <a:sym typeface="Arial"/>
                        </a:rPr>
                        <a:t>Peste</a:t>
                      </a:r>
                      <a:endParaRPr sz="1800">
                        <a:solidFill>
                          <a:schemeClr val="dk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Clr>
                          <a:schemeClr val="dk1"/>
                        </a:buClr>
                        <a:buSzPts val="1800"/>
                        <a:buFont typeface="Times New Roman"/>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Clr>
                          <a:schemeClr val="dk1"/>
                        </a:buClr>
                        <a:buSzPts val="1800"/>
                        <a:buFont typeface="Times New Roman"/>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Clr>
                          <a:schemeClr val="dk1"/>
                        </a:buClr>
                        <a:buSzPts val="1800"/>
                        <a:buFont typeface="Times New Roman"/>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Clr>
                          <a:schemeClr val="dk1"/>
                        </a:buClr>
                        <a:buSzPts val="1800"/>
                        <a:buFont typeface="Times New Roman"/>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2"/>
                  </a:ext>
                </a:extLst>
              </a:tr>
              <a:tr h="255475">
                <a:tc>
                  <a:txBody>
                    <a:bodyPr/>
                    <a:lstStyle/>
                    <a:p>
                      <a:pPr marL="0" marR="0" lvl="0" indent="0" algn="l" rtl="0">
                        <a:spcBef>
                          <a:spcPts val="0"/>
                        </a:spcBef>
                        <a:spcAft>
                          <a:spcPts val="0"/>
                        </a:spcAft>
                        <a:buClr>
                          <a:srgbClr val="FF0000"/>
                        </a:buClr>
                        <a:buSzPts val="1800"/>
                        <a:buFont typeface="Arial"/>
                        <a:buNone/>
                      </a:pPr>
                      <a:r>
                        <a:rPr lang="en-US" sz="1800" b="0">
                          <a:solidFill>
                            <a:schemeClr val="dk1"/>
                          </a:solidFill>
                          <a:latin typeface="Arial"/>
                          <a:ea typeface="Arial"/>
                          <a:cs typeface="Arial"/>
                          <a:sym typeface="Arial"/>
                        </a:rPr>
                        <a:t>Choléra</a:t>
                      </a:r>
                      <a:endParaRPr sz="1800">
                        <a:solidFill>
                          <a:schemeClr val="dk1"/>
                        </a:solidFil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Clr>
                          <a:schemeClr val="dk1"/>
                        </a:buClr>
                        <a:buSzPts val="1800"/>
                        <a:buFont typeface="Times New Roman"/>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Clr>
                          <a:schemeClr val="dk1"/>
                        </a:buClr>
                        <a:buSzPts val="1800"/>
                        <a:buFont typeface="Times New Roman"/>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Clr>
                          <a:schemeClr val="dk1"/>
                        </a:buClr>
                        <a:buSzPts val="1800"/>
                        <a:buFont typeface="Times New Roman"/>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Clr>
                          <a:schemeClr val="dk1"/>
                        </a:buClr>
                        <a:buSzPts val="1800"/>
                        <a:buFont typeface="Times New Roman"/>
                        <a:buNone/>
                      </a:pPr>
                      <a:endParaRPr sz="180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1EFD8"/>
                    </a:solidFill>
                  </a:tcPr>
                </a:tc>
                <a:extLst>
                  <a:ext uri="{0D108BD9-81ED-4DB2-BD59-A6C34878D82A}">
                    <a16:rowId xmlns:a16="http://schemas.microsoft.com/office/drawing/2014/main" val="10013"/>
                  </a:ext>
                </a:extLst>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98"/>
        <p:cNvGrpSpPr/>
        <p:nvPr/>
      </p:nvGrpSpPr>
      <p:grpSpPr>
        <a:xfrm>
          <a:off x="0" y="0"/>
          <a:ext cx="0" cy="0"/>
          <a:chOff x="0" y="0"/>
          <a:chExt cx="0" cy="0"/>
        </a:xfrm>
      </p:grpSpPr>
      <p:sp>
        <p:nvSpPr>
          <p:cNvPr id="499" name="Google Shape;499;p27"/>
          <p:cNvSpPr txBox="1">
            <a:spLocks noGrp="1"/>
          </p:cNvSpPr>
          <p:nvPr>
            <p:ph type="body" idx="1"/>
          </p:nvPr>
        </p:nvSpPr>
        <p:spPr>
          <a:xfrm>
            <a:off x="508001" y="1478857"/>
            <a:ext cx="11408228" cy="5379143"/>
          </a:xfrm>
          <a:prstGeom prst="rect">
            <a:avLst/>
          </a:prstGeom>
          <a:noFill/>
          <a:ln>
            <a:noFill/>
          </a:ln>
        </p:spPr>
        <p:txBody>
          <a:bodyPr spcFirstLastPara="1" wrap="square" lIns="91425" tIns="45700" rIns="91425" bIns="45700" anchor="t" anchorCtr="0">
            <a:noAutofit/>
          </a:bodyPr>
          <a:lstStyle/>
          <a:p>
            <a:pPr marL="1765300" lvl="0" indent="-1765300" algn="l" rtl="0">
              <a:lnSpc>
                <a:spcPct val="100000"/>
              </a:lnSpc>
              <a:spcBef>
                <a:spcPts val="0"/>
              </a:spcBef>
              <a:spcAft>
                <a:spcPts val="0"/>
              </a:spcAft>
              <a:buClr>
                <a:schemeClr val="dk1"/>
              </a:buClr>
              <a:buSzPts val="2200"/>
              <a:buFont typeface="Arial"/>
              <a:buNone/>
            </a:pPr>
            <a:r>
              <a:rPr lang="fr-FR" sz="2000" b="1" noProof="0" dirty="0"/>
              <a:t>Question 2 : </a:t>
            </a:r>
            <a:r>
              <a:rPr lang="fr-FR" sz="2000" noProof="0" dirty="0"/>
              <a:t>Certaines maladies doivent-elles faire l'objet d'une déclaration zéro ? Lesquelles ?</a:t>
            </a:r>
            <a:endParaRPr lang="fr-FR" noProof="0" dirty="0"/>
          </a:p>
          <a:p>
            <a:pPr marL="1544638" lvl="0" indent="-1544638" algn="l" rtl="0">
              <a:lnSpc>
                <a:spcPct val="100000"/>
              </a:lnSpc>
              <a:spcBef>
                <a:spcPts val="2800"/>
              </a:spcBef>
              <a:spcAft>
                <a:spcPts val="0"/>
              </a:spcAft>
              <a:buClr>
                <a:schemeClr val="dk1"/>
              </a:buClr>
              <a:buSzPts val="2200"/>
              <a:buFont typeface="Arial"/>
              <a:buNone/>
            </a:pPr>
            <a:r>
              <a:rPr lang="fr-FR" sz="2000" b="1" noProof="0" dirty="0"/>
              <a:t>Question 3 : </a:t>
            </a:r>
            <a:r>
              <a:rPr lang="fr-FR" sz="2000" noProof="0" dirty="0"/>
              <a:t>Certaines maladies doivent-elles faire l'objet d'une déclaration basée sur les cas ? Lesquelles ?</a:t>
            </a:r>
            <a:endParaRPr lang="fr-FR" noProof="0" dirty="0"/>
          </a:p>
          <a:p>
            <a:pPr marL="1544638" lvl="0" indent="-1544638" algn="l" rtl="0">
              <a:lnSpc>
                <a:spcPct val="100000"/>
              </a:lnSpc>
              <a:spcBef>
                <a:spcPts val="2800"/>
              </a:spcBef>
              <a:spcAft>
                <a:spcPts val="0"/>
              </a:spcAft>
              <a:buClr>
                <a:schemeClr val="dk1"/>
              </a:buClr>
              <a:buSzPts val="2200"/>
              <a:buFont typeface="Arial"/>
              <a:buNone/>
            </a:pPr>
            <a:r>
              <a:rPr lang="fr-FR" sz="2000" b="1" noProof="0" dirty="0"/>
              <a:t>Question 4 : </a:t>
            </a:r>
            <a:r>
              <a:rPr lang="fr-FR" sz="2000" noProof="0" dirty="0"/>
              <a:t>Est-ce que vous ou votre bureau avez déjà effectué une surveillance active ? </a:t>
            </a:r>
            <a:br>
              <a:rPr lang="fr-FR" sz="2000" noProof="0" dirty="0"/>
            </a:br>
            <a:r>
              <a:rPr lang="fr-FR" sz="2000" noProof="0" dirty="0"/>
              <a:t>Quand et pour quelle(s) maladie(s) ?</a:t>
            </a:r>
            <a:endParaRPr lang="fr-FR" noProof="0" dirty="0"/>
          </a:p>
          <a:p>
            <a:pPr marL="1544638" lvl="0" indent="-1544638" algn="l" rtl="0">
              <a:lnSpc>
                <a:spcPct val="100000"/>
              </a:lnSpc>
              <a:spcBef>
                <a:spcPts val="2800"/>
              </a:spcBef>
              <a:spcAft>
                <a:spcPts val="0"/>
              </a:spcAft>
              <a:buClr>
                <a:schemeClr val="dk1"/>
              </a:buClr>
              <a:buSzPts val="2200"/>
              <a:buFont typeface="Arial"/>
              <a:buNone/>
            </a:pPr>
            <a:r>
              <a:rPr lang="fr-FR" sz="2000" b="1" noProof="0" dirty="0"/>
              <a:t>Question 5 : </a:t>
            </a:r>
            <a:r>
              <a:rPr lang="fr-FR" sz="2000" noProof="0" dirty="0"/>
              <a:t>Comment communiquez-vous les données hebdomadaires au niveau supérieur ou à d'autres secteurs (par exemple, la santé animale ou environnementale) ? N'oubliez pas d'inclure les méthodes de communication et les formulaires standard.</a:t>
            </a:r>
            <a:endParaRPr lang="fr-FR" noProof="0" dirty="0"/>
          </a:p>
          <a:p>
            <a:pPr marL="1544638" lvl="0" indent="-1544638" algn="l" rtl="0">
              <a:lnSpc>
                <a:spcPct val="100000"/>
              </a:lnSpc>
              <a:spcBef>
                <a:spcPts val="2800"/>
              </a:spcBef>
              <a:spcAft>
                <a:spcPts val="0"/>
              </a:spcAft>
              <a:buClr>
                <a:schemeClr val="dk1"/>
              </a:buClr>
              <a:buSzPts val="2200"/>
              <a:buFont typeface="Arial"/>
              <a:buNone/>
            </a:pPr>
            <a:r>
              <a:rPr lang="fr-FR" sz="2000" b="1" noProof="0" dirty="0"/>
              <a:t>Question 6 : </a:t>
            </a:r>
            <a:r>
              <a:rPr lang="fr-FR" sz="2000" noProof="0" dirty="0"/>
              <a:t>Discutez avec le groupe des différences éventuelles entre les rapports sur les maladies humaines, animales et environnementales. Sélectionnez 1 ou 2 maladies.</a:t>
            </a:r>
            <a:endParaRPr lang="fr-FR" noProof="0" dirty="0"/>
          </a:p>
          <a:p>
            <a:pPr marL="1828800" lvl="0" indent="-1828800" algn="l" rtl="0">
              <a:lnSpc>
                <a:spcPct val="100000"/>
              </a:lnSpc>
              <a:spcBef>
                <a:spcPts val="2900"/>
              </a:spcBef>
              <a:spcAft>
                <a:spcPts val="0"/>
              </a:spcAft>
              <a:buClr>
                <a:schemeClr val="dk1"/>
              </a:buClr>
              <a:buSzPts val="2400"/>
              <a:buFont typeface="Arial"/>
              <a:buNone/>
            </a:pPr>
            <a:endParaRPr lang="fr-FR" sz="2000" noProof="0" dirty="0"/>
          </a:p>
          <a:p>
            <a:pPr marL="282575" lvl="0" indent="-130175" algn="l" rtl="0">
              <a:lnSpc>
                <a:spcPct val="100000"/>
              </a:lnSpc>
              <a:spcBef>
                <a:spcPts val="980"/>
              </a:spcBef>
              <a:spcAft>
                <a:spcPts val="0"/>
              </a:spcAft>
              <a:buClr>
                <a:srgbClr val="336699"/>
              </a:buClr>
              <a:buSzPts val="2400"/>
              <a:buFont typeface="Arial"/>
              <a:buNone/>
            </a:pPr>
            <a:endParaRPr lang="fr-FR" sz="2000" noProof="0" dirty="0"/>
          </a:p>
          <a:p>
            <a:pPr marL="228600" lvl="0" indent="-50800" algn="l" rtl="0">
              <a:lnSpc>
                <a:spcPct val="100000"/>
              </a:lnSpc>
              <a:spcBef>
                <a:spcPts val="1000"/>
              </a:spcBef>
              <a:spcAft>
                <a:spcPts val="0"/>
              </a:spcAft>
              <a:buClr>
                <a:schemeClr val="dk1"/>
              </a:buClr>
              <a:buSzPts val="2800"/>
              <a:buNone/>
            </a:pPr>
            <a:endParaRPr lang="fr-FR" noProof="0" dirty="0"/>
          </a:p>
        </p:txBody>
      </p:sp>
      <p:sp>
        <p:nvSpPr>
          <p:cNvPr id="500" name="Google Shape;500;p27"/>
          <p:cNvSpPr txBox="1">
            <a:spLocks noGrp="1"/>
          </p:cNvSpPr>
          <p:nvPr>
            <p:ph type="title"/>
          </p:nvPr>
        </p:nvSpPr>
        <p:spPr>
          <a:xfrm>
            <a:off x="838200" y="447675"/>
            <a:ext cx="1032710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sz="4100" noProof="0" dirty="0">
                <a:latin typeface="Franklin Gothic Medium" panose="020B0603020102020204" pitchFamily="34" charset="0"/>
              </a:rPr>
              <a:t>Pratiques de déclaration des maladies (4/4)</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05"/>
        <p:cNvGrpSpPr/>
        <p:nvPr/>
      </p:nvGrpSpPr>
      <p:grpSpPr>
        <a:xfrm>
          <a:off x="0" y="0"/>
          <a:ext cx="0" cy="0"/>
          <a:chOff x="0" y="0"/>
          <a:chExt cx="0" cy="0"/>
        </a:xfrm>
      </p:grpSpPr>
      <p:sp>
        <p:nvSpPr>
          <p:cNvPr id="506" name="Google Shape;506;p28"/>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noProof="0" dirty="0"/>
              <a:t>Objectifs mondiaux pour la détection et la riposte rapides aux flambées épidémiques :</a:t>
            </a:r>
          </a:p>
          <a:p>
            <a:pPr marL="685800" lvl="1" indent="-228600" algn="l" rtl="0">
              <a:lnSpc>
                <a:spcPct val="100000"/>
              </a:lnSpc>
              <a:spcBef>
                <a:spcPts val="1000"/>
              </a:spcBef>
              <a:spcAft>
                <a:spcPts val="0"/>
              </a:spcAft>
              <a:buSzPts val="2400"/>
              <a:buChar char="▪"/>
            </a:pPr>
            <a:r>
              <a:rPr lang="fr-FR" b="1" noProof="0" dirty="0">
                <a:solidFill>
                  <a:srgbClr val="00953A"/>
                </a:solidFill>
              </a:rPr>
              <a:t>DÉTECTER : </a:t>
            </a:r>
            <a:r>
              <a:rPr lang="fr-FR" noProof="0" dirty="0"/>
              <a:t>7 jours pour détecter une suspicion de maladie infectieuse</a:t>
            </a:r>
          </a:p>
          <a:p>
            <a:pPr marL="685800" lvl="1" indent="-228600" algn="l" rtl="0">
              <a:lnSpc>
                <a:spcPct val="100000"/>
              </a:lnSpc>
              <a:spcBef>
                <a:spcPts val="1000"/>
              </a:spcBef>
              <a:spcAft>
                <a:spcPts val="0"/>
              </a:spcAft>
              <a:buSzPts val="2400"/>
              <a:buChar char="▪"/>
            </a:pPr>
            <a:r>
              <a:rPr lang="fr-FR" b="1" noProof="0" dirty="0">
                <a:solidFill>
                  <a:srgbClr val="00953A"/>
                </a:solidFill>
              </a:rPr>
              <a:t>NOTIFIER : </a:t>
            </a:r>
            <a:r>
              <a:rPr lang="fr-FR" noProof="0" dirty="0"/>
              <a:t>1 jour pour informer les autorités de santé publique de l'ouverture d'une investigation</a:t>
            </a:r>
          </a:p>
          <a:p>
            <a:pPr marL="685800" lvl="1" indent="-228600" algn="l" rtl="0">
              <a:lnSpc>
                <a:spcPct val="100000"/>
              </a:lnSpc>
              <a:spcBef>
                <a:spcPts val="1000"/>
              </a:spcBef>
              <a:spcAft>
                <a:spcPts val="0"/>
              </a:spcAft>
              <a:buSzPts val="2400"/>
              <a:buChar char="▪"/>
            </a:pPr>
            <a:r>
              <a:rPr lang="fr-FR" b="1" noProof="0" dirty="0">
                <a:solidFill>
                  <a:srgbClr val="00953A"/>
                </a:solidFill>
              </a:rPr>
              <a:t>RÉPONDRE : </a:t>
            </a:r>
            <a:r>
              <a:rPr lang="fr-FR" noProof="0" dirty="0"/>
              <a:t>7 jours pour compléter une riposte initiale</a:t>
            </a:r>
          </a:p>
          <a:p>
            <a:pPr marL="228600" lvl="0" indent="-228600" algn="l" rtl="0">
              <a:lnSpc>
                <a:spcPct val="100000"/>
              </a:lnSpc>
              <a:spcBef>
                <a:spcPts val="1000"/>
              </a:spcBef>
              <a:spcAft>
                <a:spcPts val="0"/>
              </a:spcAft>
              <a:buClr>
                <a:srgbClr val="25252C"/>
              </a:buClr>
              <a:buSzPts val="2800"/>
              <a:buChar char="•"/>
            </a:pPr>
            <a:r>
              <a:rPr lang="fr-FR" noProof="0" dirty="0">
                <a:solidFill>
                  <a:srgbClr val="25252C"/>
                </a:solidFill>
              </a:rPr>
              <a:t>Mesure le fonctionnement de l'ensemble du système de détection et de riposte dans des conditions réelles</a:t>
            </a:r>
          </a:p>
          <a:p>
            <a:pPr marL="228600" lvl="0" indent="-228600" algn="l" rtl="0">
              <a:lnSpc>
                <a:spcPct val="100000"/>
              </a:lnSpc>
              <a:spcBef>
                <a:spcPts val="1000"/>
              </a:spcBef>
              <a:spcAft>
                <a:spcPts val="0"/>
              </a:spcAft>
              <a:buClr>
                <a:srgbClr val="25252C"/>
              </a:buClr>
              <a:buSzPts val="2800"/>
              <a:buChar char="•"/>
            </a:pPr>
            <a:r>
              <a:rPr lang="fr-FR" noProof="0" dirty="0">
                <a:solidFill>
                  <a:srgbClr val="25252C"/>
                </a:solidFill>
              </a:rPr>
              <a:t>Encourage l'amélioration rapide des performances</a:t>
            </a:r>
            <a:endParaRPr lang="fr-FR" noProof="0" dirty="0"/>
          </a:p>
          <a:p>
            <a:pPr marL="228600" lvl="0" indent="-228600" algn="l" rtl="0">
              <a:lnSpc>
                <a:spcPct val="100000"/>
              </a:lnSpc>
              <a:spcBef>
                <a:spcPts val="1000"/>
              </a:spcBef>
              <a:spcAft>
                <a:spcPts val="0"/>
              </a:spcAft>
              <a:buClr>
                <a:schemeClr val="dk1"/>
              </a:buClr>
              <a:buSzPts val="2400"/>
              <a:buNone/>
            </a:pPr>
            <a:endParaRPr lang="fr-FR" sz="2400" b="1" noProof="0" dirty="0"/>
          </a:p>
          <a:p>
            <a:pPr marL="1828800" lvl="0" indent="-1828800" algn="l" rtl="0">
              <a:lnSpc>
                <a:spcPct val="100000"/>
              </a:lnSpc>
              <a:spcBef>
                <a:spcPts val="2900"/>
              </a:spcBef>
              <a:spcAft>
                <a:spcPts val="0"/>
              </a:spcAft>
              <a:buClr>
                <a:schemeClr val="dk1"/>
              </a:buClr>
              <a:buSzPts val="2400"/>
              <a:buNone/>
            </a:pPr>
            <a:endParaRPr lang="fr-FR" noProof="0" dirty="0"/>
          </a:p>
          <a:p>
            <a:pPr marL="282575" lvl="0" indent="-130175" algn="l" rtl="0">
              <a:lnSpc>
                <a:spcPct val="100000"/>
              </a:lnSpc>
              <a:spcBef>
                <a:spcPts val="980"/>
              </a:spcBef>
              <a:spcAft>
                <a:spcPts val="0"/>
              </a:spcAft>
              <a:buClr>
                <a:srgbClr val="336699"/>
              </a:buClr>
              <a:buSzPts val="2400"/>
              <a:buNone/>
            </a:pPr>
            <a:endParaRPr lang="fr-FR" noProof="0" dirty="0"/>
          </a:p>
          <a:p>
            <a:pPr marL="228600" lvl="0" indent="-50800" algn="l" rtl="0">
              <a:lnSpc>
                <a:spcPct val="100000"/>
              </a:lnSpc>
              <a:spcBef>
                <a:spcPts val="1000"/>
              </a:spcBef>
              <a:spcAft>
                <a:spcPts val="0"/>
              </a:spcAft>
              <a:buClr>
                <a:schemeClr val="dk1"/>
              </a:buClr>
              <a:buSzPts val="2800"/>
              <a:buNone/>
            </a:pPr>
            <a:endParaRPr lang="fr-FR" noProof="0" dirty="0"/>
          </a:p>
        </p:txBody>
      </p:sp>
      <p:sp>
        <p:nvSpPr>
          <p:cNvPr id="507" name="Google Shape;507;p28"/>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noProof="0" dirty="0">
                <a:latin typeface="Franklin Gothic Medium" panose="020B0603020102020204" pitchFamily="34" charset="0"/>
              </a:rPr>
              <a:t>Objectifs 7-1-7</a:t>
            </a:r>
          </a:p>
        </p:txBody>
      </p:sp>
      <p:sp>
        <p:nvSpPr>
          <p:cNvPr id="508" name="Google Shape;508;p28"/>
          <p:cNvSpPr txBox="1">
            <a:spLocks noGrp="1"/>
          </p:cNvSpPr>
          <p:nvPr>
            <p:ph type="body" idx="2"/>
          </p:nvPr>
        </p:nvSpPr>
        <p:spPr>
          <a:xfrm>
            <a:off x="3831771" y="6510233"/>
            <a:ext cx="5706776" cy="79254"/>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dk1"/>
              </a:buClr>
              <a:buSzPts val="1200"/>
              <a:buNone/>
            </a:pPr>
            <a:r>
              <a:rPr lang="fr-FR" u="sng" noProof="0" dirty="0">
                <a:solidFill>
                  <a:schemeClr val="hlink"/>
                </a:solidFill>
                <a:hlinkClick r:id="rId3"/>
              </a:rPr>
              <a:t>7-1-7 Détection précoce des maladies - Prendre la résolution de sauver des vies</a:t>
            </a:r>
            <a:endParaRPr lang="fr-FR" noProof="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sp>
        <p:nvSpPr>
          <p:cNvPr id="514" name="Google Shape;514;p29"/>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noProof="0" dirty="0">
                <a:latin typeface="Franklin Gothic Medium" panose="020B0603020102020204" pitchFamily="34" charset="0"/>
              </a:rPr>
              <a:t>Rapport sur la santé humaine</a:t>
            </a:r>
          </a:p>
        </p:txBody>
      </p:sp>
      <p:sp>
        <p:nvSpPr>
          <p:cNvPr id="515" name="Google Shape;515;p29"/>
          <p:cNvSpPr txBox="1"/>
          <p:nvPr/>
        </p:nvSpPr>
        <p:spPr>
          <a:xfrm>
            <a:off x="69642" y="4277073"/>
            <a:ext cx="2836285" cy="230828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400" dirty="0">
                <a:solidFill>
                  <a:srgbClr val="000000"/>
                </a:solidFill>
                <a:latin typeface="Arial"/>
                <a:ea typeface="Arial"/>
                <a:cs typeface="Arial"/>
                <a:sym typeface="Arial"/>
              </a:rPr>
              <a:t>L'enfant présente une éruption cutanée et de la fièvre et peut être atteint de la rougeole</a:t>
            </a:r>
            <a:endParaRPr lang="fr-FR" sz="1200" dirty="0"/>
          </a:p>
        </p:txBody>
      </p:sp>
      <p:sp>
        <p:nvSpPr>
          <p:cNvPr id="516" name="Google Shape;516;p29"/>
          <p:cNvSpPr txBox="1"/>
          <p:nvPr/>
        </p:nvSpPr>
        <p:spPr>
          <a:xfrm>
            <a:off x="7342863" y="4897336"/>
            <a:ext cx="4821300" cy="12930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600" dirty="0">
                <a:solidFill>
                  <a:srgbClr val="000000"/>
                </a:solidFill>
                <a:latin typeface="Arial"/>
                <a:ea typeface="Arial"/>
                <a:cs typeface="Arial"/>
                <a:sym typeface="Arial"/>
              </a:rPr>
              <a:t>Que doit-il se passer pour que le cas de rougeole soit </a:t>
            </a:r>
            <a:r>
              <a:rPr lang="fr-FR" sz="2600" dirty="0"/>
              <a:t>notifi</a:t>
            </a:r>
            <a:r>
              <a:rPr lang="fr-FR" sz="2600" dirty="0">
                <a:solidFill>
                  <a:srgbClr val="000000"/>
                </a:solidFill>
                <a:latin typeface="Arial"/>
                <a:ea typeface="Arial"/>
                <a:cs typeface="Arial"/>
                <a:sym typeface="Arial"/>
              </a:rPr>
              <a:t>é au niveau du district ?</a:t>
            </a:r>
            <a:endParaRPr lang="fr-FR" dirty="0"/>
          </a:p>
        </p:txBody>
      </p:sp>
      <p:graphicFrame>
        <p:nvGraphicFramePr>
          <p:cNvPr id="517" name="Google Shape;517;p29"/>
          <p:cNvGraphicFramePr/>
          <p:nvPr/>
        </p:nvGraphicFramePr>
        <p:xfrm>
          <a:off x="7600013" y="3599504"/>
          <a:ext cx="4224200" cy="992100"/>
        </p:xfrm>
        <a:graphic>
          <a:graphicData uri="http://schemas.openxmlformats.org/drawingml/2006/table">
            <a:tbl>
              <a:tblPr firstRow="1" bandRow="1">
                <a:noFill/>
                <a:tableStyleId>{91494100-AA4A-4407-8B9F-2E5B9C9E3E34}</a:tableStyleId>
              </a:tblPr>
              <a:tblGrid>
                <a:gridCol w="1556250">
                  <a:extLst>
                    <a:ext uri="{9D8B030D-6E8A-4147-A177-3AD203B41FA5}">
                      <a16:colId xmlns:a16="http://schemas.microsoft.com/office/drawing/2014/main" val="20000"/>
                    </a:ext>
                  </a:extLst>
                </a:gridCol>
                <a:gridCol w="1206050">
                  <a:extLst>
                    <a:ext uri="{9D8B030D-6E8A-4147-A177-3AD203B41FA5}">
                      <a16:colId xmlns:a16="http://schemas.microsoft.com/office/drawing/2014/main" val="20001"/>
                    </a:ext>
                  </a:extLst>
                </a:gridCol>
                <a:gridCol w="1461900">
                  <a:extLst>
                    <a:ext uri="{9D8B030D-6E8A-4147-A177-3AD203B41FA5}">
                      <a16:colId xmlns:a16="http://schemas.microsoft.com/office/drawing/2014/main" val="20002"/>
                    </a:ext>
                  </a:extLst>
                </a:gridCol>
              </a:tblGrid>
              <a:tr h="496050">
                <a:tc>
                  <a:txBody>
                    <a:bodyPr/>
                    <a:lstStyle/>
                    <a:p>
                      <a:pPr marL="0" marR="0" lvl="0" indent="0" algn="ctr" rtl="0">
                        <a:spcBef>
                          <a:spcPts val="0"/>
                        </a:spcBef>
                        <a:spcAft>
                          <a:spcPts val="0"/>
                        </a:spcAft>
                        <a:buNone/>
                      </a:pPr>
                      <a:r>
                        <a:rPr lang="en-US" sz="2400">
                          <a:solidFill>
                            <a:schemeClr val="dk1"/>
                          </a:solidFill>
                          <a:latin typeface="Arial"/>
                          <a:ea typeface="Arial"/>
                          <a:cs typeface="Arial"/>
                          <a:sym typeface="Arial"/>
                        </a:rPr>
                        <a:t>Maladie</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n-US" sz="2400">
                          <a:solidFill>
                            <a:schemeClr val="dk1"/>
                          </a:solidFill>
                          <a:latin typeface="Arial"/>
                          <a:ea typeface="Arial"/>
                          <a:cs typeface="Arial"/>
                          <a:sym typeface="Arial"/>
                        </a:rPr>
                        <a:t>Cas</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n-US" sz="2400">
                          <a:solidFill>
                            <a:schemeClr val="dk1"/>
                          </a:solidFill>
                          <a:latin typeface="Arial"/>
                          <a:ea typeface="Arial"/>
                          <a:cs typeface="Arial"/>
                          <a:sym typeface="Arial"/>
                        </a:rPr>
                        <a:t>Décès</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496050">
                <a:tc>
                  <a:txBody>
                    <a:bodyPr/>
                    <a:lstStyle/>
                    <a:p>
                      <a:pPr marL="0" marR="0" lvl="0" indent="0" algn="ctr" rtl="0">
                        <a:spcBef>
                          <a:spcPts val="0"/>
                        </a:spcBef>
                        <a:spcAft>
                          <a:spcPts val="0"/>
                        </a:spcAft>
                        <a:buNone/>
                      </a:pPr>
                      <a:r>
                        <a:rPr lang="en-US" sz="2400">
                          <a:solidFill>
                            <a:schemeClr val="dk1"/>
                          </a:solidFill>
                          <a:latin typeface="Arial"/>
                          <a:ea typeface="Arial"/>
                          <a:cs typeface="Arial"/>
                          <a:sym typeface="Arial"/>
                        </a:rPr>
                        <a:t>Rougeole</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2400">
                          <a:solidFill>
                            <a:schemeClr val="dk1"/>
                          </a:solidFill>
                          <a:latin typeface="Arial"/>
                          <a:ea typeface="Arial"/>
                          <a:cs typeface="Arial"/>
                          <a:sym typeface="Arial"/>
                        </a:rPr>
                        <a:t>1</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2400">
                          <a:solidFill>
                            <a:schemeClr val="dk1"/>
                          </a:solidFill>
                          <a:latin typeface="Arial"/>
                          <a:ea typeface="Arial"/>
                          <a:cs typeface="Arial"/>
                          <a:sym typeface="Arial"/>
                        </a:rPr>
                        <a:t>0</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bl>
          </a:graphicData>
        </a:graphic>
      </p:graphicFrame>
      <p:pic>
        <p:nvPicPr>
          <p:cNvPr id="518" name="Google Shape;518;p29" descr="A person with a bloody face&#10;&#10;Description automatically generated with low confidence"/>
          <p:cNvPicPr preferRelativeResize="0"/>
          <p:nvPr/>
        </p:nvPicPr>
        <p:blipFill rotWithShape="1">
          <a:blip r:embed="rId3">
            <a:alphaModFix/>
          </a:blip>
          <a:srcRect/>
          <a:stretch/>
        </p:blipFill>
        <p:spPr>
          <a:xfrm>
            <a:off x="287272" y="2184497"/>
            <a:ext cx="2401024" cy="2150632"/>
          </a:xfrm>
          <a:prstGeom prst="rect">
            <a:avLst/>
          </a:prstGeom>
          <a:noFill/>
          <a:ln w="12700">
            <a:solidFill>
              <a:schemeClr val="tx1"/>
            </a:solidFill>
          </a:ln>
        </p:spPr>
      </p:pic>
      <p:pic>
        <p:nvPicPr>
          <p:cNvPr id="519" name="Google Shape;519;p29"/>
          <p:cNvPicPr preferRelativeResize="0"/>
          <p:nvPr/>
        </p:nvPicPr>
        <p:blipFill rotWithShape="1">
          <a:blip r:embed="rId4">
            <a:alphaModFix/>
          </a:blip>
          <a:srcRect/>
          <a:stretch/>
        </p:blipFill>
        <p:spPr>
          <a:xfrm>
            <a:off x="4184416" y="1359845"/>
            <a:ext cx="3230563" cy="2150632"/>
          </a:xfrm>
          <a:prstGeom prst="rect">
            <a:avLst/>
          </a:prstGeom>
          <a:noFill/>
          <a:ln w="12700">
            <a:solidFill>
              <a:schemeClr val="tx1"/>
            </a:solidFill>
          </a:ln>
        </p:spPr>
      </p:pic>
      <p:sp>
        <p:nvSpPr>
          <p:cNvPr id="520" name="Google Shape;520;p29"/>
          <p:cNvSpPr/>
          <p:nvPr/>
        </p:nvSpPr>
        <p:spPr>
          <a:xfrm>
            <a:off x="2670772" y="3307068"/>
            <a:ext cx="4630160" cy="3385680"/>
          </a:xfrm>
          <a:custGeom>
            <a:avLst/>
            <a:gdLst/>
            <a:ahLst/>
            <a:cxnLst/>
            <a:rect l="l" t="t" r="r" b="b"/>
            <a:pathLst>
              <a:path w="4630160" h="3385680" extrusionOk="0">
                <a:moveTo>
                  <a:pt x="0" y="332420"/>
                </a:moveTo>
                <a:lnTo>
                  <a:pt x="389299" y="33656"/>
                </a:lnTo>
                <a:cubicBezTo>
                  <a:pt x="475307" y="-10103"/>
                  <a:pt x="434566" y="-5576"/>
                  <a:pt x="525101" y="15549"/>
                </a:cubicBezTo>
                <a:cubicBezTo>
                  <a:pt x="615636" y="36674"/>
                  <a:pt x="846499" y="4986"/>
                  <a:pt x="932507" y="160404"/>
                </a:cubicBezTo>
                <a:cubicBezTo>
                  <a:pt x="1018515" y="315822"/>
                  <a:pt x="1154317" y="578373"/>
                  <a:pt x="1041149" y="948056"/>
                </a:cubicBezTo>
                <a:cubicBezTo>
                  <a:pt x="927981" y="1317739"/>
                  <a:pt x="191632" y="1974115"/>
                  <a:pt x="253497" y="2378503"/>
                </a:cubicBezTo>
                <a:cubicBezTo>
                  <a:pt x="315362" y="2782891"/>
                  <a:pt x="1083398" y="3291394"/>
                  <a:pt x="1412341" y="3374384"/>
                </a:cubicBezTo>
                <a:cubicBezTo>
                  <a:pt x="1741284" y="3457374"/>
                  <a:pt x="2174341" y="3062040"/>
                  <a:pt x="2227153" y="2876444"/>
                </a:cubicBezTo>
                <a:cubicBezTo>
                  <a:pt x="2279965" y="2690848"/>
                  <a:pt x="1842380" y="2450931"/>
                  <a:pt x="1729212" y="2260808"/>
                </a:cubicBezTo>
                <a:cubicBezTo>
                  <a:pt x="1616044" y="2070685"/>
                  <a:pt x="1456099" y="1879053"/>
                  <a:pt x="1548143" y="1735707"/>
                </a:cubicBezTo>
                <a:cubicBezTo>
                  <a:pt x="1640187" y="1592361"/>
                  <a:pt x="1910282" y="1263418"/>
                  <a:pt x="2281474" y="1400729"/>
                </a:cubicBezTo>
                <a:cubicBezTo>
                  <a:pt x="2652666" y="1538040"/>
                  <a:pt x="3384487" y="2361905"/>
                  <a:pt x="3775295" y="2559572"/>
                </a:cubicBezTo>
                <a:cubicBezTo>
                  <a:pt x="4166103" y="2757239"/>
                  <a:pt x="4576527" y="2719517"/>
                  <a:pt x="4626321" y="2586733"/>
                </a:cubicBezTo>
                <a:cubicBezTo>
                  <a:pt x="4676115" y="2453949"/>
                  <a:pt x="4227969" y="2011837"/>
                  <a:pt x="4074060" y="1762867"/>
                </a:cubicBezTo>
                <a:cubicBezTo>
                  <a:pt x="3920151" y="1513897"/>
                  <a:pt x="3662127" y="1237766"/>
                  <a:pt x="3702868" y="1092911"/>
                </a:cubicBezTo>
                <a:cubicBezTo>
                  <a:pt x="3743609" y="948056"/>
                  <a:pt x="4368297" y="1015957"/>
                  <a:pt x="4318503" y="893735"/>
                </a:cubicBezTo>
                <a:cubicBezTo>
                  <a:pt x="4268709" y="771513"/>
                  <a:pt x="3470495" y="623639"/>
                  <a:pt x="3277355" y="513489"/>
                </a:cubicBezTo>
              </a:path>
            </a:pathLst>
          </a:custGeom>
          <a:noFill/>
          <a:ln w="50800" cap="flat" cmpd="sng">
            <a:solidFill>
              <a:schemeClr val="dk1"/>
            </a:solidFill>
            <a:prstDash val="dash"/>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521" name="Google Shape;521;p29"/>
          <p:cNvCxnSpPr>
            <a:stCxn id="520" idx="16"/>
            <a:endCxn id="519" idx="2"/>
          </p:cNvCxnSpPr>
          <p:nvPr/>
        </p:nvCxnSpPr>
        <p:spPr>
          <a:xfrm rot="10800000">
            <a:off x="5799698" y="3510477"/>
            <a:ext cx="148500" cy="310200"/>
          </a:xfrm>
          <a:prstGeom prst="straightConnector1">
            <a:avLst/>
          </a:prstGeom>
          <a:noFill/>
          <a:ln w="50800" cap="flat" cmpd="sng">
            <a:solidFill>
              <a:schemeClr val="dk1"/>
            </a:solidFill>
            <a:prstDash val="solid"/>
            <a:miter lim="800000"/>
            <a:headEnd type="none" w="sm" len="sm"/>
            <a:tailEnd type="triangle" w="med" len="med"/>
          </a:ln>
        </p:spPr>
      </p:cxnSp>
      <p:cxnSp>
        <p:nvCxnSpPr>
          <p:cNvPr id="522" name="Google Shape;522;p29"/>
          <p:cNvCxnSpPr/>
          <p:nvPr/>
        </p:nvCxnSpPr>
        <p:spPr>
          <a:xfrm flipH="1">
            <a:off x="9726080" y="3286408"/>
            <a:ext cx="174013" cy="274320"/>
          </a:xfrm>
          <a:prstGeom prst="straightConnector1">
            <a:avLst/>
          </a:prstGeom>
          <a:noFill/>
          <a:ln w="50800" cap="flat" cmpd="sng">
            <a:solidFill>
              <a:schemeClr val="dk1"/>
            </a:solidFill>
            <a:prstDash val="solid"/>
            <a:miter lim="800000"/>
            <a:headEnd type="none" w="sm" len="sm"/>
            <a:tailEnd type="triangle" w="med" len="med"/>
          </a:ln>
        </p:spPr>
      </p:cxnSp>
      <p:sp>
        <p:nvSpPr>
          <p:cNvPr id="523" name="Google Shape;523;p29"/>
          <p:cNvSpPr/>
          <p:nvPr/>
        </p:nvSpPr>
        <p:spPr>
          <a:xfrm>
            <a:off x="7414979" y="1531209"/>
            <a:ext cx="4073896" cy="1761535"/>
          </a:xfrm>
          <a:custGeom>
            <a:avLst/>
            <a:gdLst/>
            <a:ahLst/>
            <a:cxnLst/>
            <a:rect l="l" t="t" r="r" b="b"/>
            <a:pathLst>
              <a:path w="3505421" h="1282700" extrusionOk="0">
                <a:moveTo>
                  <a:pt x="0" y="495300"/>
                </a:moveTo>
                <a:cubicBezTo>
                  <a:pt x="21156" y="601079"/>
                  <a:pt x="-6668" y="523012"/>
                  <a:pt x="50800" y="596900"/>
                </a:cubicBezTo>
                <a:cubicBezTo>
                  <a:pt x="73692" y="626332"/>
                  <a:pt x="102295" y="687822"/>
                  <a:pt x="139700" y="711200"/>
                </a:cubicBezTo>
                <a:cubicBezTo>
                  <a:pt x="159032" y="723282"/>
                  <a:pt x="182033" y="728133"/>
                  <a:pt x="203200" y="736600"/>
                </a:cubicBezTo>
                <a:cubicBezTo>
                  <a:pt x="245533" y="732367"/>
                  <a:pt x="288083" y="729917"/>
                  <a:pt x="330200" y="723900"/>
                </a:cubicBezTo>
                <a:cubicBezTo>
                  <a:pt x="372241" y="717894"/>
                  <a:pt x="424463" y="696909"/>
                  <a:pt x="457200" y="673100"/>
                </a:cubicBezTo>
                <a:cubicBezTo>
                  <a:pt x="496737" y="644346"/>
                  <a:pt x="541057" y="584154"/>
                  <a:pt x="571500" y="546100"/>
                </a:cubicBezTo>
                <a:cubicBezTo>
                  <a:pt x="603422" y="450335"/>
                  <a:pt x="560361" y="568377"/>
                  <a:pt x="609600" y="469900"/>
                </a:cubicBezTo>
                <a:cubicBezTo>
                  <a:pt x="646359" y="396382"/>
                  <a:pt x="588175" y="465925"/>
                  <a:pt x="660400" y="393700"/>
                </a:cubicBezTo>
                <a:cubicBezTo>
                  <a:pt x="664633" y="381000"/>
                  <a:pt x="666458" y="367223"/>
                  <a:pt x="673100" y="355600"/>
                </a:cubicBezTo>
                <a:cubicBezTo>
                  <a:pt x="731574" y="253271"/>
                  <a:pt x="715156" y="349666"/>
                  <a:pt x="812800" y="203200"/>
                </a:cubicBezTo>
                <a:cubicBezTo>
                  <a:pt x="861364" y="130354"/>
                  <a:pt x="809794" y="195930"/>
                  <a:pt x="901700" y="127000"/>
                </a:cubicBezTo>
                <a:cubicBezTo>
                  <a:pt x="973764" y="72952"/>
                  <a:pt x="903044" y="100832"/>
                  <a:pt x="990600" y="50800"/>
                </a:cubicBezTo>
                <a:cubicBezTo>
                  <a:pt x="1002223" y="44158"/>
                  <a:pt x="1016165" y="42800"/>
                  <a:pt x="1028700" y="38100"/>
                </a:cubicBezTo>
                <a:cubicBezTo>
                  <a:pt x="1150187" y="-7458"/>
                  <a:pt x="1043820" y="28827"/>
                  <a:pt x="1130300" y="0"/>
                </a:cubicBezTo>
                <a:cubicBezTo>
                  <a:pt x="1147233" y="4233"/>
                  <a:pt x="1165945" y="4040"/>
                  <a:pt x="1181100" y="12700"/>
                </a:cubicBezTo>
                <a:cubicBezTo>
                  <a:pt x="1217141" y="33295"/>
                  <a:pt x="1227449" y="67299"/>
                  <a:pt x="1244600" y="101600"/>
                </a:cubicBezTo>
                <a:cubicBezTo>
                  <a:pt x="1252067" y="295748"/>
                  <a:pt x="1245666" y="375227"/>
                  <a:pt x="1270000" y="533400"/>
                </a:cubicBezTo>
                <a:cubicBezTo>
                  <a:pt x="1273282" y="554735"/>
                  <a:pt x="1275121" y="576689"/>
                  <a:pt x="1282700" y="596900"/>
                </a:cubicBezTo>
                <a:cubicBezTo>
                  <a:pt x="1288059" y="611192"/>
                  <a:pt x="1301901" y="621052"/>
                  <a:pt x="1308100" y="635000"/>
                </a:cubicBezTo>
                <a:cubicBezTo>
                  <a:pt x="1366452" y="766292"/>
                  <a:pt x="1296677" y="662102"/>
                  <a:pt x="1371600" y="762000"/>
                </a:cubicBezTo>
                <a:cubicBezTo>
                  <a:pt x="1392767" y="757767"/>
                  <a:pt x="1415793" y="758953"/>
                  <a:pt x="1435100" y="749300"/>
                </a:cubicBezTo>
                <a:cubicBezTo>
                  <a:pt x="1604785" y="664457"/>
                  <a:pt x="1412704" y="719974"/>
                  <a:pt x="1549400" y="685800"/>
                </a:cubicBezTo>
                <a:cubicBezTo>
                  <a:pt x="1566333" y="673100"/>
                  <a:pt x="1580662" y="655841"/>
                  <a:pt x="1600200" y="647700"/>
                </a:cubicBezTo>
                <a:cubicBezTo>
                  <a:pt x="1632424" y="634273"/>
                  <a:pt x="1668070" y="631295"/>
                  <a:pt x="1701800" y="622300"/>
                </a:cubicBezTo>
                <a:cubicBezTo>
                  <a:pt x="1731579" y="614359"/>
                  <a:pt x="1761067" y="605367"/>
                  <a:pt x="1790700" y="596900"/>
                </a:cubicBezTo>
                <a:cubicBezTo>
                  <a:pt x="1803400" y="588433"/>
                  <a:pt x="1817455" y="581711"/>
                  <a:pt x="1828800" y="571500"/>
                </a:cubicBezTo>
                <a:cubicBezTo>
                  <a:pt x="1917971" y="491246"/>
                  <a:pt x="1951855" y="441540"/>
                  <a:pt x="2032000" y="342900"/>
                </a:cubicBezTo>
                <a:cubicBezTo>
                  <a:pt x="2049093" y="321862"/>
                  <a:pt x="2061115" y="295664"/>
                  <a:pt x="2082800" y="279400"/>
                </a:cubicBezTo>
                <a:cubicBezTo>
                  <a:pt x="2094305" y="270771"/>
                  <a:pt x="2153129" y="225185"/>
                  <a:pt x="2171700" y="215900"/>
                </a:cubicBezTo>
                <a:cubicBezTo>
                  <a:pt x="2208992" y="197254"/>
                  <a:pt x="2248708" y="183746"/>
                  <a:pt x="2286000" y="165100"/>
                </a:cubicBezTo>
                <a:cubicBezTo>
                  <a:pt x="2395346" y="110427"/>
                  <a:pt x="2301390" y="136622"/>
                  <a:pt x="2413000" y="114300"/>
                </a:cubicBezTo>
                <a:lnTo>
                  <a:pt x="2832100" y="127000"/>
                </a:lnTo>
                <a:cubicBezTo>
                  <a:pt x="2866190" y="128663"/>
                  <a:pt x="2900233" y="133007"/>
                  <a:pt x="2933700" y="139700"/>
                </a:cubicBezTo>
                <a:cubicBezTo>
                  <a:pt x="3111613" y="175283"/>
                  <a:pt x="3102657" y="174852"/>
                  <a:pt x="3225800" y="215900"/>
                </a:cubicBezTo>
                <a:cubicBezTo>
                  <a:pt x="3242733" y="228600"/>
                  <a:pt x="3258795" y="242554"/>
                  <a:pt x="3276600" y="254000"/>
                </a:cubicBezTo>
                <a:cubicBezTo>
                  <a:pt x="3309056" y="274865"/>
                  <a:pt x="3408689" y="318784"/>
                  <a:pt x="3441700" y="368300"/>
                </a:cubicBezTo>
                <a:cubicBezTo>
                  <a:pt x="3457452" y="391929"/>
                  <a:pt x="3467100" y="419100"/>
                  <a:pt x="3479800" y="444500"/>
                </a:cubicBezTo>
                <a:cubicBezTo>
                  <a:pt x="3484033" y="469900"/>
                  <a:pt x="3487450" y="495450"/>
                  <a:pt x="3492500" y="520700"/>
                </a:cubicBezTo>
                <a:cubicBezTo>
                  <a:pt x="3495923" y="537816"/>
                  <a:pt x="3507128" y="554152"/>
                  <a:pt x="3505200" y="571500"/>
                </a:cubicBezTo>
                <a:cubicBezTo>
                  <a:pt x="3498507" y="631741"/>
                  <a:pt x="3487273" y="692143"/>
                  <a:pt x="3467100" y="749300"/>
                </a:cubicBezTo>
                <a:cubicBezTo>
                  <a:pt x="3452867" y="789626"/>
                  <a:pt x="3421194" y="787117"/>
                  <a:pt x="3390900" y="800100"/>
                </a:cubicBezTo>
                <a:cubicBezTo>
                  <a:pt x="3296932" y="840372"/>
                  <a:pt x="3386162" y="817823"/>
                  <a:pt x="3263900" y="838200"/>
                </a:cubicBezTo>
                <a:cubicBezTo>
                  <a:pt x="3141835" y="899233"/>
                  <a:pt x="3247785" y="849997"/>
                  <a:pt x="2997200" y="927100"/>
                </a:cubicBezTo>
                <a:cubicBezTo>
                  <a:pt x="2958815" y="938911"/>
                  <a:pt x="2882900" y="965200"/>
                  <a:pt x="2882900" y="965200"/>
                </a:cubicBezTo>
                <a:cubicBezTo>
                  <a:pt x="2789767" y="960967"/>
                  <a:pt x="2696475" y="959387"/>
                  <a:pt x="2603500" y="952500"/>
                </a:cubicBezTo>
                <a:cubicBezTo>
                  <a:pt x="2581973" y="950905"/>
                  <a:pt x="2561238" y="943661"/>
                  <a:pt x="2540000" y="939800"/>
                </a:cubicBezTo>
                <a:cubicBezTo>
                  <a:pt x="2514665" y="935194"/>
                  <a:pt x="2489200" y="931333"/>
                  <a:pt x="2463800" y="927100"/>
                </a:cubicBezTo>
                <a:cubicBezTo>
                  <a:pt x="2429933" y="931333"/>
                  <a:pt x="2395128" y="930820"/>
                  <a:pt x="2362200" y="939800"/>
                </a:cubicBezTo>
                <a:cubicBezTo>
                  <a:pt x="2347474" y="943816"/>
                  <a:pt x="2337752" y="958374"/>
                  <a:pt x="2324100" y="965200"/>
                </a:cubicBezTo>
                <a:cubicBezTo>
                  <a:pt x="2312126" y="971187"/>
                  <a:pt x="2298700" y="973667"/>
                  <a:pt x="2286000" y="977900"/>
                </a:cubicBezTo>
                <a:cubicBezTo>
                  <a:pt x="2273300" y="990600"/>
                  <a:pt x="2258927" y="1001823"/>
                  <a:pt x="2247900" y="1016000"/>
                </a:cubicBezTo>
                <a:cubicBezTo>
                  <a:pt x="2202156" y="1074813"/>
                  <a:pt x="2189293" y="1098027"/>
                  <a:pt x="2171700" y="1168400"/>
                </a:cubicBezTo>
                <a:cubicBezTo>
                  <a:pt x="2145273" y="1274107"/>
                  <a:pt x="2146300" y="1235091"/>
                  <a:pt x="2146300" y="1282700"/>
                </a:cubicBezTo>
              </a:path>
            </a:pathLst>
          </a:custGeom>
          <a:noFill/>
          <a:ln w="50800" cap="flat" cmpd="sng">
            <a:solidFill>
              <a:schemeClr val="dk1"/>
            </a:solidFill>
            <a:prstDash val="dash"/>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3"/>
          <p:cNvSpPr txBox="1">
            <a:spLocks noGrp="1"/>
          </p:cNvSpPr>
          <p:nvPr>
            <p:ph type="body" idx="1"/>
          </p:nvPr>
        </p:nvSpPr>
        <p:spPr>
          <a:xfrm>
            <a:off x="838200" y="1478857"/>
            <a:ext cx="10857614" cy="5379143"/>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fr-FR" noProof="0" dirty="0"/>
              <a:t>À la fin de cette leçon, vous pourrez :</a:t>
            </a:r>
          </a:p>
          <a:p>
            <a:pPr marL="457200" lvl="0" indent="-457200" algn="l" rtl="0">
              <a:lnSpc>
                <a:spcPct val="100000"/>
              </a:lnSpc>
              <a:spcBef>
                <a:spcPts val="1000"/>
              </a:spcBef>
              <a:spcAft>
                <a:spcPts val="0"/>
              </a:spcAft>
              <a:buClr>
                <a:srgbClr val="001402"/>
              </a:buClr>
              <a:buSzPts val="2400"/>
              <a:buFont typeface="Arial"/>
              <a:buChar char="•"/>
            </a:pPr>
            <a:r>
              <a:rPr lang="fr-FR" sz="2400" b="0" noProof="0" dirty="0"/>
              <a:t>Identifier les maladies ou affections à déclaration obligatoire </a:t>
            </a:r>
            <a:endParaRPr lang="fr-FR" noProof="0" dirty="0"/>
          </a:p>
          <a:p>
            <a:pPr marL="457200" lvl="0" indent="-457200" algn="l" rtl="0">
              <a:lnSpc>
                <a:spcPct val="100000"/>
              </a:lnSpc>
              <a:spcBef>
                <a:spcPts val="1000"/>
              </a:spcBef>
              <a:spcAft>
                <a:spcPts val="0"/>
              </a:spcAft>
              <a:buClr>
                <a:srgbClr val="001402"/>
              </a:buClr>
              <a:buSzPts val="2400"/>
              <a:buFont typeface="Arial"/>
              <a:buChar char="•"/>
            </a:pPr>
            <a:r>
              <a:rPr lang="fr-FR" sz="2400" b="0" noProof="0" dirty="0"/>
              <a:t>Expliquer la différence entre la surveillance passive et la surveillance active</a:t>
            </a:r>
            <a:endParaRPr lang="fr-FR" noProof="0" dirty="0"/>
          </a:p>
          <a:p>
            <a:pPr marL="457200" lvl="0" indent="-457200" algn="l" rtl="0">
              <a:lnSpc>
                <a:spcPct val="100000"/>
              </a:lnSpc>
              <a:spcBef>
                <a:spcPts val="1000"/>
              </a:spcBef>
              <a:spcAft>
                <a:spcPts val="0"/>
              </a:spcAft>
              <a:buClr>
                <a:srgbClr val="001402"/>
              </a:buClr>
              <a:buSzPts val="2400"/>
              <a:buFont typeface="Arial"/>
              <a:buChar char="•"/>
            </a:pPr>
            <a:r>
              <a:rPr lang="fr-FR" sz="2400" b="0" noProof="0" dirty="0"/>
              <a:t>Décrire les méthodes de base de la collecte de données</a:t>
            </a:r>
            <a:endParaRPr lang="fr-FR" noProof="0" dirty="0"/>
          </a:p>
          <a:p>
            <a:pPr marL="457200" lvl="0" indent="-457200" algn="l" rtl="0">
              <a:lnSpc>
                <a:spcPct val="100000"/>
              </a:lnSpc>
              <a:spcBef>
                <a:spcPts val="1000"/>
              </a:spcBef>
              <a:spcAft>
                <a:spcPts val="0"/>
              </a:spcAft>
              <a:buClr>
                <a:srgbClr val="001402"/>
              </a:buClr>
              <a:buSzPts val="2400"/>
              <a:buFont typeface="Arial"/>
              <a:buChar char="•"/>
            </a:pPr>
            <a:r>
              <a:rPr lang="fr-FR" sz="2400" b="0" noProof="0" dirty="0"/>
              <a:t>Expliquer la raison d'être de la notification zéro</a:t>
            </a:r>
            <a:endParaRPr lang="fr-FR" noProof="0" dirty="0"/>
          </a:p>
          <a:p>
            <a:pPr marL="457200" lvl="0" indent="-457200" algn="l" rtl="0">
              <a:lnSpc>
                <a:spcPct val="100000"/>
              </a:lnSpc>
              <a:spcBef>
                <a:spcPts val="1000"/>
              </a:spcBef>
              <a:spcAft>
                <a:spcPts val="0"/>
              </a:spcAft>
              <a:buClr>
                <a:srgbClr val="001402"/>
              </a:buClr>
              <a:buSzPts val="2400"/>
              <a:buFont typeface="Arial"/>
              <a:buChar char="•"/>
            </a:pPr>
            <a:r>
              <a:rPr lang="fr-FR" sz="2400" b="0" noProof="0" dirty="0"/>
              <a:t>Expliquer les limites des systèmes d'information et les moyens </a:t>
            </a:r>
            <a:br>
              <a:rPr lang="fr-FR" sz="2400" b="0" noProof="0" dirty="0"/>
            </a:br>
            <a:r>
              <a:rPr lang="fr-FR" sz="2400" b="0" noProof="0" dirty="0"/>
              <a:t>de les améliorer</a:t>
            </a:r>
            <a:endParaRPr lang="fr-FR" noProof="0" dirty="0"/>
          </a:p>
          <a:p>
            <a:pPr marL="457200" lvl="0" indent="-457200" algn="l" rtl="0">
              <a:lnSpc>
                <a:spcPct val="100000"/>
              </a:lnSpc>
              <a:spcBef>
                <a:spcPts val="1000"/>
              </a:spcBef>
              <a:spcAft>
                <a:spcPts val="0"/>
              </a:spcAft>
              <a:buClr>
                <a:srgbClr val="001402"/>
              </a:buClr>
              <a:buSzPts val="2400"/>
              <a:buFont typeface="Arial"/>
              <a:buChar char="•"/>
            </a:pPr>
            <a:r>
              <a:rPr lang="fr-FR" sz="2400" b="0" noProof="0" dirty="0"/>
              <a:t>Décrire l'importance de l'approche Une Seule Santé afin de partager les données et les informations entre les secteurs concernés</a:t>
            </a:r>
            <a:endParaRPr lang="fr-FR" noProof="0" dirty="0"/>
          </a:p>
          <a:p>
            <a:pPr marL="0" lvl="0" indent="0" algn="l" rtl="0">
              <a:lnSpc>
                <a:spcPct val="100000"/>
              </a:lnSpc>
              <a:spcBef>
                <a:spcPts val="1000"/>
              </a:spcBef>
              <a:spcAft>
                <a:spcPts val="0"/>
              </a:spcAft>
              <a:buClr>
                <a:schemeClr val="dk1"/>
              </a:buClr>
              <a:buSzPts val="2600"/>
              <a:buFont typeface="Arial"/>
              <a:buNone/>
            </a:pPr>
            <a:endParaRPr lang="fr-FR" sz="2600" noProof="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28"/>
        <p:cNvGrpSpPr/>
        <p:nvPr/>
      </p:nvGrpSpPr>
      <p:grpSpPr>
        <a:xfrm>
          <a:off x="0" y="0"/>
          <a:ext cx="0" cy="0"/>
          <a:chOff x="0" y="0"/>
          <a:chExt cx="0" cy="0"/>
        </a:xfrm>
      </p:grpSpPr>
      <p:sp>
        <p:nvSpPr>
          <p:cNvPr id="529" name="Google Shape;529;p30"/>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noProof="0" dirty="0">
                <a:latin typeface="Franklin Gothic Medium" panose="020B0603020102020204" pitchFamily="34" charset="0"/>
              </a:rPr>
              <a:t>Rapports sur la santé animale</a:t>
            </a:r>
          </a:p>
        </p:txBody>
      </p:sp>
      <p:sp>
        <p:nvSpPr>
          <p:cNvPr id="530" name="Google Shape;530;p30"/>
          <p:cNvSpPr txBox="1"/>
          <p:nvPr/>
        </p:nvSpPr>
        <p:spPr>
          <a:xfrm>
            <a:off x="333830" y="4609296"/>
            <a:ext cx="3058800" cy="13854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800" dirty="0">
                <a:solidFill>
                  <a:srgbClr val="000000"/>
                </a:solidFill>
                <a:latin typeface="Arial"/>
                <a:ea typeface="Arial"/>
                <a:cs typeface="Arial"/>
                <a:sym typeface="Arial"/>
              </a:rPr>
              <a:t>Un </a:t>
            </a:r>
            <a:r>
              <a:rPr lang="fr-FR" sz="2800" dirty="0"/>
              <a:t>chien </a:t>
            </a:r>
            <a:r>
              <a:rPr lang="fr-FR" sz="2800" dirty="0">
                <a:solidFill>
                  <a:srgbClr val="000000"/>
                </a:solidFill>
                <a:latin typeface="Arial"/>
                <a:ea typeface="Arial"/>
                <a:cs typeface="Arial"/>
                <a:sym typeface="Arial"/>
              </a:rPr>
              <a:t> suspecté d'avoir la rage </a:t>
            </a:r>
            <a:endParaRPr lang="fr-FR" sz="2800" b="1" dirty="0">
              <a:solidFill>
                <a:srgbClr val="000000"/>
              </a:solidFill>
              <a:latin typeface="Arial"/>
              <a:ea typeface="Arial"/>
              <a:cs typeface="Arial"/>
              <a:sym typeface="Arial"/>
            </a:endParaRPr>
          </a:p>
        </p:txBody>
      </p:sp>
      <p:sp>
        <p:nvSpPr>
          <p:cNvPr id="531" name="Google Shape;531;p30"/>
          <p:cNvSpPr txBox="1"/>
          <p:nvPr/>
        </p:nvSpPr>
        <p:spPr>
          <a:xfrm>
            <a:off x="7629994" y="4400772"/>
            <a:ext cx="4353655" cy="169277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600" dirty="0">
                <a:solidFill>
                  <a:srgbClr val="000000"/>
                </a:solidFill>
                <a:latin typeface="Arial"/>
                <a:ea typeface="Arial"/>
                <a:cs typeface="Arial"/>
                <a:sym typeface="Arial"/>
              </a:rPr>
              <a:t>Que faut-il faire pour que le cas suspect soit déclaré au bureau de santé vétérinaire du district ? </a:t>
            </a:r>
            <a:endParaRPr lang="fr-FR" sz="2600" b="1" dirty="0">
              <a:solidFill>
                <a:srgbClr val="000000"/>
              </a:solidFill>
              <a:latin typeface="Arial"/>
              <a:ea typeface="Arial"/>
              <a:cs typeface="Arial"/>
              <a:sym typeface="Arial"/>
            </a:endParaRPr>
          </a:p>
        </p:txBody>
      </p:sp>
      <p:graphicFrame>
        <p:nvGraphicFramePr>
          <p:cNvPr id="532" name="Google Shape;532;p30"/>
          <p:cNvGraphicFramePr/>
          <p:nvPr/>
        </p:nvGraphicFramePr>
        <p:xfrm>
          <a:off x="7629994" y="3134264"/>
          <a:ext cx="4353675" cy="1316770"/>
        </p:xfrm>
        <a:graphic>
          <a:graphicData uri="http://schemas.openxmlformats.org/drawingml/2006/table">
            <a:tbl>
              <a:tblPr firstRow="1" bandRow="1">
                <a:noFill/>
                <a:tableStyleId>{91494100-AA4A-4407-8B9F-2E5B9C9E3E34}</a:tableStyleId>
              </a:tblPr>
              <a:tblGrid>
                <a:gridCol w="2041725">
                  <a:extLst>
                    <a:ext uri="{9D8B030D-6E8A-4147-A177-3AD203B41FA5}">
                      <a16:colId xmlns:a16="http://schemas.microsoft.com/office/drawing/2014/main" val="20000"/>
                    </a:ext>
                  </a:extLst>
                </a:gridCol>
                <a:gridCol w="1086475">
                  <a:extLst>
                    <a:ext uri="{9D8B030D-6E8A-4147-A177-3AD203B41FA5}">
                      <a16:colId xmlns:a16="http://schemas.microsoft.com/office/drawing/2014/main" val="20001"/>
                    </a:ext>
                  </a:extLst>
                </a:gridCol>
                <a:gridCol w="1225475">
                  <a:extLst>
                    <a:ext uri="{9D8B030D-6E8A-4147-A177-3AD203B41FA5}">
                      <a16:colId xmlns:a16="http://schemas.microsoft.com/office/drawing/2014/main" val="20002"/>
                    </a:ext>
                  </a:extLst>
                </a:gridCol>
              </a:tblGrid>
              <a:tr h="493800">
                <a:tc>
                  <a:txBody>
                    <a:bodyPr/>
                    <a:lstStyle/>
                    <a:p>
                      <a:pPr marL="0" marR="0" lvl="0" indent="0" algn="ctr" rtl="0">
                        <a:spcBef>
                          <a:spcPts val="0"/>
                        </a:spcBef>
                        <a:spcAft>
                          <a:spcPts val="0"/>
                        </a:spcAft>
                        <a:buNone/>
                      </a:pPr>
                      <a:r>
                        <a:rPr lang="en-US" sz="2400">
                          <a:solidFill>
                            <a:schemeClr val="dk1"/>
                          </a:solidFill>
                          <a:latin typeface="Arial"/>
                          <a:ea typeface="Arial"/>
                          <a:cs typeface="Arial"/>
                          <a:sym typeface="Arial"/>
                        </a:rPr>
                        <a:t>Maladie</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n-US" sz="2400">
                          <a:solidFill>
                            <a:schemeClr val="dk1"/>
                          </a:solidFill>
                          <a:latin typeface="Arial"/>
                          <a:ea typeface="Arial"/>
                          <a:cs typeface="Arial"/>
                          <a:sym typeface="Arial"/>
                        </a:rPr>
                        <a:t>Cas</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n-US" sz="2400">
                          <a:solidFill>
                            <a:schemeClr val="dk1"/>
                          </a:solidFill>
                          <a:latin typeface="Arial"/>
                          <a:ea typeface="Arial"/>
                          <a:cs typeface="Arial"/>
                          <a:sym typeface="Arial"/>
                        </a:rPr>
                        <a:t>Décès</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493800">
                <a:tc>
                  <a:txBody>
                    <a:bodyPr/>
                    <a:lstStyle/>
                    <a:p>
                      <a:pPr marL="0" marR="0" lvl="0" indent="0" algn="ctr" rtl="0">
                        <a:spcBef>
                          <a:spcPts val="0"/>
                        </a:spcBef>
                        <a:spcAft>
                          <a:spcPts val="0"/>
                        </a:spcAft>
                        <a:buNone/>
                      </a:pPr>
                      <a:r>
                        <a:rPr lang="en-US" sz="2400">
                          <a:solidFill>
                            <a:schemeClr val="dk1"/>
                          </a:solidFill>
                          <a:latin typeface="Arial"/>
                          <a:ea typeface="Arial"/>
                          <a:cs typeface="Arial"/>
                          <a:sym typeface="Arial"/>
                        </a:rPr>
                        <a:t>Rage animale</a:t>
                      </a:r>
                      <a:endParaRPr sz="2400">
                        <a:solidFill>
                          <a:schemeClr val="dk1"/>
                        </a:solidFill>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2400">
                          <a:solidFill>
                            <a:schemeClr val="dk1"/>
                          </a:solidFill>
                          <a:latin typeface="Arial"/>
                          <a:ea typeface="Arial"/>
                          <a:cs typeface="Arial"/>
                          <a:sym typeface="Arial"/>
                        </a:rPr>
                        <a:t>1</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2400">
                          <a:solidFill>
                            <a:schemeClr val="dk1"/>
                          </a:solidFill>
                          <a:latin typeface="Arial"/>
                          <a:ea typeface="Arial"/>
                          <a:cs typeface="Arial"/>
                          <a:sym typeface="Arial"/>
                        </a:rPr>
                        <a:t>1</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bl>
          </a:graphicData>
        </a:graphic>
      </p:graphicFrame>
      <p:cxnSp>
        <p:nvCxnSpPr>
          <p:cNvPr id="533" name="Google Shape;533;p30"/>
          <p:cNvCxnSpPr/>
          <p:nvPr/>
        </p:nvCxnSpPr>
        <p:spPr>
          <a:xfrm rot="10800000" flipH="1">
            <a:off x="5416730" y="3509555"/>
            <a:ext cx="182887" cy="243840"/>
          </a:xfrm>
          <a:prstGeom prst="straightConnector1">
            <a:avLst/>
          </a:prstGeom>
          <a:noFill/>
          <a:ln w="50800" cap="flat" cmpd="sng">
            <a:solidFill>
              <a:schemeClr val="dk1"/>
            </a:solidFill>
            <a:prstDash val="solid"/>
            <a:miter lim="800000"/>
            <a:headEnd type="none" w="sm" len="sm"/>
            <a:tailEnd type="triangle" w="med" len="med"/>
          </a:ln>
        </p:spPr>
      </p:cxnSp>
      <p:cxnSp>
        <p:nvCxnSpPr>
          <p:cNvPr id="534" name="Google Shape;534;p30"/>
          <p:cNvCxnSpPr/>
          <p:nvPr/>
        </p:nvCxnSpPr>
        <p:spPr>
          <a:xfrm>
            <a:off x="9541165" y="2692400"/>
            <a:ext cx="390352" cy="441864"/>
          </a:xfrm>
          <a:prstGeom prst="straightConnector1">
            <a:avLst/>
          </a:prstGeom>
          <a:noFill/>
          <a:ln w="50800" cap="flat" cmpd="sng">
            <a:solidFill>
              <a:schemeClr val="dk1"/>
            </a:solidFill>
            <a:prstDash val="solid"/>
            <a:miter lim="800000"/>
            <a:headEnd type="none" w="sm" len="sm"/>
            <a:tailEnd type="triangle" w="med" len="med"/>
          </a:ln>
        </p:spPr>
      </p:cxnSp>
      <p:pic>
        <p:nvPicPr>
          <p:cNvPr id="535" name="Google Shape;535;p30"/>
          <p:cNvPicPr preferRelativeResize="0"/>
          <p:nvPr/>
        </p:nvPicPr>
        <p:blipFill rotWithShape="1">
          <a:blip r:embed="rId3">
            <a:alphaModFix/>
          </a:blip>
          <a:srcRect/>
          <a:stretch/>
        </p:blipFill>
        <p:spPr>
          <a:xfrm>
            <a:off x="4259943" y="1378933"/>
            <a:ext cx="3164115" cy="2056041"/>
          </a:xfrm>
          <a:prstGeom prst="rect">
            <a:avLst/>
          </a:prstGeom>
          <a:noFill/>
          <a:ln w="12700">
            <a:solidFill>
              <a:srgbClr val="000000"/>
            </a:solidFill>
          </a:ln>
        </p:spPr>
      </p:pic>
      <p:sp>
        <p:nvSpPr>
          <p:cNvPr id="536" name="Google Shape;536;p30"/>
          <p:cNvSpPr/>
          <p:nvPr/>
        </p:nvSpPr>
        <p:spPr>
          <a:xfrm>
            <a:off x="3238500" y="3771900"/>
            <a:ext cx="3949700" cy="2628900"/>
          </a:xfrm>
          <a:custGeom>
            <a:avLst/>
            <a:gdLst/>
            <a:ahLst/>
            <a:cxnLst/>
            <a:rect l="l" t="t" r="r" b="b"/>
            <a:pathLst>
              <a:path w="3949700" h="2628900" extrusionOk="0">
                <a:moveTo>
                  <a:pt x="0" y="609600"/>
                </a:moveTo>
                <a:cubicBezTo>
                  <a:pt x="56492" y="750829"/>
                  <a:pt x="-4052" y="584962"/>
                  <a:pt x="38100" y="762000"/>
                </a:cubicBezTo>
                <a:cubicBezTo>
                  <a:pt x="52377" y="821962"/>
                  <a:pt x="88900" y="939800"/>
                  <a:pt x="88900" y="939800"/>
                </a:cubicBezTo>
                <a:cubicBezTo>
                  <a:pt x="93133" y="977900"/>
                  <a:pt x="96534" y="1016102"/>
                  <a:pt x="101600" y="1054100"/>
                </a:cubicBezTo>
                <a:cubicBezTo>
                  <a:pt x="105003" y="1079624"/>
                  <a:pt x="111232" y="1104733"/>
                  <a:pt x="114300" y="1130300"/>
                </a:cubicBezTo>
                <a:cubicBezTo>
                  <a:pt x="123936" y="1210602"/>
                  <a:pt x="114124" y="1294873"/>
                  <a:pt x="139700" y="1371600"/>
                </a:cubicBezTo>
                <a:cubicBezTo>
                  <a:pt x="165100" y="1447800"/>
                  <a:pt x="193834" y="1522969"/>
                  <a:pt x="215900" y="1600200"/>
                </a:cubicBezTo>
                <a:cubicBezTo>
                  <a:pt x="224367" y="1629833"/>
                  <a:pt x="231554" y="1659862"/>
                  <a:pt x="241300" y="1689100"/>
                </a:cubicBezTo>
                <a:cubicBezTo>
                  <a:pt x="252738" y="1723414"/>
                  <a:pt x="267962" y="1756386"/>
                  <a:pt x="279400" y="1790700"/>
                </a:cubicBezTo>
                <a:cubicBezTo>
                  <a:pt x="284920" y="1807259"/>
                  <a:pt x="286967" y="1824817"/>
                  <a:pt x="292100" y="1841500"/>
                </a:cubicBezTo>
                <a:cubicBezTo>
                  <a:pt x="303911" y="1879885"/>
                  <a:pt x="318389" y="1917415"/>
                  <a:pt x="330200" y="1955800"/>
                </a:cubicBezTo>
                <a:cubicBezTo>
                  <a:pt x="335333" y="1972483"/>
                  <a:pt x="336418" y="1990394"/>
                  <a:pt x="342900" y="2006600"/>
                </a:cubicBezTo>
                <a:cubicBezTo>
                  <a:pt x="353447" y="2032967"/>
                  <a:pt x="369249" y="2056947"/>
                  <a:pt x="381000" y="2082800"/>
                </a:cubicBezTo>
                <a:cubicBezTo>
                  <a:pt x="390434" y="2103554"/>
                  <a:pt x="396205" y="2125910"/>
                  <a:pt x="406400" y="2146300"/>
                </a:cubicBezTo>
                <a:cubicBezTo>
                  <a:pt x="417439" y="2168378"/>
                  <a:pt x="432512" y="2188222"/>
                  <a:pt x="444500" y="2209800"/>
                </a:cubicBezTo>
                <a:cubicBezTo>
                  <a:pt x="509587" y="2326956"/>
                  <a:pt x="417419" y="2181878"/>
                  <a:pt x="520700" y="2336800"/>
                </a:cubicBezTo>
                <a:cubicBezTo>
                  <a:pt x="529167" y="2349500"/>
                  <a:pt x="541273" y="2360420"/>
                  <a:pt x="546100" y="2374900"/>
                </a:cubicBezTo>
                <a:cubicBezTo>
                  <a:pt x="550333" y="2387600"/>
                  <a:pt x="550581" y="2402433"/>
                  <a:pt x="558800" y="2413000"/>
                </a:cubicBezTo>
                <a:cubicBezTo>
                  <a:pt x="580853" y="2441354"/>
                  <a:pt x="609600" y="2463800"/>
                  <a:pt x="635000" y="2489200"/>
                </a:cubicBezTo>
                <a:cubicBezTo>
                  <a:pt x="647700" y="2501900"/>
                  <a:pt x="663137" y="2512356"/>
                  <a:pt x="673100" y="2527300"/>
                </a:cubicBezTo>
                <a:cubicBezTo>
                  <a:pt x="681567" y="2540000"/>
                  <a:pt x="686080" y="2556528"/>
                  <a:pt x="698500" y="2565400"/>
                </a:cubicBezTo>
                <a:cubicBezTo>
                  <a:pt x="717051" y="2578651"/>
                  <a:pt x="740575" y="2583009"/>
                  <a:pt x="762000" y="2590800"/>
                </a:cubicBezTo>
                <a:cubicBezTo>
                  <a:pt x="830023" y="2615536"/>
                  <a:pt x="828351" y="2613738"/>
                  <a:pt x="889000" y="2628900"/>
                </a:cubicBezTo>
                <a:cubicBezTo>
                  <a:pt x="944033" y="2624667"/>
                  <a:pt x="999849" y="2626372"/>
                  <a:pt x="1054100" y="2616200"/>
                </a:cubicBezTo>
                <a:cubicBezTo>
                  <a:pt x="1069102" y="2613387"/>
                  <a:pt x="1078548" y="2597626"/>
                  <a:pt x="1092200" y="2590800"/>
                </a:cubicBezTo>
                <a:cubicBezTo>
                  <a:pt x="1197360" y="2538220"/>
                  <a:pt x="1059211" y="2625493"/>
                  <a:pt x="1168400" y="2552700"/>
                </a:cubicBezTo>
                <a:cubicBezTo>
                  <a:pt x="1176867" y="2531533"/>
                  <a:pt x="1186591" y="2510827"/>
                  <a:pt x="1193800" y="2489200"/>
                </a:cubicBezTo>
                <a:cubicBezTo>
                  <a:pt x="1199320" y="2472641"/>
                  <a:pt x="1201705" y="2455183"/>
                  <a:pt x="1206500" y="2438400"/>
                </a:cubicBezTo>
                <a:cubicBezTo>
                  <a:pt x="1210178" y="2425528"/>
                  <a:pt x="1215678" y="2413215"/>
                  <a:pt x="1219200" y="2400300"/>
                </a:cubicBezTo>
                <a:cubicBezTo>
                  <a:pt x="1228385" y="2366621"/>
                  <a:pt x="1244600" y="2298700"/>
                  <a:pt x="1244600" y="2298700"/>
                </a:cubicBezTo>
                <a:cubicBezTo>
                  <a:pt x="1245492" y="2266585"/>
                  <a:pt x="1229157" y="1927757"/>
                  <a:pt x="1270000" y="1778000"/>
                </a:cubicBezTo>
                <a:cubicBezTo>
                  <a:pt x="1277045" y="1752169"/>
                  <a:pt x="1286250" y="1726962"/>
                  <a:pt x="1295400" y="1701800"/>
                </a:cubicBezTo>
                <a:cubicBezTo>
                  <a:pt x="1303191" y="1680375"/>
                  <a:pt x="1309729" y="1658228"/>
                  <a:pt x="1320800" y="1638300"/>
                </a:cubicBezTo>
                <a:cubicBezTo>
                  <a:pt x="1331079" y="1619797"/>
                  <a:pt x="1346597" y="1604724"/>
                  <a:pt x="1358900" y="1587500"/>
                </a:cubicBezTo>
                <a:cubicBezTo>
                  <a:pt x="1451753" y="1457506"/>
                  <a:pt x="1297884" y="1664622"/>
                  <a:pt x="1422400" y="1498600"/>
                </a:cubicBezTo>
                <a:cubicBezTo>
                  <a:pt x="1426633" y="1485900"/>
                  <a:pt x="1425634" y="1469966"/>
                  <a:pt x="1435100" y="1460500"/>
                </a:cubicBezTo>
                <a:cubicBezTo>
                  <a:pt x="1448487" y="1447113"/>
                  <a:pt x="1466980" y="1435776"/>
                  <a:pt x="1485900" y="1435100"/>
                </a:cubicBezTo>
                <a:lnTo>
                  <a:pt x="1790700" y="1447800"/>
                </a:lnTo>
                <a:cubicBezTo>
                  <a:pt x="1803400" y="1452033"/>
                  <a:pt x="1815928" y="1456822"/>
                  <a:pt x="1828800" y="1460500"/>
                </a:cubicBezTo>
                <a:cubicBezTo>
                  <a:pt x="1845583" y="1465295"/>
                  <a:pt x="1863257" y="1467071"/>
                  <a:pt x="1879600" y="1473200"/>
                </a:cubicBezTo>
                <a:cubicBezTo>
                  <a:pt x="1935107" y="1494015"/>
                  <a:pt x="1931708" y="1509367"/>
                  <a:pt x="1993900" y="1524000"/>
                </a:cubicBezTo>
                <a:cubicBezTo>
                  <a:pt x="2044032" y="1535796"/>
                  <a:pt x="2095500" y="1540933"/>
                  <a:pt x="2146300" y="1549400"/>
                </a:cubicBezTo>
                <a:cubicBezTo>
                  <a:pt x="2159000" y="1557867"/>
                  <a:pt x="2170452" y="1568601"/>
                  <a:pt x="2184400" y="1574800"/>
                </a:cubicBezTo>
                <a:cubicBezTo>
                  <a:pt x="2208866" y="1585674"/>
                  <a:pt x="2238323" y="1585348"/>
                  <a:pt x="2260600" y="1600200"/>
                </a:cubicBezTo>
                <a:cubicBezTo>
                  <a:pt x="2273300" y="1608667"/>
                  <a:pt x="2286280" y="1616728"/>
                  <a:pt x="2298700" y="1625600"/>
                </a:cubicBezTo>
                <a:cubicBezTo>
                  <a:pt x="2317220" y="1638829"/>
                  <a:pt x="2363971" y="1676498"/>
                  <a:pt x="2387600" y="1689100"/>
                </a:cubicBezTo>
                <a:cubicBezTo>
                  <a:pt x="2437714" y="1715828"/>
                  <a:pt x="2484900" y="1751525"/>
                  <a:pt x="2540000" y="1765300"/>
                </a:cubicBezTo>
                <a:cubicBezTo>
                  <a:pt x="2597143" y="1779586"/>
                  <a:pt x="2824570" y="1834644"/>
                  <a:pt x="2870200" y="1854200"/>
                </a:cubicBezTo>
                <a:cubicBezTo>
                  <a:pt x="2929467" y="1879600"/>
                  <a:pt x="2984397" y="1919800"/>
                  <a:pt x="3048000" y="1930400"/>
                </a:cubicBezTo>
                <a:cubicBezTo>
                  <a:pt x="3213605" y="1958001"/>
                  <a:pt x="3151542" y="1939514"/>
                  <a:pt x="3238500" y="1968500"/>
                </a:cubicBezTo>
                <a:cubicBezTo>
                  <a:pt x="3340100" y="1964267"/>
                  <a:pt x="3441890" y="1963312"/>
                  <a:pt x="3543300" y="1955800"/>
                </a:cubicBezTo>
                <a:cubicBezTo>
                  <a:pt x="3579947" y="1953085"/>
                  <a:pt x="3596744" y="1931549"/>
                  <a:pt x="3619500" y="1905000"/>
                </a:cubicBezTo>
                <a:cubicBezTo>
                  <a:pt x="3633275" y="1888929"/>
                  <a:pt x="3646382" y="1872149"/>
                  <a:pt x="3657600" y="1854200"/>
                </a:cubicBezTo>
                <a:cubicBezTo>
                  <a:pt x="3667634" y="1838146"/>
                  <a:pt x="3671996" y="1818806"/>
                  <a:pt x="3683000" y="1803400"/>
                </a:cubicBezTo>
                <a:cubicBezTo>
                  <a:pt x="3693439" y="1788785"/>
                  <a:pt x="3710324" y="1779668"/>
                  <a:pt x="3721100" y="1765300"/>
                </a:cubicBezTo>
                <a:cubicBezTo>
                  <a:pt x="3787437" y="1676851"/>
                  <a:pt x="3734261" y="1720966"/>
                  <a:pt x="3797300" y="1612900"/>
                </a:cubicBezTo>
                <a:cubicBezTo>
                  <a:pt x="3810958" y="1589486"/>
                  <a:pt x="3831167" y="1570567"/>
                  <a:pt x="3848100" y="1549400"/>
                </a:cubicBezTo>
                <a:cubicBezTo>
                  <a:pt x="3852333" y="1536700"/>
                  <a:pt x="3854813" y="1523274"/>
                  <a:pt x="3860800" y="1511300"/>
                </a:cubicBezTo>
                <a:cubicBezTo>
                  <a:pt x="3871839" y="1489222"/>
                  <a:pt x="3889406" y="1470586"/>
                  <a:pt x="3898900" y="1447800"/>
                </a:cubicBezTo>
                <a:cubicBezTo>
                  <a:pt x="3910754" y="1419352"/>
                  <a:pt x="3915444" y="1388419"/>
                  <a:pt x="3924300" y="1358900"/>
                </a:cubicBezTo>
                <a:cubicBezTo>
                  <a:pt x="3947748" y="1280739"/>
                  <a:pt x="3929788" y="1364074"/>
                  <a:pt x="3949700" y="1244600"/>
                </a:cubicBezTo>
                <a:cubicBezTo>
                  <a:pt x="3938629" y="1156035"/>
                  <a:pt x="3943921" y="1058938"/>
                  <a:pt x="3898900" y="977900"/>
                </a:cubicBezTo>
                <a:cubicBezTo>
                  <a:pt x="3888621" y="959397"/>
                  <a:pt x="3873500" y="944033"/>
                  <a:pt x="3860800" y="927100"/>
                </a:cubicBezTo>
                <a:cubicBezTo>
                  <a:pt x="3856567" y="914400"/>
                  <a:pt x="3855526" y="900139"/>
                  <a:pt x="3848100" y="889000"/>
                </a:cubicBezTo>
                <a:cubicBezTo>
                  <a:pt x="3827091" y="857487"/>
                  <a:pt x="3786587" y="836275"/>
                  <a:pt x="3759200" y="812800"/>
                </a:cubicBezTo>
                <a:cubicBezTo>
                  <a:pt x="3745563" y="801111"/>
                  <a:pt x="3734898" y="786198"/>
                  <a:pt x="3721100" y="774700"/>
                </a:cubicBezTo>
                <a:cubicBezTo>
                  <a:pt x="3709374" y="764929"/>
                  <a:pt x="3695420" y="758172"/>
                  <a:pt x="3683000" y="749300"/>
                </a:cubicBezTo>
                <a:cubicBezTo>
                  <a:pt x="3669577" y="739712"/>
                  <a:pt x="3614053" y="695777"/>
                  <a:pt x="3594100" y="685800"/>
                </a:cubicBezTo>
                <a:cubicBezTo>
                  <a:pt x="3568065" y="672783"/>
                  <a:pt x="3516652" y="665230"/>
                  <a:pt x="3492500" y="660400"/>
                </a:cubicBezTo>
                <a:cubicBezTo>
                  <a:pt x="3475567" y="651933"/>
                  <a:pt x="3459101" y="642458"/>
                  <a:pt x="3441700" y="635000"/>
                </a:cubicBezTo>
                <a:cubicBezTo>
                  <a:pt x="3409687" y="621280"/>
                  <a:pt x="3373892" y="615563"/>
                  <a:pt x="3340100" y="609600"/>
                </a:cubicBezTo>
                <a:cubicBezTo>
                  <a:pt x="3289383" y="600650"/>
                  <a:pt x="3236558" y="600486"/>
                  <a:pt x="3187700" y="584200"/>
                </a:cubicBezTo>
                <a:cubicBezTo>
                  <a:pt x="3175000" y="579967"/>
                  <a:pt x="3162668" y="574404"/>
                  <a:pt x="3149600" y="571500"/>
                </a:cubicBezTo>
                <a:cubicBezTo>
                  <a:pt x="3124463" y="565914"/>
                  <a:pt x="3098735" y="563406"/>
                  <a:pt x="3073400" y="558800"/>
                </a:cubicBezTo>
                <a:cubicBezTo>
                  <a:pt x="3052162" y="554939"/>
                  <a:pt x="3031067" y="550333"/>
                  <a:pt x="3009900" y="546100"/>
                </a:cubicBezTo>
                <a:lnTo>
                  <a:pt x="2476500" y="558800"/>
                </a:lnTo>
                <a:cubicBezTo>
                  <a:pt x="2440353" y="563226"/>
                  <a:pt x="2418827" y="603564"/>
                  <a:pt x="2387600" y="622300"/>
                </a:cubicBezTo>
                <a:cubicBezTo>
                  <a:pt x="2355132" y="641781"/>
                  <a:pt x="2316291" y="650382"/>
                  <a:pt x="2286000" y="673100"/>
                </a:cubicBezTo>
                <a:cubicBezTo>
                  <a:pt x="2247603" y="701898"/>
                  <a:pt x="2169465" y="762745"/>
                  <a:pt x="2133600" y="774700"/>
                </a:cubicBezTo>
                <a:lnTo>
                  <a:pt x="2095500" y="787400"/>
                </a:lnTo>
                <a:cubicBezTo>
                  <a:pt x="2078567" y="800100"/>
                  <a:pt x="2062649" y="814282"/>
                  <a:pt x="2044700" y="825500"/>
                </a:cubicBezTo>
                <a:cubicBezTo>
                  <a:pt x="1994828" y="856670"/>
                  <a:pt x="1941234" y="881777"/>
                  <a:pt x="1892300" y="914400"/>
                </a:cubicBezTo>
                <a:cubicBezTo>
                  <a:pt x="1866900" y="931333"/>
                  <a:pt x="1845716" y="957796"/>
                  <a:pt x="1816100" y="965200"/>
                </a:cubicBezTo>
                <a:cubicBezTo>
                  <a:pt x="1782233" y="973667"/>
                  <a:pt x="1747618" y="979561"/>
                  <a:pt x="1714500" y="990600"/>
                </a:cubicBezTo>
                <a:cubicBezTo>
                  <a:pt x="1701800" y="994833"/>
                  <a:pt x="1688935" y="998600"/>
                  <a:pt x="1676400" y="1003300"/>
                </a:cubicBezTo>
                <a:cubicBezTo>
                  <a:pt x="1655054" y="1011305"/>
                  <a:pt x="1634527" y="1021491"/>
                  <a:pt x="1612900" y="1028700"/>
                </a:cubicBezTo>
                <a:cubicBezTo>
                  <a:pt x="1596341" y="1034220"/>
                  <a:pt x="1579033" y="1037167"/>
                  <a:pt x="1562100" y="1041400"/>
                </a:cubicBezTo>
                <a:cubicBezTo>
                  <a:pt x="1511300" y="1032933"/>
                  <a:pt x="1459663" y="1028491"/>
                  <a:pt x="1409700" y="1016000"/>
                </a:cubicBezTo>
                <a:cubicBezTo>
                  <a:pt x="1370241" y="1006135"/>
                  <a:pt x="1346288" y="981629"/>
                  <a:pt x="1320800" y="952500"/>
                </a:cubicBezTo>
                <a:cubicBezTo>
                  <a:pt x="1300681" y="929507"/>
                  <a:pt x="1262390" y="882033"/>
                  <a:pt x="1244600" y="850900"/>
                </a:cubicBezTo>
                <a:cubicBezTo>
                  <a:pt x="1235207" y="834462"/>
                  <a:pt x="1226658" y="817501"/>
                  <a:pt x="1219200" y="800100"/>
                </a:cubicBezTo>
                <a:cubicBezTo>
                  <a:pt x="1213927" y="787795"/>
                  <a:pt x="1210733" y="774700"/>
                  <a:pt x="1206500" y="762000"/>
                </a:cubicBezTo>
                <a:cubicBezTo>
                  <a:pt x="1210733" y="740833"/>
                  <a:pt x="1211183" y="718542"/>
                  <a:pt x="1219200" y="698500"/>
                </a:cubicBezTo>
                <a:cubicBezTo>
                  <a:pt x="1238689" y="649777"/>
                  <a:pt x="1269854" y="618197"/>
                  <a:pt x="1308100" y="584200"/>
                </a:cubicBezTo>
                <a:cubicBezTo>
                  <a:pt x="1328360" y="566191"/>
                  <a:pt x="1348614" y="547766"/>
                  <a:pt x="1371600" y="533400"/>
                </a:cubicBezTo>
                <a:cubicBezTo>
                  <a:pt x="1382952" y="526305"/>
                  <a:pt x="1397726" y="526687"/>
                  <a:pt x="1409700" y="520700"/>
                </a:cubicBezTo>
                <a:cubicBezTo>
                  <a:pt x="1423352" y="513874"/>
                  <a:pt x="1433771" y="501313"/>
                  <a:pt x="1447800" y="495300"/>
                </a:cubicBezTo>
                <a:cubicBezTo>
                  <a:pt x="1463843" y="488424"/>
                  <a:pt x="1482041" y="488120"/>
                  <a:pt x="1498600" y="482600"/>
                </a:cubicBezTo>
                <a:cubicBezTo>
                  <a:pt x="1532914" y="471162"/>
                  <a:pt x="1566208" y="456861"/>
                  <a:pt x="1600200" y="444500"/>
                </a:cubicBezTo>
                <a:cubicBezTo>
                  <a:pt x="1612781" y="439925"/>
                  <a:pt x="1625600" y="436033"/>
                  <a:pt x="1638300" y="431800"/>
                </a:cubicBezTo>
                <a:cubicBezTo>
                  <a:pt x="1761137" y="339672"/>
                  <a:pt x="1630233" y="429484"/>
                  <a:pt x="1727200" y="381000"/>
                </a:cubicBezTo>
                <a:cubicBezTo>
                  <a:pt x="1754067" y="367566"/>
                  <a:pt x="1793089" y="331882"/>
                  <a:pt x="1816100" y="317500"/>
                </a:cubicBezTo>
                <a:cubicBezTo>
                  <a:pt x="1832154" y="307466"/>
                  <a:pt x="1851494" y="303104"/>
                  <a:pt x="1866900" y="292100"/>
                </a:cubicBezTo>
                <a:cubicBezTo>
                  <a:pt x="1950141" y="232642"/>
                  <a:pt x="1861371" y="268543"/>
                  <a:pt x="1943100" y="241300"/>
                </a:cubicBezTo>
                <a:lnTo>
                  <a:pt x="2019300" y="165100"/>
                </a:lnTo>
                <a:cubicBezTo>
                  <a:pt x="2032000" y="152400"/>
                  <a:pt x="2047437" y="141944"/>
                  <a:pt x="2057400" y="127000"/>
                </a:cubicBezTo>
                <a:cubicBezTo>
                  <a:pt x="2077653" y="96620"/>
                  <a:pt x="2089786" y="73024"/>
                  <a:pt x="2120900" y="50800"/>
                </a:cubicBezTo>
                <a:cubicBezTo>
                  <a:pt x="2179273" y="9105"/>
                  <a:pt x="2171700" y="49926"/>
                  <a:pt x="2171700" y="0"/>
                </a:cubicBezTo>
              </a:path>
            </a:pathLst>
          </a:custGeom>
          <a:noFill/>
          <a:ln w="50800" cap="flat" cmpd="sng">
            <a:solidFill>
              <a:schemeClr val="dk1"/>
            </a:solidFill>
            <a:prstDash val="dash"/>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37" name="Google Shape;537;p30"/>
          <p:cNvSpPr/>
          <p:nvPr/>
        </p:nvSpPr>
        <p:spPr>
          <a:xfrm>
            <a:off x="7429500" y="1625600"/>
            <a:ext cx="3657600" cy="1117600"/>
          </a:xfrm>
          <a:custGeom>
            <a:avLst/>
            <a:gdLst/>
            <a:ahLst/>
            <a:cxnLst/>
            <a:rect l="l" t="t" r="r" b="b"/>
            <a:pathLst>
              <a:path w="3657600" h="1117600" extrusionOk="0">
                <a:moveTo>
                  <a:pt x="0" y="977900"/>
                </a:moveTo>
                <a:cubicBezTo>
                  <a:pt x="46567" y="969433"/>
                  <a:pt x="95127" y="968419"/>
                  <a:pt x="139700" y="952500"/>
                </a:cubicBezTo>
                <a:cubicBezTo>
                  <a:pt x="156614" y="946459"/>
                  <a:pt x="166302" y="928198"/>
                  <a:pt x="177800" y="914400"/>
                </a:cubicBezTo>
                <a:cubicBezTo>
                  <a:pt x="236422" y="844053"/>
                  <a:pt x="161368" y="905432"/>
                  <a:pt x="254000" y="812800"/>
                </a:cubicBezTo>
                <a:cubicBezTo>
                  <a:pt x="388818" y="677982"/>
                  <a:pt x="160825" y="949021"/>
                  <a:pt x="342900" y="736600"/>
                </a:cubicBezTo>
                <a:cubicBezTo>
                  <a:pt x="352833" y="725011"/>
                  <a:pt x="359428" y="710920"/>
                  <a:pt x="368300" y="698500"/>
                </a:cubicBezTo>
                <a:cubicBezTo>
                  <a:pt x="385718" y="674114"/>
                  <a:pt x="418126" y="628062"/>
                  <a:pt x="444500" y="609600"/>
                </a:cubicBezTo>
                <a:cubicBezTo>
                  <a:pt x="472461" y="590028"/>
                  <a:pt x="504606" y="577124"/>
                  <a:pt x="533400" y="558800"/>
                </a:cubicBezTo>
                <a:cubicBezTo>
                  <a:pt x="551258" y="547436"/>
                  <a:pt x="566251" y="531918"/>
                  <a:pt x="584200" y="520700"/>
                </a:cubicBezTo>
                <a:cubicBezTo>
                  <a:pt x="600254" y="510666"/>
                  <a:pt x="618518" y="504616"/>
                  <a:pt x="635000" y="495300"/>
                </a:cubicBezTo>
                <a:cubicBezTo>
                  <a:pt x="715911" y="449568"/>
                  <a:pt x="790509" y="391346"/>
                  <a:pt x="876300" y="355600"/>
                </a:cubicBezTo>
                <a:cubicBezTo>
                  <a:pt x="927100" y="334433"/>
                  <a:pt x="977409" y="312047"/>
                  <a:pt x="1028700" y="292100"/>
                </a:cubicBezTo>
                <a:cubicBezTo>
                  <a:pt x="1053653" y="282396"/>
                  <a:pt x="1079831" y="276101"/>
                  <a:pt x="1104900" y="266700"/>
                </a:cubicBezTo>
                <a:cubicBezTo>
                  <a:pt x="1138767" y="254000"/>
                  <a:pt x="1171292" y="236884"/>
                  <a:pt x="1206500" y="228600"/>
                </a:cubicBezTo>
                <a:cubicBezTo>
                  <a:pt x="1243815" y="219820"/>
                  <a:pt x="1282817" y="221079"/>
                  <a:pt x="1320800" y="215900"/>
                </a:cubicBezTo>
                <a:cubicBezTo>
                  <a:pt x="1459640" y="196967"/>
                  <a:pt x="1590107" y="173973"/>
                  <a:pt x="1727200" y="139700"/>
                </a:cubicBezTo>
                <a:cubicBezTo>
                  <a:pt x="1878731" y="101817"/>
                  <a:pt x="1722281" y="131508"/>
                  <a:pt x="1828800" y="88900"/>
                </a:cubicBezTo>
                <a:cubicBezTo>
                  <a:pt x="1857415" y="77454"/>
                  <a:pt x="1888284" y="72693"/>
                  <a:pt x="1917700" y="63500"/>
                </a:cubicBezTo>
                <a:cubicBezTo>
                  <a:pt x="1956033" y="51521"/>
                  <a:pt x="1992619" y="33276"/>
                  <a:pt x="2032000" y="25400"/>
                </a:cubicBezTo>
                <a:cubicBezTo>
                  <a:pt x="2120750" y="7650"/>
                  <a:pt x="2074208" y="16249"/>
                  <a:pt x="2171700" y="0"/>
                </a:cubicBezTo>
                <a:cubicBezTo>
                  <a:pt x="2891004" y="35965"/>
                  <a:pt x="2055399" y="-13608"/>
                  <a:pt x="2603500" y="38100"/>
                </a:cubicBezTo>
                <a:cubicBezTo>
                  <a:pt x="2768356" y="53652"/>
                  <a:pt x="3098800" y="76200"/>
                  <a:pt x="3098800" y="76200"/>
                </a:cubicBezTo>
                <a:cubicBezTo>
                  <a:pt x="3232454" y="115510"/>
                  <a:pt x="3314095" y="129217"/>
                  <a:pt x="3429000" y="190500"/>
                </a:cubicBezTo>
                <a:cubicBezTo>
                  <a:pt x="3465081" y="209743"/>
                  <a:pt x="3520807" y="253005"/>
                  <a:pt x="3556000" y="279400"/>
                </a:cubicBezTo>
                <a:cubicBezTo>
                  <a:pt x="3568700" y="300567"/>
                  <a:pt x="3580408" y="322361"/>
                  <a:pt x="3594100" y="342900"/>
                </a:cubicBezTo>
                <a:cubicBezTo>
                  <a:pt x="3605841" y="360512"/>
                  <a:pt x="3622734" y="374768"/>
                  <a:pt x="3632200" y="393700"/>
                </a:cubicBezTo>
                <a:cubicBezTo>
                  <a:pt x="3640006" y="409312"/>
                  <a:pt x="3640105" y="427717"/>
                  <a:pt x="3644900" y="444500"/>
                </a:cubicBezTo>
                <a:cubicBezTo>
                  <a:pt x="3648578" y="457372"/>
                  <a:pt x="3653367" y="469900"/>
                  <a:pt x="3657600" y="482600"/>
                </a:cubicBezTo>
                <a:cubicBezTo>
                  <a:pt x="3653367" y="524933"/>
                  <a:pt x="3661953" y="570623"/>
                  <a:pt x="3644900" y="609600"/>
                </a:cubicBezTo>
                <a:cubicBezTo>
                  <a:pt x="3604406" y="702157"/>
                  <a:pt x="3580201" y="675137"/>
                  <a:pt x="3517900" y="698500"/>
                </a:cubicBezTo>
                <a:cubicBezTo>
                  <a:pt x="3500173" y="705147"/>
                  <a:pt x="3484678" y="716869"/>
                  <a:pt x="3467100" y="723900"/>
                </a:cubicBezTo>
                <a:cubicBezTo>
                  <a:pt x="3442241" y="733844"/>
                  <a:pt x="3416300" y="740833"/>
                  <a:pt x="3390900" y="749300"/>
                </a:cubicBezTo>
                <a:cubicBezTo>
                  <a:pt x="3276600" y="745067"/>
                  <a:pt x="3161879" y="747276"/>
                  <a:pt x="3048000" y="736600"/>
                </a:cubicBezTo>
                <a:cubicBezTo>
                  <a:pt x="3025302" y="734472"/>
                  <a:pt x="3005925" y="718991"/>
                  <a:pt x="2984500" y="711200"/>
                </a:cubicBezTo>
                <a:cubicBezTo>
                  <a:pt x="2959338" y="702050"/>
                  <a:pt x="2933945" y="693493"/>
                  <a:pt x="2908300" y="685800"/>
                </a:cubicBezTo>
                <a:cubicBezTo>
                  <a:pt x="2828619" y="661896"/>
                  <a:pt x="2880470" y="683285"/>
                  <a:pt x="2781300" y="660400"/>
                </a:cubicBezTo>
                <a:cubicBezTo>
                  <a:pt x="2596353" y="617720"/>
                  <a:pt x="2793004" y="647575"/>
                  <a:pt x="2590800" y="622300"/>
                </a:cubicBezTo>
                <a:cubicBezTo>
                  <a:pt x="2514604" y="596901"/>
                  <a:pt x="2524504" y="598000"/>
                  <a:pt x="2400300" y="584200"/>
                </a:cubicBezTo>
                <a:cubicBezTo>
                  <a:pt x="2235336" y="565871"/>
                  <a:pt x="2324202" y="574684"/>
                  <a:pt x="2133600" y="558800"/>
                </a:cubicBezTo>
                <a:cubicBezTo>
                  <a:pt x="2120900" y="554567"/>
                  <a:pt x="2108887" y="546100"/>
                  <a:pt x="2095500" y="546100"/>
                </a:cubicBezTo>
                <a:cubicBezTo>
                  <a:pt x="2057166" y="546100"/>
                  <a:pt x="2019013" y="552498"/>
                  <a:pt x="1981200" y="558800"/>
                </a:cubicBezTo>
                <a:cubicBezTo>
                  <a:pt x="1952561" y="563573"/>
                  <a:pt x="1926941" y="578616"/>
                  <a:pt x="1905000" y="596900"/>
                </a:cubicBezTo>
                <a:cubicBezTo>
                  <a:pt x="1891202" y="608398"/>
                  <a:pt x="1878398" y="621202"/>
                  <a:pt x="1866900" y="635000"/>
                </a:cubicBezTo>
                <a:cubicBezTo>
                  <a:pt x="1857129" y="646726"/>
                  <a:pt x="1851271" y="661374"/>
                  <a:pt x="1841500" y="673100"/>
                </a:cubicBezTo>
                <a:cubicBezTo>
                  <a:pt x="1830002" y="686898"/>
                  <a:pt x="1816100" y="698500"/>
                  <a:pt x="1803400" y="711200"/>
                </a:cubicBezTo>
                <a:cubicBezTo>
                  <a:pt x="1784409" y="787164"/>
                  <a:pt x="1779146" y="783900"/>
                  <a:pt x="1803400" y="889000"/>
                </a:cubicBezTo>
                <a:cubicBezTo>
                  <a:pt x="1808157" y="909614"/>
                  <a:pt x="1854021" y="954467"/>
                  <a:pt x="1866900" y="965200"/>
                </a:cubicBezTo>
                <a:cubicBezTo>
                  <a:pt x="1878626" y="974971"/>
                  <a:pt x="1890971" y="984587"/>
                  <a:pt x="1905000" y="990600"/>
                </a:cubicBezTo>
                <a:cubicBezTo>
                  <a:pt x="1921043" y="997476"/>
                  <a:pt x="1938867" y="999067"/>
                  <a:pt x="1955800" y="1003300"/>
                </a:cubicBezTo>
                <a:cubicBezTo>
                  <a:pt x="1981200" y="1020233"/>
                  <a:pt x="2003040" y="1044447"/>
                  <a:pt x="2032000" y="1054100"/>
                </a:cubicBezTo>
                <a:cubicBezTo>
                  <a:pt x="2044700" y="1058333"/>
                  <a:pt x="2058126" y="1060813"/>
                  <a:pt x="2070100" y="1066800"/>
                </a:cubicBezTo>
                <a:cubicBezTo>
                  <a:pt x="2083752" y="1073626"/>
                  <a:pt x="2094548" y="1085374"/>
                  <a:pt x="2108200" y="1092200"/>
                </a:cubicBezTo>
                <a:cubicBezTo>
                  <a:pt x="2150316" y="1113258"/>
                  <a:pt x="2146300" y="1089293"/>
                  <a:pt x="2146300" y="1117600"/>
                </a:cubicBezTo>
              </a:path>
            </a:pathLst>
          </a:custGeom>
          <a:noFill/>
          <a:ln w="50800" cap="flat" cmpd="sng">
            <a:solidFill>
              <a:schemeClr val="dk1"/>
            </a:solidFill>
            <a:prstDash val="dash"/>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538" name="Google Shape;538;p30" descr="Image result for dog with rabies"/>
          <p:cNvPicPr preferRelativeResize="0"/>
          <p:nvPr/>
        </p:nvPicPr>
        <p:blipFill rotWithShape="1">
          <a:blip r:embed="rId4">
            <a:alphaModFix/>
          </a:blip>
          <a:srcRect/>
          <a:stretch/>
        </p:blipFill>
        <p:spPr>
          <a:xfrm>
            <a:off x="669903" y="2094696"/>
            <a:ext cx="2826027" cy="2312204"/>
          </a:xfrm>
          <a:prstGeom prst="rect">
            <a:avLst/>
          </a:prstGeom>
          <a:noFill/>
          <a:ln w="12700" cap="flat" cmpd="sng">
            <a:solidFill>
              <a:srgbClr val="000000"/>
            </a:solidFill>
            <a:prstDash val="solid"/>
            <a:round/>
            <a:headEnd type="none" w="sm" len="sm"/>
            <a:tailEnd type="none" w="sm" len="sm"/>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43"/>
        <p:cNvGrpSpPr/>
        <p:nvPr/>
      </p:nvGrpSpPr>
      <p:grpSpPr>
        <a:xfrm>
          <a:off x="0" y="0"/>
          <a:ext cx="0" cy="0"/>
          <a:chOff x="0" y="0"/>
          <a:chExt cx="0" cy="0"/>
        </a:xfrm>
      </p:grpSpPr>
      <p:sp>
        <p:nvSpPr>
          <p:cNvPr id="544" name="Google Shape;544;p31"/>
          <p:cNvSpPr txBox="1">
            <a:spLocks noGrp="1"/>
          </p:cNvSpPr>
          <p:nvPr>
            <p:ph type="title"/>
          </p:nvPr>
        </p:nvSpPr>
        <p:spPr>
          <a:xfrm>
            <a:off x="838200" y="457200"/>
            <a:ext cx="10401681" cy="79673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noProof="0" dirty="0">
                <a:latin typeface="Franklin Gothic Medium" panose="020B0603020102020204" pitchFamily="34" charset="0"/>
              </a:rPr>
              <a:t>Rapports sur la santé environnementale</a:t>
            </a:r>
          </a:p>
        </p:txBody>
      </p:sp>
      <p:sp>
        <p:nvSpPr>
          <p:cNvPr id="545" name="Google Shape;545;p31"/>
          <p:cNvSpPr txBox="1"/>
          <p:nvPr/>
        </p:nvSpPr>
        <p:spPr>
          <a:xfrm>
            <a:off x="252893" y="5503480"/>
            <a:ext cx="3923825" cy="89255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600" dirty="0">
                <a:solidFill>
                  <a:srgbClr val="000000"/>
                </a:solidFill>
                <a:latin typeface="Arial"/>
                <a:ea typeface="Arial"/>
                <a:cs typeface="Arial"/>
                <a:sym typeface="Arial"/>
              </a:rPr>
              <a:t>Une efflorescence algale nuisible a été détectée</a:t>
            </a:r>
            <a:endParaRPr lang="fr-FR" sz="2600" dirty="0">
              <a:solidFill>
                <a:schemeClr val="dk1"/>
              </a:solidFill>
              <a:latin typeface="Arial"/>
              <a:ea typeface="Arial"/>
              <a:cs typeface="Arial"/>
              <a:sym typeface="Arial"/>
            </a:endParaRPr>
          </a:p>
        </p:txBody>
      </p:sp>
      <p:sp>
        <p:nvSpPr>
          <p:cNvPr id="546" name="Google Shape;546;p31"/>
          <p:cNvSpPr txBox="1"/>
          <p:nvPr/>
        </p:nvSpPr>
        <p:spPr>
          <a:xfrm>
            <a:off x="6985276" y="4712863"/>
            <a:ext cx="5206724" cy="169277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500" dirty="0">
                <a:solidFill>
                  <a:srgbClr val="000000"/>
                </a:solidFill>
                <a:latin typeface="Arial"/>
                <a:ea typeface="Arial"/>
                <a:cs typeface="Arial"/>
                <a:sym typeface="Arial"/>
              </a:rPr>
              <a:t>Quelles sont les mesures à prendre pour signaler cette situation à l'autorité chargée de la santé environnementale ?</a:t>
            </a:r>
            <a:endParaRPr lang="fr-FR" sz="2500" dirty="0">
              <a:solidFill>
                <a:schemeClr val="dk1"/>
              </a:solidFill>
              <a:latin typeface="Arial"/>
              <a:ea typeface="Arial"/>
              <a:cs typeface="Arial"/>
              <a:sym typeface="Arial"/>
            </a:endParaRPr>
          </a:p>
        </p:txBody>
      </p:sp>
      <p:pic>
        <p:nvPicPr>
          <p:cNvPr id="547" name="Google Shape;547;p31" descr="Scientist male with solid fill"/>
          <p:cNvPicPr preferRelativeResize="0"/>
          <p:nvPr/>
        </p:nvPicPr>
        <p:blipFill rotWithShape="1">
          <a:blip r:embed="rId3">
            <a:alphaModFix/>
          </a:blip>
          <a:srcRect/>
          <a:stretch/>
        </p:blipFill>
        <p:spPr>
          <a:xfrm>
            <a:off x="5028507" y="1960283"/>
            <a:ext cx="1371600" cy="1371600"/>
          </a:xfrm>
          <a:prstGeom prst="rect">
            <a:avLst/>
          </a:prstGeom>
          <a:noFill/>
          <a:ln>
            <a:noFill/>
          </a:ln>
        </p:spPr>
      </p:pic>
      <p:pic>
        <p:nvPicPr>
          <p:cNvPr id="548" name="Google Shape;548;p31" descr="Scientist female with solid fill"/>
          <p:cNvPicPr preferRelativeResize="0"/>
          <p:nvPr/>
        </p:nvPicPr>
        <p:blipFill rotWithShape="1">
          <a:blip r:embed="rId4">
            <a:alphaModFix/>
          </a:blip>
          <a:srcRect/>
          <a:stretch/>
        </p:blipFill>
        <p:spPr>
          <a:xfrm>
            <a:off x="6052717" y="1949495"/>
            <a:ext cx="1371600" cy="1371600"/>
          </a:xfrm>
          <a:prstGeom prst="rect">
            <a:avLst/>
          </a:prstGeom>
          <a:noFill/>
          <a:ln>
            <a:noFill/>
          </a:ln>
        </p:spPr>
      </p:pic>
      <p:graphicFrame>
        <p:nvGraphicFramePr>
          <p:cNvPr id="549" name="Google Shape;549;p31"/>
          <p:cNvGraphicFramePr/>
          <p:nvPr/>
        </p:nvGraphicFramePr>
        <p:xfrm>
          <a:off x="7703262" y="3427131"/>
          <a:ext cx="3770750" cy="1316770"/>
        </p:xfrm>
        <a:graphic>
          <a:graphicData uri="http://schemas.openxmlformats.org/drawingml/2006/table">
            <a:tbl>
              <a:tblPr firstRow="1" bandRow="1">
                <a:noFill/>
                <a:tableStyleId>{91494100-AA4A-4407-8B9F-2E5B9C9E3E34}</a:tableStyleId>
              </a:tblPr>
              <a:tblGrid>
                <a:gridCol w="2122900">
                  <a:extLst>
                    <a:ext uri="{9D8B030D-6E8A-4147-A177-3AD203B41FA5}">
                      <a16:colId xmlns:a16="http://schemas.microsoft.com/office/drawing/2014/main" val="20000"/>
                    </a:ext>
                  </a:extLst>
                </a:gridCol>
                <a:gridCol w="1647850">
                  <a:extLst>
                    <a:ext uri="{9D8B030D-6E8A-4147-A177-3AD203B41FA5}">
                      <a16:colId xmlns:a16="http://schemas.microsoft.com/office/drawing/2014/main" val="20001"/>
                    </a:ext>
                  </a:extLst>
                </a:gridCol>
              </a:tblGrid>
              <a:tr h="493800">
                <a:tc>
                  <a:txBody>
                    <a:bodyPr/>
                    <a:lstStyle/>
                    <a:p>
                      <a:pPr marL="0" marR="0" lvl="0" indent="0" algn="ctr" rtl="0">
                        <a:spcBef>
                          <a:spcPts val="0"/>
                        </a:spcBef>
                        <a:spcAft>
                          <a:spcPts val="0"/>
                        </a:spcAft>
                        <a:buNone/>
                      </a:pPr>
                      <a:r>
                        <a:rPr lang="en-US" sz="2400">
                          <a:solidFill>
                            <a:schemeClr val="dk1"/>
                          </a:solidFill>
                          <a:latin typeface="Arial"/>
                          <a:ea typeface="Arial"/>
                          <a:cs typeface="Arial"/>
                          <a:sym typeface="Arial"/>
                        </a:rPr>
                        <a:t>Localisation</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n-US" sz="2400">
                          <a:solidFill>
                            <a:schemeClr val="dk1"/>
                          </a:solidFill>
                          <a:latin typeface="Arial"/>
                          <a:ea typeface="Arial"/>
                          <a:cs typeface="Arial"/>
                          <a:sym typeface="Arial"/>
                        </a:rPr>
                        <a:t>Toxines détectées</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493800">
                <a:tc>
                  <a:txBody>
                    <a:bodyPr/>
                    <a:lstStyle/>
                    <a:p>
                      <a:pPr marL="0" marR="0" lvl="0" indent="0" algn="ctr" rtl="0">
                        <a:spcBef>
                          <a:spcPts val="0"/>
                        </a:spcBef>
                        <a:spcAft>
                          <a:spcPts val="0"/>
                        </a:spcAft>
                        <a:buNone/>
                      </a:pPr>
                      <a:r>
                        <a:rPr lang="en-US" sz="2400">
                          <a:solidFill>
                            <a:schemeClr val="dk1"/>
                          </a:solidFill>
                          <a:latin typeface="Arial"/>
                          <a:ea typeface="Arial"/>
                          <a:cs typeface="Arial"/>
                          <a:sym typeface="Arial"/>
                        </a:rPr>
                        <a:t>Masse d'eau</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2400">
                          <a:solidFill>
                            <a:schemeClr val="dk1"/>
                          </a:solidFill>
                          <a:latin typeface="Arial"/>
                          <a:ea typeface="Arial"/>
                          <a:cs typeface="Arial"/>
                          <a:sym typeface="Arial"/>
                        </a:rPr>
                        <a:t>Oui</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bl>
          </a:graphicData>
        </a:graphic>
      </p:graphicFrame>
      <p:pic>
        <p:nvPicPr>
          <p:cNvPr id="550" name="Google Shape;550;p31" descr="green and blue abstract painting"/>
          <p:cNvPicPr preferRelativeResize="0"/>
          <p:nvPr/>
        </p:nvPicPr>
        <p:blipFill rotWithShape="1">
          <a:blip r:embed="rId5">
            <a:alphaModFix/>
          </a:blip>
          <a:srcRect/>
          <a:stretch/>
        </p:blipFill>
        <p:spPr>
          <a:xfrm>
            <a:off x="546943" y="3385782"/>
            <a:ext cx="3089822" cy="2060911"/>
          </a:xfrm>
          <a:prstGeom prst="rect">
            <a:avLst/>
          </a:prstGeom>
          <a:noFill/>
          <a:ln w="12700">
            <a:solidFill>
              <a:schemeClr val="tx1"/>
            </a:solidFill>
          </a:ln>
        </p:spPr>
      </p:pic>
      <p:pic>
        <p:nvPicPr>
          <p:cNvPr id="551" name="Google Shape;551;p31" descr="Image result for environmental water test"/>
          <p:cNvPicPr preferRelativeResize="0"/>
          <p:nvPr/>
        </p:nvPicPr>
        <p:blipFill rotWithShape="1">
          <a:blip r:embed="rId6">
            <a:alphaModFix/>
          </a:blip>
          <a:srcRect/>
          <a:stretch/>
        </p:blipFill>
        <p:spPr>
          <a:xfrm>
            <a:off x="4278319" y="1465937"/>
            <a:ext cx="3081229" cy="2160862"/>
          </a:xfrm>
          <a:prstGeom prst="rect">
            <a:avLst/>
          </a:prstGeom>
          <a:noFill/>
          <a:ln w="12700">
            <a:solidFill>
              <a:schemeClr val="tx1"/>
            </a:solidFill>
          </a:ln>
        </p:spPr>
      </p:pic>
      <p:cxnSp>
        <p:nvCxnSpPr>
          <p:cNvPr id="552" name="Google Shape;552;p31"/>
          <p:cNvCxnSpPr/>
          <p:nvPr/>
        </p:nvCxnSpPr>
        <p:spPr>
          <a:xfrm rot="10800000">
            <a:off x="6295608" y="3591291"/>
            <a:ext cx="0" cy="220239"/>
          </a:xfrm>
          <a:prstGeom prst="straightConnector1">
            <a:avLst/>
          </a:prstGeom>
          <a:noFill/>
          <a:ln w="50800" cap="flat" cmpd="sng">
            <a:solidFill>
              <a:schemeClr val="dk1"/>
            </a:solidFill>
            <a:prstDash val="solid"/>
            <a:miter lim="800000"/>
            <a:headEnd type="none" w="sm" len="sm"/>
            <a:tailEnd type="triangle" w="med" len="med"/>
          </a:ln>
        </p:spPr>
      </p:cxnSp>
      <p:cxnSp>
        <p:nvCxnSpPr>
          <p:cNvPr id="553" name="Google Shape;553;p31"/>
          <p:cNvCxnSpPr>
            <a:stCxn id="554" idx="52"/>
          </p:cNvCxnSpPr>
          <p:nvPr/>
        </p:nvCxnSpPr>
        <p:spPr>
          <a:xfrm>
            <a:off x="9763516" y="3218931"/>
            <a:ext cx="0" cy="208200"/>
          </a:xfrm>
          <a:prstGeom prst="straightConnector1">
            <a:avLst/>
          </a:prstGeom>
          <a:noFill/>
          <a:ln w="50800" cap="flat" cmpd="sng">
            <a:solidFill>
              <a:schemeClr val="dk1"/>
            </a:solidFill>
            <a:prstDash val="solid"/>
            <a:miter lim="800000"/>
            <a:headEnd type="none" w="sm" len="sm"/>
            <a:tailEnd type="triangle" w="med" len="med"/>
          </a:ln>
        </p:spPr>
      </p:cxnSp>
      <p:sp>
        <p:nvSpPr>
          <p:cNvPr id="555" name="Google Shape;555;p31"/>
          <p:cNvSpPr/>
          <p:nvPr/>
        </p:nvSpPr>
        <p:spPr>
          <a:xfrm>
            <a:off x="3636766" y="3835436"/>
            <a:ext cx="2912178" cy="1569925"/>
          </a:xfrm>
          <a:custGeom>
            <a:avLst/>
            <a:gdLst/>
            <a:ahLst/>
            <a:cxnLst/>
            <a:rect l="l" t="t" r="r" b="b"/>
            <a:pathLst>
              <a:path w="2146300" h="1409700" extrusionOk="0">
                <a:moveTo>
                  <a:pt x="0" y="647700"/>
                </a:moveTo>
                <a:cubicBezTo>
                  <a:pt x="4233" y="694267"/>
                  <a:pt x="6520" y="741051"/>
                  <a:pt x="12700" y="787400"/>
                </a:cubicBezTo>
                <a:cubicBezTo>
                  <a:pt x="15007" y="804701"/>
                  <a:pt x="21614" y="821161"/>
                  <a:pt x="25400" y="838200"/>
                </a:cubicBezTo>
                <a:cubicBezTo>
                  <a:pt x="30083" y="859272"/>
                  <a:pt x="34239" y="880462"/>
                  <a:pt x="38100" y="901700"/>
                </a:cubicBezTo>
                <a:cubicBezTo>
                  <a:pt x="42706" y="927035"/>
                  <a:pt x="42139" y="953650"/>
                  <a:pt x="50800" y="977900"/>
                </a:cubicBezTo>
                <a:cubicBezTo>
                  <a:pt x="72964" y="1039959"/>
                  <a:pt x="94892" y="1069438"/>
                  <a:pt x="127000" y="1117600"/>
                </a:cubicBezTo>
                <a:cubicBezTo>
                  <a:pt x="133445" y="1143379"/>
                  <a:pt x="141468" y="1180993"/>
                  <a:pt x="152400" y="1206500"/>
                </a:cubicBezTo>
                <a:cubicBezTo>
                  <a:pt x="159858" y="1223901"/>
                  <a:pt x="170342" y="1239899"/>
                  <a:pt x="177800" y="1257300"/>
                </a:cubicBezTo>
                <a:cubicBezTo>
                  <a:pt x="183073" y="1269605"/>
                  <a:pt x="182137" y="1284947"/>
                  <a:pt x="190500" y="1295400"/>
                </a:cubicBezTo>
                <a:cubicBezTo>
                  <a:pt x="200035" y="1307319"/>
                  <a:pt x="215900" y="1312333"/>
                  <a:pt x="228600" y="1320800"/>
                </a:cubicBezTo>
                <a:cubicBezTo>
                  <a:pt x="266700" y="1312333"/>
                  <a:pt x="307991" y="1312854"/>
                  <a:pt x="342900" y="1295400"/>
                </a:cubicBezTo>
                <a:cubicBezTo>
                  <a:pt x="354874" y="1289413"/>
                  <a:pt x="350900" y="1269835"/>
                  <a:pt x="355600" y="1257300"/>
                </a:cubicBezTo>
                <a:cubicBezTo>
                  <a:pt x="363605" y="1235954"/>
                  <a:pt x="371566" y="1214554"/>
                  <a:pt x="381000" y="1193800"/>
                </a:cubicBezTo>
                <a:cubicBezTo>
                  <a:pt x="392751" y="1167947"/>
                  <a:pt x="407566" y="1143550"/>
                  <a:pt x="419100" y="1117600"/>
                </a:cubicBezTo>
                <a:cubicBezTo>
                  <a:pt x="432665" y="1087078"/>
                  <a:pt x="455084" y="986366"/>
                  <a:pt x="457200" y="977900"/>
                </a:cubicBezTo>
                <a:cubicBezTo>
                  <a:pt x="461433" y="876300"/>
                  <a:pt x="463136" y="774563"/>
                  <a:pt x="469900" y="673100"/>
                </a:cubicBezTo>
                <a:cubicBezTo>
                  <a:pt x="471613" y="647407"/>
                  <a:pt x="473800" y="621100"/>
                  <a:pt x="482600" y="596900"/>
                </a:cubicBezTo>
                <a:cubicBezTo>
                  <a:pt x="491036" y="573702"/>
                  <a:pt x="507008" y="553939"/>
                  <a:pt x="520700" y="533400"/>
                </a:cubicBezTo>
                <a:cubicBezTo>
                  <a:pt x="532441" y="515788"/>
                  <a:pt x="546497" y="499824"/>
                  <a:pt x="558800" y="482600"/>
                </a:cubicBezTo>
                <a:cubicBezTo>
                  <a:pt x="567672" y="470180"/>
                  <a:pt x="572281" y="454035"/>
                  <a:pt x="584200" y="444500"/>
                </a:cubicBezTo>
                <a:cubicBezTo>
                  <a:pt x="594653" y="436137"/>
                  <a:pt x="609600" y="436033"/>
                  <a:pt x="622300" y="431800"/>
                </a:cubicBezTo>
                <a:cubicBezTo>
                  <a:pt x="660400" y="436033"/>
                  <a:pt x="699823" y="433683"/>
                  <a:pt x="736600" y="444500"/>
                </a:cubicBezTo>
                <a:cubicBezTo>
                  <a:pt x="772925" y="455184"/>
                  <a:pt x="804333" y="478367"/>
                  <a:pt x="838200" y="495300"/>
                </a:cubicBezTo>
                <a:cubicBezTo>
                  <a:pt x="900974" y="526687"/>
                  <a:pt x="871039" y="514713"/>
                  <a:pt x="927100" y="533400"/>
                </a:cubicBezTo>
                <a:cubicBezTo>
                  <a:pt x="957127" y="563427"/>
                  <a:pt x="981577" y="584285"/>
                  <a:pt x="1003300" y="622300"/>
                </a:cubicBezTo>
                <a:cubicBezTo>
                  <a:pt x="1009942" y="633923"/>
                  <a:pt x="1011300" y="647865"/>
                  <a:pt x="1016000" y="660400"/>
                </a:cubicBezTo>
                <a:cubicBezTo>
                  <a:pt x="1068544" y="800518"/>
                  <a:pt x="1020051" y="655529"/>
                  <a:pt x="1054100" y="774700"/>
                </a:cubicBezTo>
                <a:cubicBezTo>
                  <a:pt x="1057778" y="787572"/>
                  <a:pt x="1063553" y="799813"/>
                  <a:pt x="1066800" y="812800"/>
                </a:cubicBezTo>
                <a:cubicBezTo>
                  <a:pt x="1076397" y="851188"/>
                  <a:pt x="1088891" y="930461"/>
                  <a:pt x="1092200" y="965200"/>
                </a:cubicBezTo>
                <a:cubicBezTo>
                  <a:pt x="1111349" y="1166267"/>
                  <a:pt x="1070564" y="1091495"/>
                  <a:pt x="1130300" y="1181100"/>
                </a:cubicBezTo>
                <a:cubicBezTo>
                  <a:pt x="1130932" y="1184262"/>
                  <a:pt x="1145286" y="1269683"/>
                  <a:pt x="1155700" y="1282700"/>
                </a:cubicBezTo>
                <a:cubicBezTo>
                  <a:pt x="1165235" y="1294619"/>
                  <a:pt x="1182313" y="1298049"/>
                  <a:pt x="1193800" y="1308100"/>
                </a:cubicBezTo>
                <a:cubicBezTo>
                  <a:pt x="1232193" y="1341694"/>
                  <a:pt x="1254872" y="1385594"/>
                  <a:pt x="1308100" y="1397000"/>
                </a:cubicBezTo>
                <a:cubicBezTo>
                  <a:pt x="1349700" y="1405914"/>
                  <a:pt x="1392767" y="1405467"/>
                  <a:pt x="1435100" y="1409700"/>
                </a:cubicBezTo>
                <a:cubicBezTo>
                  <a:pt x="1528233" y="1397000"/>
                  <a:pt x="1621968" y="1388123"/>
                  <a:pt x="1714500" y="1371600"/>
                </a:cubicBezTo>
                <a:cubicBezTo>
                  <a:pt x="1740857" y="1366893"/>
                  <a:pt x="1765711" y="1355811"/>
                  <a:pt x="1790700" y="1346200"/>
                </a:cubicBezTo>
                <a:cubicBezTo>
                  <a:pt x="1978651" y="1273911"/>
                  <a:pt x="1812995" y="1330302"/>
                  <a:pt x="1917700" y="1295400"/>
                </a:cubicBezTo>
                <a:cubicBezTo>
                  <a:pt x="1934633" y="1278467"/>
                  <a:pt x="1953798" y="1263503"/>
                  <a:pt x="1968500" y="1244600"/>
                </a:cubicBezTo>
                <a:cubicBezTo>
                  <a:pt x="1983655" y="1225115"/>
                  <a:pt x="1993517" y="1202032"/>
                  <a:pt x="2006600" y="1181100"/>
                </a:cubicBezTo>
                <a:cubicBezTo>
                  <a:pt x="2014690" y="1168157"/>
                  <a:pt x="2024427" y="1156252"/>
                  <a:pt x="2032000" y="1143000"/>
                </a:cubicBezTo>
                <a:cubicBezTo>
                  <a:pt x="2041393" y="1126562"/>
                  <a:pt x="2046396" y="1107606"/>
                  <a:pt x="2057400" y="1092200"/>
                </a:cubicBezTo>
                <a:cubicBezTo>
                  <a:pt x="2067839" y="1077585"/>
                  <a:pt x="2082800" y="1066800"/>
                  <a:pt x="2095500" y="1054100"/>
                </a:cubicBezTo>
                <a:cubicBezTo>
                  <a:pt x="2099569" y="1037824"/>
                  <a:pt x="2111790" y="983420"/>
                  <a:pt x="2120900" y="965200"/>
                </a:cubicBezTo>
                <a:cubicBezTo>
                  <a:pt x="2127726" y="951548"/>
                  <a:pt x="2137833" y="939800"/>
                  <a:pt x="2146300" y="927100"/>
                </a:cubicBezTo>
                <a:cubicBezTo>
                  <a:pt x="2142067" y="884767"/>
                  <a:pt x="2143167" y="841555"/>
                  <a:pt x="2133600" y="800100"/>
                </a:cubicBezTo>
                <a:cubicBezTo>
                  <a:pt x="2124384" y="760164"/>
                  <a:pt x="2072972" y="739606"/>
                  <a:pt x="2044700" y="723900"/>
                </a:cubicBezTo>
                <a:cubicBezTo>
                  <a:pt x="2011507" y="705459"/>
                  <a:pt x="1965723" y="684874"/>
                  <a:pt x="1930400" y="673100"/>
                </a:cubicBezTo>
                <a:cubicBezTo>
                  <a:pt x="1913841" y="667580"/>
                  <a:pt x="1896159" y="665920"/>
                  <a:pt x="1879600" y="660400"/>
                </a:cubicBezTo>
                <a:cubicBezTo>
                  <a:pt x="1857973" y="653191"/>
                  <a:pt x="1837446" y="643005"/>
                  <a:pt x="1816100" y="635000"/>
                </a:cubicBezTo>
                <a:cubicBezTo>
                  <a:pt x="1803565" y="630300"/>
                  <a:pt x="1790305" y="627573"/>
                  <a:pt x="1778000" y="622300"/>
                </a:cubicBezTo>
                <a:cubicBezTo>
                  <a:pt x="1737160" y="604797"/>
                  <a:pt x="1682865" y="572654"/>
                  <a:pt x="1651000" y="546100"/>
                </a:cubicBezTo>
                <a:cubicBezTo>
                  <a:pt x="1623405" y="523104"/>
                  <a:pt x="1574800" y="469900"/>
                  <a:pt x="1574800" y="469900"/>
                </a:cubicBezTo>
                <a:cubicBezTo>
                  <a:pt x="1570567" y="457200"/>
                  <a:pt x="1560988" y="445141"/>
                  <a:pt x="1562100" y="431800"/>
                </a:cubicBezTo>
                <a:cubicBezTo>
                  <a:pt x="1567810" y="363280"/>
                  <a:pt x="1570756" y="315963"/>
                  <a:pt x="1625600" y="279400"/>
                </a:cubicBezTo>
                <a:cubicBezTo>
                  <a:pt x="1636739" y="271974"/>
                  <a:pt x="1651998" y="273201"/>
                  <a:pt x="1663700" y="266700"/>
                </a:cubicBezTo>
                <a:cubicBezTo>
                  <a:pt x="1690385" y="251875"/>
                  <a:pt x="1710284" y="223304"/>
                  <a:pt x="1739900" y="215900"/>
                </a:cubicBezTo>
                <a:cubicBezTo>
                  <a:pt x="1756833" y="211667"/>
                  <a:pt x="1774357" y="209329"/>
                  <a:pt x="1790700" y="203200"/>
                </a:cubicBezTo>
                <a:cubicBezTo>
                  <a:pt x="1808427" y="196553"/>
                  <a:pt x="1824099" y="185258"/>
                  <a:pt x="1841500" y="177800"/>
                </a:cubicBezTo>
                <a:cubicBezTo>
                  <a:pt x="1853805" y="172527"/>
                  <a:pt x="1866900" y="169333"/>
                  <a:pt x="1879600" y="165100"/>
                </a:cubicBezTo>
                <a:cubicBezTo>
                  <a:pt x="1916005" y="128695"/>
                  <a:pt x="1959516" y="92002"/>
                  <a:pt x="1968500" y="38100"/>
                </a:cubicBezTo>
                <a:cubicBezTo>
                  <a:pt x="1970588" y="25573"/>
                  <a:pt x="1968500" y="12700"/>
                  <a:pt x="1968500" y="0"/>
                </a:cubicBezTo>
              </a:path>
            </a:pathLst>
          </a:custGeom>
          <a:noFill/>
          <a:ln w="50800" cap="flat" cmpd="sng">
            <a:solidFill>
              <a:schemeClr val="dk1"/>
            </a:solidFill>
            <a:prstDash val="dash"/>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54" name="Google Shape;554;p31"/>
          <p:cNvSpPr/>
          <p:nvPr/>
        </p:nvSpPr>
        <p:spPr>
          <a:xfrm>
            <a:off x="7359549" y="1513347"/>
            <a:ext cx="3880332" cy="1872435"/>
          </a:xfrm>
          <a:custGeom>
            <a:avLst/>
            <a:gdLst/>
            <a:ahLst/>
            <a:cxnLst/>
            <a:rect l="l" t="t" r="r" b="b"/>
            <a:pathLst>
              <a:path w="3505421" h="1282700" extrusionOk="0">
                <a:moveTo>
                  <a:pt x="0" y="495300"/>
                </a:moveTo>
                <a:cubicBezTo>
                  <a:pt x="21156" y="601079"/>
                  <a:pt x="-6668" y="523012"/>
                  <a:pt x="50800" y="596900"/>
                </a:cubicBezTo>
                <a:cubicBezTo>
                  <a:pt x="73692" y="626332"/>
                  <a:pt x="102295" y="687822"/>
                  <a:pt x="139700" y="711200"/>
                </a:cubicBezTo>
                <a:cubicBezTo>
                  <a:pt x="159032" y="723282"/>
                  <a:pt x="182033" y="728133"/>
                  <a:pt x="203200" y="736600"/>
                </a:cubicBezTo>
                <a:cubicBezTo>
                  <a:pt x="245533" y="732367"/>
                  <a:pt x="288083" y="729917"/>
                  <a:pt x="330200" y="723900"/>
                </a:cubicBezTo>
                <a:cubicBezTo>
                  <a:pt x="372241" y="717894"/>
                  <a:pt x="424463" y="696909"/>
                  <a:pt x="457200" y="673100"/>
                </a:cubicBezTo>
                <a:cubicBezTo>
                  <a:pt x="496737" y="644346"/>
                  <a:pt x="541057" y="584154"/>
                  <a:pt x="571500" y="546100"/>
                </a:cubicBezTo>
                <a:cubicBezTo>
                  <a:pt x="603422" y="450335"/>
                  <a:pt x="560361" y="568377"/>
                  <a:pt x="609600" y="469900"/>
                </a:cubicBezTo>
                <a:cubicBezTo>
                  <a:pt x="646359" y="396382"/>
                  <a:pt x="588175" y="465925"/>
                  <a:pt x="660400" y="393700"/>
                </a:cubicBezTo>
                <a:cubicBezTo>
                  <a:pt x="664633" y="381000"/>
                  <a:pt x="666458" y="367223"/>
                  <a:pt x="673100" y="355600"/>
                </a:cubicBezTo>
                <a:cubicBezTo>
                  <a:pt x="731574" y="253271"/>
                  <a:pt x="715156" y="349666"/>
                  <a:pt x="812800" y="203200"/>
                </a:cubicBezTo>
                <a:cubicBezTo>
                  <a:pt x="861364" y="130354"/>
                  <a:pt x="809794" y="195930"/>
                  <a:pt x="901700" y="127000"/>
                </a:cubicBezTo>
                <a:cubicBezTo>
                  <a:pt x="973764" y="72952"/>
                  <a:pt x="903044" y="100832"/>
                  <a:pt x="990600" y="50800"/>
                </a:cubicBezTo>
                <a:cubicBezTo>
                  <a:pt x="1002223" y="44158"/>
                  <a:pt x="1016165" y="42800"/>
                  <a:pt x="1028700" y="38100"/>
                </a:cubicBezTo>
                <a:cubicBezTo>
                  <a:pt x="1150187" y="-7458"/>
                  <a:pt x="1043820" y="28827"/>
                  <a:pt x="1130300" y="0"/>
                </a:cubicBezTo>
                <a:cubicBezTo>
                  <a:pt x="1147233" y="4233"/>
                  <a:pt x="1165945" y="4040"/>
                  <a:pt x="1181100" y="12700"/>
                </a:cubicBezTo>
                <a:cubicBezTo>
                  <a:pt x="1217141" y="33295"/>
                  <a:pt x="1227449" y="67299"/>
                  <a:pt x="1244600" y="101600"/>
                </a:cubicBezTo>
                <a:cubicBezTo>
                  <a:pt x="1252067" y="295748"/>
                  <a:pt x="1245666" y="375227"/>
                  <a:pt x="1270000" y="533400"/>
                </a:cubicBezTo>
                <a:cubicBezTo>
                  <a:pt x="1273282" y="554735"/>
                  <a:pt x="1275121" y="576689"/>
                  <a:pt x="1282700" y="596900"/>
                </a:cubicBezTo>
                <a:cubicBezTo>
                  <a:pt x="1288059" y="611192"/>
                  <a:pt x="1301901" y="621052"/>
                  <a:pt x="1308100" y="635000"/>
                </a:cubicBezTo>
                <a:cubicBezTo>
                  <a:pt x="1366452" y="766292"/>
                  <a:pt x="1296677" y="662102"/>
                  <a:pt x="1371600" y="762000"/>
                </a:cubicBezTo>
                <a:cubicBezTo>
                  <a:pt x="1392767" y="757767"/>
                  <a:pt x="1415793" y="758953"/>
                  <a:pt x="1435100" y="749300"/>
                </a:cubicBezTo>
                <a:cubicBezTo>
                  <a:pt x="1604785" y="664457"/>
                  <a:pt x="1412704" y="719974"/>
                  <a:pt x="1549400" y="685800"/>
                </a:cubicBezTo>
                <a:cubicBezTo>
                  <a:pt x="1566333" y="673100"/>
                  <a:pt x="1580662" y="655841"/>
                  <a:pt x="1600200" y="647700"/>
                </a:cubicBezTo>
                <a:cubicBezTo>
                  <a:pt x="1632424" y="634273"/>
                  <a:pt x="1668070" y="631295"/>
                  <a:pt x="1701800" y="622300"/>
                </a:cubicBezTo>
                <a:cubicBezTo>
                  <a:pt x="1731579" y="614359"/>
                  <a:pt x="1761067" y="605367"/>
                  <a:pt x="1790700" y="596900"/>
                </a:cubicBezTo>
                <a:cubicBezTo>
                  <a:pt x="1803400" y="588433"/>
                  <a:pt x="1817455" y="581711"/>
                  <a:pt x="1828800" y="571500"/>
                </a:cubicBezTo>
                <a:cubicBezTo>
                  <a:pt x="1917971" y="491246"/>
                  <a:pt x="1951855" y="441540"/>
                  <a:pt x="2032000" y="342900"/>
                </a:cubicBezTo>
                <a:cubicBezTo>
                  <a:pt x="2049093" y="321862"/>
                  <a:pt x="2061115" y="295664"/>
                  <a:pt x="2082800" y="279400"/>
                </a:cubicBezTo>
                <a:cubicBezTo>
                  <a:pt x="2094305" y="270771"/>
                  <a:pt x="2153129" y="225185"/>
                  <a:pt x="2171700" y="215900"/>
                </a:cubicBezTo>
                <a:cubicBezTo>
                  <a:pt x="2208992" y="197254"/>
                  <a:pt x="2248708" y="183746"/>
                  <a:pt x="2286000" y="165100"/>
                </a:cubicBezTo>
                <a:cubicBezTo>
                  <a:pt x="2395346" y="110427"/>
                  <a:pt x="2301390" y="136622"/>
                  <a:pt x="2413000" y="114300"/>
                </a:cubicBezTo>
                <a:lnTo>
                  <a:pt x="2832100" y="127000"/>
                </a:lnTo>
                <a:cubicBezTo>
                  <a:pt x="2866190" y="128663"/>
                  <a:pt x="2900233" y="133007"/>
                  <a:pt x="2933700" y="139700"/>
                </a:cubicBezTo>
                <a:cubicBezTo>
                  <a:pt x="3111613" y="175283"/>
                  <a:pt x="3102657" y="174852"/>
                  <a:pt x="3225800" y="215900"/>
                </a:cubicBezTo>
                <a:cubicBezTo>
                  <a:pt x="3242733" y="228600"/>
                  <a:pt x="3258795" y="242554"/>
                  <a:pt x="3276600" y="254000"/>
                </a:cubicBezTo>
                <a:cubicBezTo>
                  <a:pt x="3309056" y="274865"/>
                  <a:pt x="3408689" y="318784"/>
                  <a:pt x="3441700" y="368300"/>
                </a:cubicBezTo>
                <a:cubicBezTo>
                  <a:pt x="3457452" y="391929"/>
                  <a:pt x="3467100" y="419100"/>
                  <a:pt x="3479800" y="444500"/>
                </a:cubicBezTo>
                <a:cubicBezTo>
                  <a:pt x="3484033" y="469900"/>
                  <a:pt x="3487450" y="495450"/>
                  <a:pt x="3492500" y="520700"/>
                </a:cubicBezTo>
                <a:cubicBezTo>
                  <a:pt x="3495923" y="537816"/>
                  <a:pt x="3507128" y="554152"/>
                  <a:pt x="3505200" y="571500"/>
                </a:cubicBezTo>
                <a:cubicBezTo>
                  <a:pt x="3498507" y="631741"/>
                  <a:pt x="3487273" y="692143"/>
                  <a:pt x="3467100" y="749300"/>
                </a:cubicBezTo>
                <a:cubicBezTo>
                  <a:pt x="3452867" y="789626"/>
                  <a:pt x="3421194" y="787117"/>
                  <a:pt x="3390900" y="800100"/>
                </a:cubicBezTo>
                <a:cubicBezTo>
                  <a:pt x="3296932" y="840372"/>
                  <a:pt x="3386162" y="817823"/>
                  <a:pt x="3263900" y="838200"/>
                </a:cubicBezTo>
                <a:cubicBezTo>
                  <a:pt x="3141835" y="899233"/>
                  <a:pt x="3247785" y="849997"/>
                  <a:pt x="2997200" y="927100"/>
                </a:cubicBezTo>
                <a:cubicBezTo>
                  <a:pt x="2958815" y="938911"/>
                  <a:pt x="2882900" y="965200"/>
                  <a:pt x="2882900" y="965200"/>
                </a:cubicBezTo>
                <a:cubicBezTo>
                  <a:pt x="2789767" y="960967"/>
                  <a:pt x="2696475" y="959387"/>
                  <a:pt x="2603500" y="952500"/>
                </a:cubicBezTo>
                <a:cubicBezTo>
                  <a:pt x="2581973" y="950905"/>
                  <a:pt x="2561238" y="943661"/>
                  <a:pt x="2540000" y="939800"/>
                </a:cubicBezTo>
                <a:cubicBezTo>
                  <a:pt x="2514665" y="935194"/>
                  <a:pt x="2489200" y="931333"/>
                  <a:pt x="2463800" y="927100"/>
                </a:cubicBezTo>
                <a:cubicBezTo>
                  <a:pt x="2429933" y="931333"/>
                  <a:pt x="2395128" y="930820"/>
                  <a:pt x="2362200" y="939800"/>
                </a:cubicBezTo>
                <a:cubicBezTo>
                  <a:pt x="2347474" y="943816"/>
                  <a:pt x="2337752" y="958374"/>
                  <a:pt x="2324100" y="965200"/>
                </a:cubicBezTo>
                <a:cubicBezTo>
                  <a:pt x="2312126" y="971187"/>
                  <a:pt x="2298700" y="973667"/>
                  <a:pt x="2286000" y="977900"/>
                </a:cubicBezTo>
                <a:cubicBezTo>
                  <a:pt x="2273300" y="990600"/>
                  <a:pt x="2258927" y="1001823"/>
                  <a:pt x="2247900" y="1016000"/>
                </a:cubicBezTo>
                <a:cubicBezTo>
                  <a:pt x="2202156" y="1074813"/>
                  <a:pt x="2189293" y="1098027"/>
                  <a:pt x="2171700" y="1168400"/>
                </a:cubicBezTo>
                <a:cubicBezTo>
                  <a:pt x="2145273" y="1274107"/>
                  <a:pt x="2146300" y="1235091"/>
                  <a:pt x="2146300" y="1282700"/>
                </a:cubicBezTo>
              </a:path>
            </a:pathLst>
          </a:custGeom>
          <a:noFill/>
          <a:ln w="50800" cap="flat" cmpd="sng">
            <a:solidFill>
              <a:schemeClr val="dk1"/>
            </a:solidFill>
            <a:prstDash val="dash"/>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60"/>
        <p:cNvGrpSpPr/>
        <p:nvPr/>
      </p:nvGrpSpPr>
      <p:grpSpPr>
        <a:xfrm>
          <a:off x="0" y="0"/>
          <a:ext cx="0" cy="0"/>
          <a:chOff x="0" y="0"/>
          <a:chExt cx="0" cy="0"/>
        </a:xfrm>
      </p:grpSpPr>
      <p:sp>
        <p:nvSpPr>
          <p:cNvPr id="561" name="Google Shape;561;p32"/>
          <p:cNvSpPr txBox="1">
            <a:spLocks noGrp="1"/>
          </p:cNvSpPr>
          <p:nvPr>
            <p:ph type="body" idx="1"/>
          </p:nvPr>
        </p:nvSpPr>
        <p:spPr>
          <a:xfrm>
            <a:off x="838200" y="1478857"/>
            <a:ext cx="6665686"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noProof="0" dirty="0"/>
              <a:t>La confirmation en laboratoire est </a:t>
            </a:r>
            <a:br>
              <a:rPr lang="fr-FR" noProof="0" dirty="0"/>
            </a:br>
            <a:r>
              <a:rPr lang="fr-FR" noProof="0" dirty="0"/>
              <a:t>utile pour :</a:t>
            </a:r>
          </a:p>
          <a:p>
            <a:pPr marL="685800" lvl="1" indent="-228600" algn="l" rtl="0">
              <a:lnSpc>
                <a:spcPct val="100000"/>
              </a:lnSpc>
              <a:spcBef>
                <a:spcPts val="1000"/>
              </a:spcBef>
              <a:spcAft>
                <a:spcPts val="0"/>
              </a:spcAft>
              <a:buSzPts val="2400"/>
              <a:buChar char="▪"/>
            </a:pPr>
            <a:r>
              <a:rPr lang="fr-FR" noProof="0" dirty="0"/>
              <a:t>Confirmer un cas de maladie à </a:t>
            </a:r>
            <a:br>
              <a:rPr lang="fr-FR" noProof="0" dirty="0"/>
            </a:br>
            <a:r>
              <a:rPr lang="fr-FR" noProof="0" dirty="0"/>
              <a:t>déclaration obligatoire</a:t>
            </a:r>
          </a:p>
          <a:p>
            <a:pPr marL="685800" lvl="1" indent="-228600" algn="l" rtl="0">
              <a:lnSpc>
                <a:spcPct val="100000"/>
              </a:lnSpc>
              <a:spcBef>
                <a:spcPts val="1000"/>
              </a:spcBef>
              <a:spcAft>
                <a:spcPts val="0"/>
              </a:spcAft>
              <a:buSzPts val="2400"/>
              <a:buChar char="▪"/>
            </a:pPr>
            <a:r>
              <a:rPr lang="fr-FR" noProof="0" dirty="0"/>
              <a:t>Exclure une maladie spécifique</a:t>
            </a:r>
          </a:p>
          <a:p>
            <a:pPr marL="685800" lvl="1" indent="-228600" algn="l" rtl="0">
              <a:lnSpc>
                <a:spcPct val="100000"/>
              </a:lnSpc>
              <a:spcBef>
                <a:spcPts val="1000"/>
              </a:spcBef>
              <a:spcAft>
                <a:spcPts val="0"/>
              </a:spcAft>
              <a:buSzPts val="2400"/>
              <a:buChar char="▪"/>
            </a:pPr>
            <a:r>
              <a:rPr lang="fr-FR" noProof="0" dirty="0"/>
              <a:t>Vérifier la cause d'une flambée épidémique suspecte</a:t>
            </a:r>
          </a:p>
        </p:txBody>
      </p:sp>
      <p:sp>
        <p:nvSpPr>
          <p:cNvPr id="562" name="Google Shape;562;p32"/>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noProof="0" dirty="0">
                <a:latin typeface="Franklin Gothic Medium" panose="020B0603020102020204" pitchFamily="34" charset="0"/>
              </a:rPr>
              <a:t>Rôle du laboratoire</a:t>
            </a:r>
          </a:p>
        </p:txBody>
      </p:sp>
      <p:pic>
        <p:nvPicPr>
          <p:cNvPr id="563" name="Google Shape;563;p32"/>
          <p:cNvPicPr preferRelativeResize="0"/>
          <p:nvPr/>
        </p:nvPicPr>
        <p:blipFill rotWithShape="1">
          <a:blip r:embed="rId3">
            <a:alphaModFix/>
          </a:blip>
          <a:srcRect/>
          <a:stretch/>
        </p:blipFill>
        <p:spPr>
          <a:xfrm>
            <a:off x="7924800" y="1512511"/>
            <a:ext cx="3429000" cy="2286000"/>
          </a:xfrm>
          <a:prstGeom prst="rect">
            <a:avLst/>
          </a:prstGeom>
          <a:noFill/>
          <a:ln w="12700">
            <a:solidFill>
              <a:srgbClr val="000000"/>
            </a:solidFill>
          </a:ln>
        </p:spPr>
      </p:pic>
      <p:pic>
        <p:nvPicPr>
          <p:cNvPr id="564" name="Google Shape;564;p32"/>
          <p:cNvPicPr preferRelativeResize="0"/>
          <p:nvPr/>
        </p:nvPicPr>
        <p:blipFill rotWithShape="1">
          <a:blip r:embed="rId4">
            <a:alphaModFix/>
          </a:blip>
          <a:srcRect/>
          <a:stretch/>
        </p:blipFill>
        <p:spPr>
          <a:xfrm>
            <a:off x="7924800" y="3865820"/>
            <a:ext cx="3429000" cy="2286000"/>
          </a:xfrm>
          <a:prstGeom prst="rect">
            <a:avLst/>
          </a:prstGeom>
          <a:noFill/>
          <a:ln w="12700">
            <a:solidFill>
              <a:srgbClr val="000000"/>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6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6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6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69"/>
        <p:cNvGrpSpPr/>
        <p:nvPr/>
      </p:nvGrpSpPr>
      <p:grpSpPr>
        <a:xfrm>
          <a:off x="0" y="0"/>
          <a:ext cx="0" cy="0"/>
          <a:chOff x="0" y="0"/>
          <a:chExt cx="0" cy="0"/>
        </a:xfrm>
      </p:grpSpPr>
      <p:sp>
        <p:nvSpPr>
          <p:cNvPr id="570" name="Google Shape;570;p33"/>
          <p:cNvSpPr txBox="1">
            <a:spLocks noGrp="1"/>
          </p:cNvSpPr>
          <p:nvPr>
            <p:ph type="title"/>
          </p:nvPr>
        </p:nvSpPr>
        <p:spPr>
          <a:xfrm>
            <a:off x="838200" y="0"/>
            <a:ext cx="10850696"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noProof="0" dirty="0">
                <a:latin typeface="Franklin Gothic Medium" panose="020B0603020102020204" pitchFamily="34" charset="0"/>
              </a:rPr>
              <a:t>Exigences en matière d'échantillons </a:t>
            </a:r>
            <a:br>
              <a:rPr lang="fr-FR" noProof="0" dirty="0">
                <a:latin typeface="Franklin Gothic Medium" panose="020B0603020102020204" pitchFamily="34" charset="0"/>
              </a:rPr>
            </a:br>
            <a:r>
              <a:rPr lang="fr-FR" noProof="0" dirty="0">
                <a:latin typeface="Franklin Gothic Medium" panose="020B0603020102020204" pitchFamily="34" charset="0"/>
              </a:rPr>
              <a:t>de laboratoire</a:t>
            </a:r>
          </a:p>
        </p:txBody>
      </p:sp>
      <p:sp>
        <p:nvSpPr>
          <p:cNvPr id="571" name="Google Shape;571;p33"/>
          <p:cNvSpPr txBox="1">
            <a:spLocks noGrp="1"/>
          </p:cNvSpPr>
          <p:nvPr>
            <p:ph type="body" idx="1"/>
          </p:nvPr>
        </p:nvSpPr>
        <p:spPr>
          <a:xfrm>
            <a:off x="896950" y="1478850"/>
            <a:ext cx="7115700" cy="5169600"/>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noProof="0" dirty="0"/>
              <a:t>Pour obtenir des résultats de laboratoire précis, il faut que l'échantillon soit :</a:t>
            </a:r>
          </a:p>
          <a:p>
            <a:pPr marL="685800" lvl="1" indent="-228600" algn="l" rtl="0">
              <a:lnSpc>
                <a:spcPct val="100000"/>
              </a:lnSpc>
              <a:spcBef>
                <a:spcPts val="1000"/>
              </a:spcBef>
              <a:spcAft>
                <a:spcPts val="0"/>
              </a:spcAft>
              <a:buSzPts val="2400"/>
              <a:buChar char="▪"/>
            </a:pPr>
            <a:r>
              <a:rPr lang="fr-FR" sz="2200" noProof="0" dirty="0"/>
              <a:t>Recueilli au moment opportun pendant la maladie d'une personne ou d'un animal ou lors d'un événement environnemental</a:t>
            </a:r>
          </a:p>
          <a:p>
            <a:pPr marL="685800" lvl="1" indent="-228600" algn="l" rtl="0">
              <a:lnSpc>
                <a:spcPct val="100000"/>
              </a:lnSpc>
              <a:spcBef>
                <a:spcPts val="1000"/>
              </a:spcBef>
              <a:spcAft>
                <a:spcPts val="0"/>
              </a:spcAft>
              <a:buSzPts val="2400"/>
              <a:buChar char="▪"/>
            </a:pPr>
            <a:r>
              <a:rPr lang="fr-FR" sz="2200" noProof="0" dirty="0"/>
              <a:t>Prélevé de la source ou du site corporel approprié ou sur le site environnemental approprié</a:t>
            </a:r>
          </a:p>
          <a:p>
            <a:pPr marL="685800" lvl="1" indent="-228600" algn="l" rtl="0">
              <a:lnSpc>
                <a:spcPct val="100000"/>
              </a:lnSpc>
              <a:spcBef>
                <a:spcPts val="1000"/>
              </a:spcBef>
              <a:spcAft>
                <a:spcPts val="0"/>
              </a:spcAft>
              <a:buSzPts val="2400"/>
              <a:buChar char="▪"/>
            </a:pPr>
            <a:r>
              <a:rPr lang="fr-FR" sz="2200" noProof="0" dirty="0"/>
              <a:t>Correctement étiqueté</a:t>
            </a:r>
          </a:p>
          <a:p>
            <a:pPr marL="685800" lvl="1" indent="-228600" algn="l" rtl="0">
              <a:lnSpc>
                <a:spcPct val="100000"/>
              </a:lnSpc>
              <a:spcBef>
                <a:spcPts val="1000"/>
              </a:spcBef>
              <a:spcAft>
                <a:spcPts val="0"/>
              </a:spcAft>
              <a:buSzPts val="2400"/>
              <a:buChar char="▪"/>
            </a:pPr>
            <a:r>
              <a:rPr lang="fr-FR" sz="2200" noProof="0" dirty="0"/>
              <a:t>Placé dans le bon média de transport</a:t>
            </a:r>
          </a:p>
          <a:p>
            <a:pPr marL="685800" lvl="1" indent="-228600" algn="l" rtl="0">
              <a:lnSpc>
                <a:spcPct val="100000"/>
              </a:lnSpc>
              <a:spcBef>
                <a:spcPts val="1000"/>
              </a:spcBef>
              <a:spcAft>
                <a:spcPts val="0"/>
              </a:spcAft>
              <a:buSzPts val="2400"/>
              <a:buChar char="▪"/>
            </a:pPr>
            <a:r>
              <a:rPr lang="fr-FR" sz="2200" noProof="0" dirty="0"/>
              <a:t>Manipulé, entreposé et transporté correctement (chaîne du froid)</a:t>
            </a:r>
          </a:p>
          <a:p>
            <a:pPr marL="685800" lvl="1" indent="-76200" algn="l" rtl="0">
              <a:lnSpc>
                <a:spcPct val="100000"/>
              </a:lnSpc>
              <a:spcBef>
                <a:spcPts val="1000"/>
              </a:spcBef>
              <a:spcAft>
                <a:spcPts val="0"/>
              </a:spcAft>
              <a:buSzPts val="2400"/>
              <a:buNone/>
            </a:pPr>
            <a:endParaRPr lang="fr-FR" noProof="0" dirty="0"/>
          </a:p>
        </p:txBody>
      </p:sp>
      <p:pic>
        <p:nvPicPr>
          <p:cNvPr id="572" name="Google Shape;572;p33"/>
          <p:cNvPicPr preferRelativeResize="0"/>
          <p:nvPr/>
        </p:nvPicPr>
        <p:blipFill rotWithShape="1">
          <a:blip r:embed="rId3">
            <a:alphaModFix/>
          </a:blip>
          <a:srcRect/>
          <a:stretch/>
        </p:blipFill>
        <p:spPr>
          <a:xfrm>
            <a:off x="8012581" y="1479550"/>
            <a:ext cx="3341218" cy="4624246"/>
          </a:xfrm>
          <a:prstGeom prst="rect">
            <a:avLst/>
          </a:prstGeom>
          <a:noFill/>
          <a:ln w="12700">
            <a:solidFill>
              <a:schemeClr val="tx1"/>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71">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71">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71">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71">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7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77"/>
        <p:cNvGrpSpPr/>
        <p:nvPr/>
      </p:nvGrpSpPr>
      <p:grpSpPr>
        <a:xfrm>
          <a:off x="0" y="0"/>
          <a:ext cx="0" cy="0"/>
          <a:chOff x="0" y="0"/>
          <a:chExt cx="0" cy="0"/>
        </a:xfrm>
      </p:grpSpPr>
      <p:sp>
        <p:nvSpPr>
          <p:cNvPr id="578" name="Google Shape;578;p34"/>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noProof="0" dirty="0">
                <a:latin typeface="Franklin Gothic Medium" panose="020B0603020102020204" pitchFamily="34" charset="0"/>
              </a:rPr>
              <a:t>Sources d'information</a:t>
            </a:r>
          </a:p>
        </p:txBody>
      </p:sp>
      <p:sp>
        <p:nvSpPr>
          <p:cNvPr id="579" name="Google Shape;579;p34"/>
          <p:cNvSpPr txBox="1">
            <a:spLocks noGrp="1"/>
          </p:cNvSpPr>
          <p:nvPr>
            <p:ph type="body" idx="1"/>
          </p:nvPr>
        </p:nvSpPr>
        <p:spPr>
          <a:xfrm>
            <a:off x="838200" y="1478857"/>
            <a:ext cx="52578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noProof="0" dirty="0"/>
              <a:t>Médical</a:t>
            </a:r>
          </a:p>
          <a:p>
            <a:pPr marL="685800" lvl="1" indent="-228600" algn="l" rtl="0">
              <a:lnSpc>
                <a:spcPct val="100000"/>
              </a:lnSpc>
              <a:spcBef>
                <a:spcPts val="1100"/>
              </a:spcBef>
              <a:spcAft>
                <a:spcPts val="0"/>
              </a:spcAft>
              <a:buSzPts val="2000"/>
              <a:buChar char="▪"/>
            </a:pPr>
            <a:r>
              <a:rPr lang="fr-FR" sz="2000" noProof="0" dirty="0"/>
              <a:t>Prestataires de soins de santé</a:t>
            </a:r>
            <a:endParaRPr lang="fr-FR" noProof="0" dirty="0"/>
          </a:p>
          <a:p>
            <a:pPr marL="685800" lvl="1" indent="-228600" algn="l" rtl="0">
              <a:lnSpc>
                <a:spcPct val="100000"/>
              </a:lnSpc>
              <a:spcBef>
                <a:spcPts val="500"/>
              </a:spcBef>
              <a:spcAft>
                <a:spcPts val="0"/>
              </a:spcAft>
              <a:buSzPts val="2000"/>
              <a:buChar char="▪"/>
            </a:pPr>
            <a:r>
              <a:rPr lang="fr-FR" sz="2000" noProof="0" dirty="0"/>
              <a:t>Laboratoires</a:t>
            </a:r>
            <a:endParaRPr lang="fr-FR" noProof="0" dirty="0"/>
          </a:p>
          <a:p>
            <a:pPr marL="685800" lvl="1" indent="-228600" algn="l" rtl="0">
              <a:lnSpc>
                <a:spcPct val="100000"/>
              </a:lnSpc>
              <a:spcBef>
                <a:spcPts val="500"/>
              </a:spcBef>
              <a:spcAft>
                <a:spcPts val="0"/>
              </a:spcAft>
              <a:buSzPts val="2000"/>
              <a:buChar char="▪"/>
            </a:pPr>
            <a:r>
              <a:rPr lang="fr-FR" sz="2000" noProof="0" dirty="0"/>
              <a:t>Pharmaciens</a:t>
            </a:r>
            <a:endParaRPr lang="fr-FR" noProof="0" dirty="0"/>
          </a:p>
          <a:p>
            <a:pPr marL="685800" lvl="1" indent="-228600" algn="l" rtl="0">
              <a:lnSpc>
                <a:spcPct val="100000"/>
              </a:lnSpc>
              <a:spcBef>
                <a:spcPts val="500"/>
              </a:spcBef>
              <a:spcAft>
                <a:spcPts val="0"/>
              </a:spcAft>
              <a:buSzPts val="2000"/>
              <a:buChar char="▪"/>
            </a:pPr>
            <a:r>
              <a:rPr lang="fr-FR" sz="2000" noProof="0" dirty="0"/>
              <a:t>Agents de santé communautaires</a:t>
            </a:r>
            <a:br>
              <a:rPr lang="fr-FR" sz="2000" noProof="0" dirty="0"/>
            </a:br>
            <a:endParaRPr lang="fr-FR" sz="2000" noProof="0" dirty="0"/>
          </a:p>
          <a:p>
            <a:pPr marL="228600" lvl="0" indent="-228600" algn="l" rtl="0">
              <a:lnSpc>
                <a:spcPct val="100000"/>
              </a:lnSpc>
              <a:spcBef>
                <a:spcPts val="1000"/>
              </a:spcBef>
              <a:spcAft>
                <a:spcPts val="0"/>
              </a:spcAft>
              <a:buClr>
                <a:schemeClr val="dk1"/>
              </a:buClr>
              <a:buSzPts val="2800"/>
              <a:buChar char="•"/>
            </a:pPr>
            <a:r>
              <a:rPr lang="fr-FR" noProof="0" dirty="0"/>
              <a:t>Environnemental</a:t>
            </a:r>
          </a:p>
          <a:p>
            <a:pPr marL="685800" lvl="1" indent="-228600" algn="l" rtl="0">
              <a:lnSpc>
                <a:spcPct val="100000"/>
              </a:lnSpc>
              <a:spcBef>
                <a:spcPts val="1100"/>
              </a:spcBef>
              <a:spcAft>
                <a:spcPts val="0"/>
              </a:spcAft>
              <a:buSzPts val="2000"/>
              <a:buChar char="▪"/>
            </a:pPr>
            <a:r>
              <a:rPr lang="fr-FR" sz="2000" noProof="0" dirty="0"/>
              <a:t>Données de stations météorologiques (station météo)</a:t>
            </a:r>
            <a:endParaRPr lang="fr-FR" noProof="0" dirty="0"/>
          </a:p>
          <a:p>
            <a:pPr marL="685800" lvl="1" indent="-228600" algn="l" rtl="0">
              <a:lnSpc>
                <a:spcPct val="100000"/>
              </a:lnSpc>
              <a:spcBef>
                <a:spcPts val="500"/>
              </a:spcBef>
              <a:spcAft>
                <a:spcPts val="0"/>
              </a:spcAft>
              <a:buSzPts val="2000"/>
              <a:buChar char="▪"/>
            </a:pPr>
            <a:r>
              <a:rPr lang="fr-FR" sz="2000" noProof="0" dirty="0"/>
              <a:t>Responsables de l'environnement, inspecteurs</a:t>
            </a:r>
            <a:endParaRPr lang="fr-FR" noProof="0" dirty="0"/>
          </a:p>
        </p:txBody>
      </p:sp>
      <p:sp>
        <p:nvSpPr>
          <p:cNvPr id="580" name="Google Shape;580;p34"/>
          <p:cNvSpPr txBox="1">
            <a:spLocks noGrp="1"/>
          </p:cNvSpPr>
          <p:nvPr>
            <p:ph type="body" idx="1"/>
          </p:nvPr>
        </p:nvSpPr>
        <p:spPr>
          <a:xfrm>
            <a:off x="6196013" y="1473200"/>
            <a:ext cx="5995987" cy="5178425"/>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0"/>
              </a:spcBef>
              <a:spcAft>
                <a:spcPts val="0"/>
              </a:spcAft>
              <a:buClr>
                <a:schemeClr val="dk1"/>
              </a:buClr>
              <a:buSzPts val="2800"/>
              <a:buFont typeface="Arial"/>
              <a:buChar char="•"/>
            </a:pPr>
            <a:r>
              <a:rPr lang="fr-FR" sz="2800" noProof="0" dirty="0">
                <a:solidFill>
                  <a:schemeClr val="dk1"/>
                </a:solidFill>
                <a:latin typeface="Arial"/>
                <a:ea typeface="Arial"/>
                <a:cs typeface="Arial"/>
                <a:sym typeface="Arial"/>
              </a:rPr>
              <a:t>Vétérinaire</a:t>
            </a:r>
            <a:endParaRPr lang="fr-FR" noProof="0" dirty="0"/>
          </a:p>
          <a:p>
            <a:pPr marL="685800" marR="0" lvl="1" indent="-228600" algn="l" rtl="0">
              <a:lnSpc>
                <a:spcPct val="100000"/>
              </a:lnSpc>
              <a:spcBef>
                <a:spcPts val="600"/>
              </a:spcBef>
              <a:spcAft>
                <a:spcPts val="0"/>
              </a:spcAft>
              <a:buClr>
                <a:srgbClr val="00953A"/>
              </a:buClr>
              <a:buSzPts val="2000"/>
              <a:buFont typeface="Noto Sans Symbols"/>
              <a:buChar char="▪"/>
            </a:pPr>
            <a:r>
              <a:rPr lang="fr-FR" sz="2000" b="0" i="0" u="none" strike="noStrike" cap="none" noProof="0" dirty="0">
                <a:solidFill>
                  <a:schemeClr val="dk1"/>
                </a:solidFill>
                <a:latin typeface="Arial"/>
                <a:ea typeface="Arial"/>
                <a:cs typeface="Arial"/>
                <a:sym typeface="Arial"/>
              </a:rPr>
              <a:t>Vétérinaires, agents de santé animale, responsables de la protection de la nature</a:t>
            </a:r>
            <a:endParaRPr lang="fr-FR" noProof="0" dirty="0"/>
          </a:p>
          <a:p>
            <a:pPr marL="685800" marR="0" lvl="1" indent="-228600" algn="l" rtl="0">
              <a:lnSpc>
                <a:spcPct val="100000"/>
              </a:lnSpc>
              <a:spcBef>
                <a:spcPts val="0"/>
              </a:spcBef>
              <a:spcAft>
                <a:spcPts val="0"/>
              </a:spcAft>
              <a:buClr>
                <a:srgbClr val="00953A"/>
              </a:buClr>
              <a:buSzPts val="2000"/>
              <a:buFont typeface="Noto Sans Symbols"/>
              <a:buChar char="▪"/>
            </a:pPr>
            <a:r>
              <a:rPr lang="fr-FR" sz="2000" b="0" i="0" u="none" strike="noStrike" cap="none" noProof="0" dirty="0">
                <a:solidFill>
                  <a:schemeClr val="dk1"/>
                </a:solidFill>
                <a:latin typeface="Arial"/>
                <a:ea typeface="Arial"/>
                <a:cs typeface="Arial"/>
                <a:sym typeface="Arial"/>
              </a:rPr>
              <a:t>Cliniques vétérinaires, hôpitaux, sociétés d'alimentation et d'approvisionnement</a:t>
            </a:r>
            <a:endParaRPr lang="fr-FR" noProof="0" dirty="0"/>
          </a:p>
          <a:p>
            <a:pPr marL="685800" marR="0" lvl="1" indent="-228600" algn="l" rtl="0">
              <a:lnSpc>
                <a:spcPct val="100000"/>
              </a:lnSpc>
              <a:spcBef>
                <a:spcPts val="0"/>
              </a:spcBef>
              <a:spcAft>
                <a:spcPts val="0"/>
              </a:spcAft>
              <a:buClr>
                <a:srgbClr val="00953A"/>
              </a:buClr>
              <a:buSzPts val="2000"/>
              <a:buFont typeface="Noto Sans Symbols"/>
              <a:buChar char="▪"/>
            </a:pPr>
            <a:r>
              <a:rPr lang="fr-FR" sz="2000" b="0" i="0" u="none" strike="noStrike" cap="none" noProof="0" dirty="0">
                <a:solidFill>
                  <a:schemeClr val="dk1"/>
                </a:solidFill>
                <a:latin typeface="Arial"/>
                <a:ea typeface="Arial"/>
                <a:cs typeface="Arial"/>
                <a:sym typeface="Arial"/>
              </a:rPr>
              <a:t>Agriculteurs, éleveurs, sélectionneurs</a:t>
            </a:r>
            <a:br>
              <a:rPr lang="fr-FR" sz="2000" b="0" i="0" u="none" strike="noStrike" cap="none" noProof="0" dirty="0">
                <a:solidFill>
                  <a:schemeClr val="dk1"/>
                </a:solidFill>
                <a:latin typeface="Arial"/>
                <a:ea typeface="Arial"/>
                <a:cs typeface="Arial"/>
                <a:sym typeface="Arial"/>
              </a:rPr>
            </a:br>
            <a:endParaRPr lang="fr-FR" sz="2000" b="0" i="0" u="none" strike="noStrike" cap="none" noProof="0" dirty="0">
              <a:solidFill>
                <a:schemeClr val="dk1"/>
              </a:solidFill>
              <a:latin typeface="Arial"/>
              <a:ea typeface="Arial"/>
              <a:cs typeface="Arial"/>
              <a:sym typeface="Arial"/>
            </a:endParaRPr>
          </a:p>
          <a:p>
            <a:pPr marL="228600" marR="0" lvl="0" indent="-228600" algn="l" rtl="0">
              <a:lnSpc>
                <a:spcPct val="90000"/>
              </a:lnSpc>
              <a:spcBef>
                <a:spcPts val="1000"/>
              </a:spcBef>
              <a:spcAft>
                <a:spcPts val="0"/>
              </a:spcAft>
              <a:buClr>
                <a:schemeClr val="dk1"/>
              </a:buClr>
              <a:buSzPts val="2800"/>
              <a:buFont typeface="Arial"/>
              <a:buChar char="•"/>
            </a:pPr>
            <a:r>
              <a:rPr lang="fr-FR" sz="2800" noProof="0" dirty="0">
                <a:solidFill>
                  <a:schemeClr val="dk1"/>
                </a:solidFill>
                <a:latin typeface="Arial"/>
                <a:ea typeface="Arial"/>
                <a:cs typeface="Arial"/>
                <a:sym typeface="Arial"/>
              </a:rPr>
              <a:t>Communaut</a:t>
            </a:r>
            <a:r>
              <a:rPr lang="fr-FR" sz="2800" noProof="0" dirty="0">
                <a:solidFill>
                  <a:schemeClr val="dk1"/>
                </a:solidFill>
              </a:rPr>
              <a:t>aire</a:t>
            </a:r>
            <a:endParaRPr lang="fr-FR" noProof="0" dirty="0"/>
          </a:p>
          <a:p>
            <a:pPr marL="685800" marR="0" lvl="1" indent="-228600" algn="l" rtl="0">
              <a:lnSpc>
                <a:spcPct val="90000"/>
              </a:lnSpc>
              <a:spcBef>
                <a:spcPts val="600"/>
              </a:spcBef>
              <a:spcAft>
                <a:spcPts val="0"/>
              </a:spcAft>
              <a:buClr>
                <a:srgbClr val="00953A"/>
              </a:buClr>
              <a:buSzPts val="2000"/>
              <a:buFont typeface="Noto Sans Symbols"/>
              <a:buChar char="▪"/>
            </a:pPr>
            <a:r>
              <a:rPr lang="fr-FR" sz="2000" b="0" i="0" u="none" strike="noStrike" cap="none" noProof="0" dirty="0">
                <a:solidFill>
                  <a:schemeClr val="dk1"/>
                </a:solidFill>
                <a:latin typeface="Arial"/>
                <a:ea typeface="Arial"/>
                <a:cs typeface="Arial"/>
                <a:sym typeface="Arial"/>
              </a:rPr>
              <a:t>Rapports des médias (à vérifier)</a:t>
            </a:r>
            <a:endParaRPr lang="fr-FR" noProof="0" dirty="0"/>
          </a:p>
          <a:p>
            <a:pPr marL="685800" marR="0" lvl="1" indent="-228600" algn="l" rtl="0">
              <a:lnSpc>
                <a:spcPct val="100000"/>
              </a:lnSpc>
              <a:spcBef>
                <a:spcPts val="0"/>
              </a:spcBef>
              <a:spcAft>
                <a:spcPts val="0"/>
              </a:spcAft>
              <a:buClr>
                <a:srgbClr val="00953A"/>
              </a:buClr>
              <a:buSzPts val="2000"/>
              <a:buFont typeface="Noto Sans Symbols"/>
              <a:buChar char="▪"/>
            </a:pPr>
            <a:r>
              <a:rPr lang="fr-FR" sz="2000" b="0" i="0" u="none" strike="noStrike" cap="none" noProof="0" dirty="0">
                <a:solidFill>
                  <a:schemeClr val="dk1"/>
                </a:solidFill>
                <a:latin typeface="Arial"/>
                <a:ea typeface="Arial"/>
                <a:cs typeface="Arial"/>
                <a:sym typeface="Arial"/>
              </a:rPr>
              <a:t>Personnes malades, famille, voisins</a:t>
            </a:r>
            <a:endParaRPr lang="fr-FR" noProof="0" dirty="0"/>
          </a:p>
          <a:p>
            <a:pPr marL="685800" marR="0" lvl="1" indent="-228600" algn="l" rtl="0">
              <a:lnSpc>
                <a:spcPct val="100000"/>
              </a:lnSpc>
              <a:spcBef>
                <a:spcPts val="0"/>
              </a:spcBef>
              <a:spcAft>
                <a:spcPts val="0"/>
              </a:spcAft>
              <a:buClr>
                <a:srgbClr val="00953A"/>
              </a:buClr>
              <a:buSzPts val="2000"/>
              <a:buFont typeface="Noto Sans Symbols"/>
              <a:buChar char="▪"/>
            </a:pPr>
            <a:r>
              <a:rPr lang="fr-FR" sz="2000" b="0" i="0" u="none" strike="noStrike" cap="none" noProof="0" dirty="0">
                <a:solidFill>
                  <a:schemeClr val="dk1"/>
                </a:solidFill>
                <a:latin typeface="Arial"/>
                <a:ea typeface="Arial"/>
                <a:cs typeface="Arial"/>
                <a:sym typeface="Arial"/>
              </a:rPr>
              <a:t>Guérisseurs traditionnels</a:t>
            </a:r>
            <a:endParaRPr lang="fr-FR" noProof="0" dirty="0"/>
          </a:p>
          <a:p>
            <a:pPr marL="685800" marR="0" lvl="1" indent="-228600" algn="l" rtl="0">
              <a:lnSpc>
                <a:spcPct val="100000"/>
              </a:lnSpc>
              <a:spcBef>
                <a:spcPts val="0"/>
              </a:spcBef>
              <a:spcAft>
                <a:spcPts val="0"/>
              </a:spcAft>
              <a:buClr>
                <a:srgbClr val="00953A"/>
              </a:buClr>
              <a:buSzPts val="2000"/>
              <a:buFont typeface="Noto Sans Symbols"/>
              <a:buChar char="▪"/>
            </a:pPr>
            <a:r>
              <a:rPr lang="fr-FR" sz="2000" b="0" i="0" u="none" strike="noStrike" cap="none" noProof="0" dirty="0">
                <a:solidFill>
                  <a:schemeClr val="dk1"/>
                </a:solidFill>
                <a:latin typeface="Arial"/>
                <a:ea typeface="Arial"/>
                <a:cs typeface="Arial"/>
                <a:sym typeface="Arial"/>
              </a:rPr>
              <a:t>Entreprises, usines, écoles</a:t>
            </a:r>
            <a:endParaRPr lang="fr-FR" noProof="0" dirty="0"/>
          </a:p>
          <a:p>
            <a:pPr marL="685800" marR="0" lvl="1" indent="-228600" algn="l" rtl="0">
              <a:lnSpc>
                <a:spcPct val="100000"/>
              </a:lnSpc>
              <a:spcBef>
                <a:spcPts val="0"/>
              </a:spcBef>
              <a:spcAft>
                <a:spcPts val="0"/>
              </a:spcAft>
              <a:buClr>
                <a:srgbClr val="00953A"/>
              </a:buClr>
              <a:buSzPts val="2000"/>
              <a:buFont typeface="Noto Sans Symbols"/>
              <a:buChar char="▪"/>
            </a:pPr>
            <a:r>
              <a:rPr lang="fr-FR" sz="2000" b="0" i="0" u="none" strike="noStrike" cap="none" noProof="0" dirty="0">
                <a:solidFill>
                  <a:schemeClr val="dk1"/>
                </a:solidFill>
                <a:latin typeface="Arial"/>
                <a:ea typeface="Arial"/>
                <a:cs typeface="Arial"/>
                <a:sym typeface="Arial"/>
              </a:rPr>
              <a:t>Responsables civiques et religieux</a:t>
            </a:r>
            <a:endParaRPr lang="fr-FR" noProof="0" dirty="0"/>
          </a:p>
        </p:txBody>
      </p:sp>
      <p:sp>
        <p:nvSpPr>
          <p:cNvPr id="581" name="Google Shape;581;p34"/>
          <p:cNvSpPr/>
          <p:nvPr/>
        </p:nvSpPr>
        <p:spPr>
          <a:xfrm>
            <a:off x="838199" y="1496561"/>
            <a:ext cx="3648075" cy="441180"/>
          </a:xfrm>
          <a:prstGeom prst="roundRect">
            <a:avLst>
              <a:gd name="adj" fmla="val 16667"/>
            </a:avLst>
          </a:prstGeom>
          <a:noFill/>
          <a:ln w="38100" cap="flat" cmpd="sng">
            <a:solidFill>
              <a:srgbClr val="00953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82" name="Google Shape;582;p34"/>
          <p:cNvSpPr/>
          <p:nvPr/>
        </p:nvSpPr>
        <p:spPr>
          <a:xfrm>
            <a:off x="6196013" y="3896702"/>
            <a:ext cx="3648075" cy="441180"/>
          </a:xfrm>
          <a:prstGeom prst="roundRect">
            <a:avLst>
              <a:gd name="adj" fmla="val 16667"/>
            </a:avLst>
          </a:prstGeom>
          <a:noFill/>
          <a:ln w="38100" cap="flat" cmpd="sng">
            <a:solidFill>
              <a:srgbClr val="00953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83" name="Google Shape;583;p34"/>
          <p:cNvSpPr/>
          <p:nvPr/>
        </p:nvSpPr>
        <p:spPr>
          <a:xfrm>
            <a:off x="6196013" y="1481571"/>
            <a:ext cx="3648075" cy="441180"/>
          </a:xfrm>
          <a:prstGeom prst="roundRect">
            <a:avLst>
              <a:gd name="adj" fmla="val 16667"/>
            </a:avLst>
          </a:prstGeom>
          <a:noFill/>
          <a:ln w="38100" cap="flat" cmpd="sng">
            <a:solidFill>
              <a:srgbClr val="00953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84" name="Google Shape;584;p34"/>
          <p:cNvSpPr/>
          <p:nvPr/>
        </p:nvSpPr>
        <p:spPr>
          <a:xfrm>
            <a:off x="838199" y="3912804"/>
            <a:ext cx="3648075" cy="441180"/>
          </a:xfrm>
          <a:prstGeom prst="roundRect">
            <a:avLst>
              <a:gd name="adj" fmla="val 16667"/>
            </a:avLst>
          </a:prstGeom>
          <a:noFill/>
          <a:ln w="38100" cap="flat" cmpd="sng">
            <a:solidFill>
              <a:srgbClr val="00953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79">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79">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79">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79">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80">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80">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80">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79">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79">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80">
                                            <p:txEl>
                                              <p:pRg st="5" end="5"/>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80">
                                            <p:txEl>
                                              <p:pRg st="6" end="6"/>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80">
                                            <p:txEl>
                                              <p:pRg st="7" end="7"/>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580">
                                            <p:txEl>
                                              <p:pRg st="8" end="8"/>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580">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89"/>
        <p:cNvGrpSpPr/>
        <p:nvPr/>
      </p:nvGrpSpPr>
      <p:grpSpPr>
        <a:xfrm>
          <a:off x="0" y="0"/>
          <a:ext cx="0" cy="0"/>
          <a:chOff x="0" y="0"/>
          <a:chExt cx="0" cy="0"/>
        </a:xfrm>
      </p:grpSpPr>
      <p:sp>
        <p:nvSpPr>
          <p:cNvPr id="590" name="Google Shape;590;p35"/>
          <p:cNvSpPr txBox="1">
            <a:spLocks noGrp="1"/>
          </p:cNvSpPr>
          <p:nvPr>
            <p:ph type="title"/>
          </p:nvPr>
        </p:nvSpPr>
        <p:spPr>
          <a:xfrm>
            <a:off x="838199" y="0"/>
            <a:ext cx="11112795"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noProof="0" dirty="0">
                <a:latin typeface="Franklin Gothic Medium" panose="020B0603020102020204" pitchFamily="34" charset="0"/>
                <a:sym typeface="Libre Franklin Medium"/>
              </a:rPr>
              <a:t>Formulaire de rapport de cas : </a:t>
            </a:r>
            <a:br>
              <a:rPr lang="fr-FR" noProof="0" dirty="0">
                <a:latin typeface="Franklin Gothic Medium" panose="020B0603020102020204" pitchFamily="34" charset="0"/>
                <a:sym typeface="Libre Franklin Medium"/>
              </a:rPr>
            </a:br>
            <a:r>
              <a:rPr lang="fr-FR" noProof="0" dirty="0">
                <a:latin typeface="Franklin Gothic Medium" panose="020B0603020102020204" pitchFamily="34" charset="0"/>
                <a:sym typeface="Libre Franklin Medium"/>
              </a:rPr>
              <a:t>Informations recueillies</a:t>
            </a:r>
            <a:endParaRPr lang="fr-FR" noProof="0" dirty="0">
              <a:latin typeface="Franklin Gothic Medium" panose="020B0603020102020204" pitchFamily="34" charset="0"/>
            </a:endParaRPr>
          </a:p>
        </p:txBody>
      </p:sp>
      <p:sp>
        <p:nvSpPr>
          <p:cNvPr id="591" name="Google Shape;591;p35"/>
          <p:cNvSpPr txBox="1">
            <a:spLocks noGrp="1"/>
          </p:cNvSpPr>
          <p:nvPr>
            <p:ph type="body" idx="1"/>
          </p:nvPr>
        </p:nvSpPr>
        <p:spPr>
          <a:xfrm>
            <a:off x="838200" y="1478857"/>
            <a:ext cx="73914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noProof="0" dirty="0"/>
              <a:t>Informations d'identification</a:t>
            </a:r>
          </a:p>
          <a:p>
            <a:pPr marL="228600" lvl="0" indent="-228600" algn="l" rtl="0">
              <a:lnSpc>
                <a:spcPct val="100000"/>
              </a:lnSpc>
              <a:spcBef>
                <a:spcPts val="1000"/>
              </a:spcBef>
              <a:spcAft>
                <a:spcPts val="0"/>
              </a:spcAft>
              <a:buClr>
                <a:schemeClr val="dk1"/>
              </a:buClr>
              <a:buSzPts val="2800"/>
              <a:buChar char="•"/>
            </a:pPr>
            <a:r>
              <a:rPr lang="fr-FR" noProof="0" dirty="0"/>
              <a:t>Informations démographiques</a:t>
            </a:r>
          </a:p>
          <a:p>
            <a:pPr marL="228600" lvl="0" indent="-228600" algn="l" rtl="0">
              <a:lnSpc>
                <a:spcPct val="100000"/>
              </a:lnSpc>
              <a:spcBef>
                <a:spcPts val="1000"/>
              </a:spcBef>
              <a:spcAft>
                <a:spcPts val="0"/>
              </a:spcAft>
              <a:buClr>
                <a:schemeClr val="dk1"/>
              </a:buClr>
              <a:buSzPts val="2800"/>
              <a:buChar char="•"/>
            </a:pPr>
            <a:r>
              <a:rPr lang="fr-FR" noProof="0" dirty="0"/>
              <a:t>Informations cliniques</a:t>
            </a:r>
          </a:p>
          <a:p>
            <a:pPr marL="228600" lvl="0" indent="-228600" algn="l" rtl="0">
              <a:lnSpc>
                <a:spcPct val="100000"/>
              </a:lnSpc>
              <a:spcBef>
                <a:spcPts val="1000"/>
              </a:spcBef>
              <a:spcAft>
                <a:spcPts val="0"/>
              </a:spcAft>
              <a:buClr>
                <a:schemeClr val="dk1"/>
              </a:buClr>
              <a:buSzPts val="2800"/>
              <a:buChar char="•"/>
            </a:pPr>
            <a:r>
              <a:rPr lang="fr-FR" noProof="0" dirty="0"/>
              <a:t>Informations sur l'exposition et les </a:t>
            </a:r>
            <a:br>
              <a:rPr lang="fr-FR" noProof="0" dirty="0"/>
            </a:br>
            <a:r>
              <a:rPr lang="fr-FR" noProof="0" dirty="0"/>
              <a:t>facteurs de risque</a:t>
            </a:r>
          </a:p>
          <a:p>
            <a:pPr marL="228600" lvl="0" indent="-228600" algn="l" rtl="0">
              <a:lnSpc>
                <a:spcPct val="100000"/>
              </a:lnSpc>
              <a:spcBef>
                <a:spcPts val="1000"/>
              </a:spcBef>
              <a:spcAft>
                <a:spcPts val="0"/>
              </a:spcAft>
              <a:buClr>
                <a:srgbClr val="000000"/>
              </a:buClr>
              <a:buSzPts val="2800"/>
              <a:buChar char="•"/>
            </a:pPr>
            <a:r>
              <a:rPr lang="fr-FR" sz="2800" noProof="0" dirty="0">
                <a:solidFill>
                  <a:srgbClr val="000000"/>
                </a:solidFill>
              </a:rPr>
              <a:t>Informations sur le rapporteur</a:t>
            </a:r>
            <a:endParaRPr lang="fr-FR" noProof="0" dirty="0"/>
          </a:p>
          <a:p>
            <a:pPr marL="228600" lvl="0" indent="-228600" algn="l" rtl="0">
              <a:lnSpc>
                <a:spcPct val="100000"/>
              </a:lnSpc>
              <a:spcBef>
                <a:spcPts val="1000"/>
              </a:spcBef>
              <a:spcAft>
                <a:spcPts val="0"/>
              </a:spcAft>
              <a:buClr>
                <a:schemeClr val="dk1"/>
              </a:buClr>
              <a:buSzPts val="2800"/>
              <a:buChar char="•"/>
            </a:pPr>
            <a:r>
              <a:rPr lang="fr-FR" noProof="0" dirty="0"/>
              <a:t>Contacts et autres personnes potentiellement exposées</a:t>
            </a:r>
          </a:p>
          <a:p>
            <a:pPr marL="228600" lvl="0" indent="-50800" algn="l" rtl="0">
              <a:lnSpc>
                <a:spcPct val="100000"/>
              </a:lnSpc>
              <a:spcBef>
                <a:spcPts val="1000"/>
              </a:spcBef>
              <a:spcAft>
                <a:spcPts val="0"/>
              </a:spcAft>
              <a:buClr>
                <a:schemeClr val="dk1"/>
              </a:buClr>
              <a:buSzPts val="2800"/>
              <a:buNone/>
            </a:pPr>
            <a:endParaRPr lang="fr-FR" noProof="0" dirty="0"/>
          </a:p>
        </p:txBody>
      </p:sp>
      <p:pic>
        <p:nvPicPr>
          <p:cNvPr id="592" name="Google Shape;592;p35" descr="A green and blue magnifying glass&#10;&#10;Description automatically generated"/>
          <p:cNvPicPr preferRelativeResize="0"/>
          <p:nvPr/>
        </p:nvPicPr>
        <p:blipFill rotWithShape="1">
          <a:blip r:embed="rId3">
            <a:alphaModFix/>
          </a:blip>
          <a:srcRect/>
          <a:stretch/>
        </p:blipFill>
        <p:spPr>
          <a:xfrm rot="-5400000" flipH="1">
            <a:off x="8457579" y="2130654"/>
            <a:ext cx="2335435" cy="228600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97"/>
        <p:cNvGrpSpPr/>
        <p:nvPr/>
      </p:nvGrpSpPr>
      <p:grpSpPr>
        <a:xfrm>
          <a:off x="0" y="0"/>
          <a:ext cx="0" cy="0"/>
          <a:chOff x="0" y="0"/>
          <a:chExt cx="0" cy="0"/>
        </a:xfrm>
      </p:grpSpPr>
      <p:sp>
        <p:nvSpPr>
          <p:cNvPr id="598" name="Google Shape;598;p36"/>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noProof="0" dirty="0">
                <a:latin typeface="Franklin Gothic Medium" panose="020B0603020102020204" pitchFamily="34" charset="0"/>
              </a:rPr>
              <a:t>Formulaire de rapport de cas humain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603"/>
        <p:cNvGrpSpPr/>
        <p:nvPr/>
      </p:nvGrpSpPr>
      <p:grpSpPr>
        <a:xfrm>
          <a:off x="0" y="0"/>
          <a:ext cx="0" cy="0"/>
          <a:chOff x="0" y="0"/>
          <a:chExt cx="0" cy="0"/>
        </a:xfrm>
      </p:grpSpPr>
      <p:sp>
        <p:nvSpPr>
          <p:cNvPr id="604" name="Google Shape;604;p37"/>
          <p:cNvSpPr txBox="1">
            <a:spLocks noGrp="1"/>
          </p:cNvSpPr>
          <p:nvPr>
            <p:ph type="title"/>
          </p:nvPr>
        </p:nvSpPr>
        <p:spPr>
          <a:xfrm>
            <a:off x="838200" y="447675"/>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noProof="0" dirty="0">
                <a:latin typeface="Franklin Gothic Medium" panose="020B0603020102020204" pitchFamily="34" charset="0"/>
              </a:rPr>
              <a:t>Question 2 Réponse (1-8)</a:t>
            </a:r>
          </a:p>
        </p:txBody>
      </p:sp>
      <p:graphicFrame>
        <p:nvGraphicFramePr>
          <p:cNvPr id="605" name="Google Shape;605;p37"/>
          <p:cNvGraphicFramePr/>
          <p:nvPr/>
        </p:nvGraphicFramePr>
        <p:xfrm>
          <a:off x="628459" y="5972663"/>
          <a:ext cx="10657075" cy="688075"/>
        </p:xfrm>
        <a:graphic>
          <a:graphicData uri="http://schemas.openxmlformats.org/drawingml/2006/table">
            <a:tbl>
              <a:tblPr>
                <a:noFill/>
                <a:tableStyleId>{72090CA7-39CE-4A2A-A7DD-FEF3821C6D1B}</a:tableStyleId>
              </a:tblPr>
              <a:tblGrid>
                <a:gridCol w="3552350">
                  <a:extLst>
                    <a:ext uri="{9D8B030D-6E8A-4147-A177-3AD203B41FA5}">
                      <a16:colId xmlns:a16="http://schemas.microsoft.com/office/drawing/2014/main" val="20000"/>
                    </a:ext>
                  </a:extLst>
                </a:gridCol>
                <a:gridCol w="3913575">
                  <a:extLst>
                    <a:ext uri="{9D8B030D-6E8A-4147-A177-3AD203B41FA5}">
                      <a16:colId xmlns:a16="http://schemas.microsoft.com/office/drawing/2014/main" val="20001"/>
                    </a:ext>
                  </a:extLst>
                </a:gridCol>
                <a:gridCol w="3191150">
                  <a:extLst>
                    <a:ext uri="{9D8B030D-6E8A-4147-A177-3AD203B41FA5}">
                      <a16:colId xmlns:a16="http://schemas.microsoft.com/office/drawing/2014/main" val="20002"/>
                    </a:ext>
                  </a:extLst>
                </a:gridCol>
              </a:tblGrid>
              <a:tr h="317225">
                <a:tc>
                  <a:txBody>
                    <a:bodyPr/>
                    <a:lstStyle/>
                    <a:p>
                      <a:pPr marL="0" marR="0" lvl="0" indent="0" algn="l" rtl="0">
                        <a:spcBef>
                          <a:spcPts val="0"/>
                        </a:spcBef>
                        <a:spcAft>
                          <a:spcPts val="0"/>
                        </a:spcAft>
                        <a:buClr>
                          <a:schemeClr val="dk1"/>
                        </a:buClr>
                        <a:buSzPts val="1800"/>
                        <a:buFont typeface="Arial"/>
                        <a:buNone/>
                      </a:pPr>
                      <a:r>
                        <a:rPr lang="en-US" sz="1800" b="0">
                          <a:solidFill>
                            <a:schemeClr val="dk1"/>
                          </a:solidFill>
                          <a:latin typeface="Arial"/>
                          <a:ea typeface="Arial"/>
                          <a:cs typeface="Arial"/>
                          <a:sym typeface="Arial"/>
                        </a:rPr>
                        <a:t>I = Informations d'identification</a:t>
                      </a:r>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1800"/>
                        <a:buFont typeface="Arial"/>
                        <a:buNone/>
                      </a:pPr>
                      <a:r>
                        <a:rPr lang="en-US" sz="1800" b="0">
                          <a:solidFill>
                            <a:schemeClr val="dk1"/>
                          </a:solidFill>
                          <a:latin typeface="Arial"/>
                          <a:ea typeface="Arial"/>
                          <a:cs typeface="Arial"/>
                          <a:sym typeface="Arial"/>
                        </a:rPr>
                        <a:t>D = Informations démographiques</a:t>
                      </a:r>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accent5"/>
                        </a:buClr>
                        <a:buSzPts val="1600"/>
                        <a:buFont typeface="Times New Roman"/>
                        <a:buNone/>
                      </a:pPr>
                      <a:r>
                        <a:rPr lang="en-US" sz="1800" b="0" i="0" u="none" strike="noStrike" cap="none">
                          <a:solidFill>
                            <a:schemeClr val="dk1"/>
                          </a:solidFill>
                          <a:latin typeface="Arial"/>
                          <a:ea typeface="Arial"/>
                          <a:cs typeface="Arial"/>
                          <a:sym typeface="Arial"/>
                        </a:rPr>
                        <a:t>C = </a:t>
                      </a:r>
                      <a:r>
                        <a:rPr lang="en-US" sz="1800" b="0">
                          <a:solidFill>
                            <a:schemeClr val="dk1"/>
                          </a:solidFill>
                          <a:latin typeface="Arial"/>
                          <a:ea typeface="Arial"/>
                          <a:cs typeface="Arial"/>
                          <a:sym typeface="Arial"/>
                        </a:rPr>
                        <a:t>Informations </a:t>
                      </a:r>
                      <a:r>
                        <a:rPr lang="en-US" sz="1800" b="0" i="0" u="none" strike="noStrike" cap="none">
                          <a:solidFill>
                            <a:schemeClr val="dk1"/>
                          </a:solidFill>
                          <a:latin typeface="Arial"/>
                          <a:ea typeface="Arial"/>
                          <a:cs typeface="Arial"/>
                          <a:sym typeface="Arial"/>
                        </a:rPr>
                        <a:t>cliniques</a:t>
                      </a:r>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370850">
                <a:tc>
                  <a:txBody>
                    <a:bodyPr/>
                    <a:lstStyle/>
                    <a:p>
                      <a:pPr marL="0" marR="0" lvl="0" indent="0" algn="l" rtl="0">
                        <a:lnSpc>
                          <a:spcPct val="100000"/>
                        </a:lnSpc>
                        <a:spcBef>
                          <a:spcPts val="0"/>
                        </a:spcBef>
                        <a:spcAft>
                          <a:spcPts val="0"/>
                        </a:spcAft>
                        <a:buClr>
                          <a:schemeClr val="accent5"/>
                        </a:buClr>
                        <a:buSzPts val="1600"/>
                        <a:buFont typeface="Times New Roman"/>
                        <a:buNone/>
                      </a:pPr>
                      <a:r>
                        <a:rPr lang="en-US" sz="1800" b="0" i="0" u="none" strike="noStrike" cap="none">
                          <a:solidFill>
                            <a:schemeClr val="dk1"/>
                          </a:solidFill>
                          <a:latin typeface="Arial"/>
                          <a:ea typeface="Arial"/>
                          <a:cs typeface="Arial"/>
                          <a:sym typeface="Arial"/>
                        </a:rPr>
                        <a:t>E = </a:t>
                      </a:r>
                      <a:r>
                        <a:rPr lang="en-US" sz="1800" b="0">
                          <a:solidFill>
                            <a:schemeClr val="dk1"/>
                          </a:solidFill>
                          <a:latin typeface="Arial"/>
                          <a:ea typeface="Arial"/>
                          <a:cs typeface="Arial"/>
                          <a:sym typeface="Arial"/>
                        </a:rPr>
                        <a:t>Informations sur </a:t>
                      </a:r>
                      <a:r>
                        <a:rPr lang="en-US" sz="1800" b="0" i="0" u="none" strike="noStrike" cap="none">
                          <a:solidFill>
                            <a:schemeClr val="dk1"/>
                          </a:solidFill>
                          <a:latin typeface="Arial"/>
                          <a:ea typeface="Arial"/>
                          <a:cs typeface="Arial"/>
                          <a:sym typeface="Arial"/>
                        </a:rPr>
                        <a:t>l'exposition</a:t>
                      </a:r>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accent5"/>
                        </a:buClr>
                        <a:buSzPts val="1600"/>
                        <a:buFont typeface="Times New Roman"/>
                        <a:buNone/>
                      </a:pPr>
                      <a:r>
                        <a:rPr lang="en-US" sz="1800" b="0" i="0" u="none" strike="noStrike" cap="none">
                          <a:solidFill>
                            <a:schemeClr val="dk1"/>
                          </a:solidFill>
                          <a:latin typeface="Arial"/>
                          <a:ea typeface="Arial"/>
                          <a:cs typeface="Arial"/>
                          <a:sym typeface="Arial"/>
                        </a:rPr>
                        <a:t>R = Source du rapport</a:t>
                      </a:r>
                      <a:endParaRPr sz="1800" b="0">
                        <a:solidFill>
                          <a:schemeClr val="dk1"/>
                        </a:solidFill>
                        <a:latin typeface="Arial"/>
                        <a:ea typeface="Arial"/>
                        <a:cs typeface="Arial"/>
                        <a:sym typeface="Arial"/>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1800"/>
                        <a:buFont typeface="Arial"/>
                        <a:buNone/>
                      </a:pPr>
                      <a:endParaRPr sz="1800" b="0">
                        <a:solidFill>
                          <a:schemeClr val="dk1"/>
                        </a:solidFill>
                        <a:latin typeface="Arial"/>
                        <a:ea typeface="Arial"/>
                        <a:cs typeface="Arial"/>
                        <a:sym typeface="Arial"/>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606" name="Google Shape;606;p37"/>
          <p:cNvGraphicFramePr/>
          <p:nvPr>
            <p:extLst>
              <p:ext uri="{D42A27DB-BD31-4B8C-83A1-F6EECF244321}">
                <p14:modId xmlns:p14="http://schemas.microsoft.com/office/powerpoint/2010/main" val="1061395982"/>
              </p:ext>
            </p:extLst>
          </p:nvPr>
        </p:nvGraphicFramePr>
        <p:xfrm>
          <a:off x="537029" y="1366955"/>
          <a:ext cx="11117925" cy="4298525"/>
        </p:xfrm>
        <a:graphic>
          <a:graphicData uri="http://schemas.openxmlformats.org/drawingml/2006/table">
            <a:tbl>
              <a:tblPr>
                <a:noFill/>
                <a:tableStyleId>{72090CA7-39CE-4A2A-A7DD-FEF3821C6D1B}</a:tableStyleId>
              </a:tblPr>
              <a:tblGrid>
                <a:gridCol w="493475">
                  <a:extLst>
                    <a:ext uri="{9D8B030D-6E8A-4147-A177-3AD203B41FA5}">
                      <a16:colId xmlns:a16="http://schemas.microsoft.com/office/drawing/2014/main" val="20000"/>
                    </a:ext>
                  </a:extLst>
                </a:gridCol>
                <a:gridCol w="6758675">
                  <a:extLst>
                    <a:ext uri="{9D8B030D-6E8A-4147-A177-3AD203B41FA5}">
                      <a16:colId xmlns:a16="http://schemas.microsoft.com/office/drawing/2014/main" val="20001"/>
                    </a:ext>
                  </a:extLst>
                </a:gridCol>
                <a:gridCol w="879600">
                  <a:extLst>
                    <a:ext uri="{9D8B030D-6E8A-4147-A177-3AD203B41FA5}">
                      <a16:colId xmlns:a16="http://schemas.microsoft.com/office/drawing/2014/main" val="20002"/>
                    </a:ext>
                  </a:extLst>
                </a:gridCol>
                <a:gridCol w="2986175">
                  <a:extLst>
                    <a:ext uri="{9D8B030D-6E8A-4147-A177-3AD203B41FA5}">
                      <a16:colId xmlns:a16="http://schemas.microsoft.com/office/drawing/2014/main" val="20003"/>
                    </a:ext>
                  </a:extLst>
                </a:gridCol>
              </a:tblGrid>
              <a:tr h="423800">
                <a:tc gridSpan="2">
                  <a:txBody>
                    <a:bodyPr/>
                    <a:lstStyle/>
                    <a:p>
                      <a:pPr marL="0" marR="0" lvl="0" indent="0" algn="ctr" rtl="0">
                        <a:lnSpc>
                          <a:spcPct val="115000"/>
                        </a:lnSpc>
                        <a:spcBef>
                          <a:spcPts val="0"/>
                        </a:spcBef>
                        <a:spcAft>
                          <a:spcPts val="0"/>
                        </a:spcAft>
                        <a:buClr>
                          <a:schemeClr val="dk1"/>
                        </a:buClr>
                        <a:buSzPts val="2400"/>
                        <a:buFont typeface="Arial"/>
                        <a:buNone/>
                      </a:pPr>
                      <a:r>
                        <a:rPr lang="fr-FR" sz="2400" b="1" noProof="0" dirty="0">
                          <a:solidFill>
                            <a:schemeClr val="dk1"/>
                          </a:solidFill>
                          <a:latin typeface="Arial"/>
                          <a:ea typeface="Arial"/>
                          <a:cs typeface="Arial"/>
                          <a:sym typeface="Arial"/>
                        </a:rPr>
                        <a:t>Variables/Questions</a:t>
                      </a:r>
                      <a:endParaRPr lang="fr-FR" noProof="0" dirty="0"/>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hMerge="1">
                  <a:txBody>
                    <a:bodyPr/>
                    <a:lstStyle/>
                    <a:p>
                      <a:endParaRPr lang="fr-FR"/>
                    </a:p>
                  </a:txBody>
                  <a:tcPr/>
                </a:tc>
                <a:tc>
                  <a:txBody>
                    <a:bodyPr/>
                    <a:lstStyle/>
                    <a:p>
                      <a:pPr marL="0" marR="0" lvl="0" indent="0" algn="ctr" rtl="0">
                        <a:lnSpc>
                          <a:spcPct val="115000"/>
                        </a:lnSpc>
                        <a:spcBef>
                          <a:spcPts val="0"/>
                        </a:spcBef>
                        <a:spcAft>
                          <a:spcPts val="0"/>
                        </a:spcAft>
                        <a:buClr>
                          <a:schemeClr val="dk1"/>
                        </a:buClr>
                        <a:buSzPts val="2400"/>
                        <a:buFont typeface="Arial"/>
                        <a:buNone/>
                      </a:pPr>
                      <a:r>
                        <a:rPr lang="fr-FR" sz="2400" b="1" noProof="0" dirty="0">
                          <a:solidFill>
                            <a:schemeClr val="dk1"/>
                          </a:solidFill>
                          <a:latin typeface="Arial"/>
                          <a:ea typeface="Arial"/>
                          <a:cs typeface="Arial"/>
                          <a:sym typeface="Arial"/>
                        </a:rPr>
                        <a:t>Type</a:t>
                      </a:r>
                      <a:endParaRPr lang="fr-FR" noProof="0" dirty="0"/>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15000"/>
                        </a:lnSpc>
                        <a:spcBef>
                          <a:spcPts val="0"/>
                        </a:spcBef>
                        <a:spcAft>
                          <a:spcPts val="0"/>
                        </a:spcAft>
                        <a:buClr>
                          <a:schemeClr val="dk1"/>
                        </a:buClr>
                        <a:buSzPts val="2400"/>
                        <a:buFont typeface="Arial"/>
                        <a:buNone/>
                      </a:pPr>
                      <a:r>
                        <a:rPr lang="fr-FR" sz="2400" b="1" noProof="0" dirty="0">
                          <a:solidFill>
                            <a:schemeClr val="dk1"/>
                          </a:solidFill>
                          <a:latin typeface="Arial"/>
                          <a:ea typeface="Arial"/>
                          <a:cs typeface="Arial"/>
                          <a:sym typeface="Arial"/>
                        </a:rPr>
                        <a:t>Réponse</a:t>
                      </a:r>
                      <a:endParaRPr lang="fr-FR" noProof="0" dirty="0"/>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423800">
                <a:tc>
                  <a:txBody>
                    <a:bodyPr/>
                    <a:lstStyle/>
                    <a:p>
                      <a:pPr marL="0" marR="0" lvl="0" indent="0" algn="ctr" rtl="0">
                        <a:lnSpc>
                          <a:spcPct val="115000"/>
                        </a:lnSpc>
                        <a:spcBef>
                          <a:spcPts val="0"/>
                        </a:spcBef>
                        <a:spcAft>
                          <a:spcPts val="0"/>
                        </a:spcAft>
                        <a:buClr>
                          <a:schemeClr val="dk1"/>
                        </a:buClr>
                        <a:buSzPts val="2000"/>
                        <a:buFont typeface="Arial"/>
                        <a:buNone/>
                      </a:pPr>
                      <a:r>
                        <a:rPr lang="en-US" sz="2000" b="0">
                          <a:solidFill>
                            <a:schemeClr val="dk1"/>
                          </a:solidFill>
                          <a:latin typeface="Arial"/>
                          <a:ea typeface="Arial"/>
                          <a:cs typeface="Arial"/>
                          <a:sym typeface="Arial"/>
                        </a:rPr>
                        <a:t>1</a:t>
                      </a:r>
                      <a:endParaRPr sz="2000">
                        <a:solidFill>
                          <a:schemeClr val="dk1"/>
                        </a:solidFil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dirty="0">
                          <a:solidFill>
                            <a:schemeClr val="dk1"/>
                          </a:solidFill>
                          <a:latin typeface="Arial"/>
                          <a:ea typeface="Arial"/>
                          <a:cs typeface="Arial"/>
                          <a:sym typeface="Arial"/>
                        </a:rPr>
                        <a:t>Site de déclaration (établissement de santé, camp, etc.)</a:t>
                      </a:r>
                      <a:endParaRPr lang="fr-FR" dirty="0"/>
                    </a:p>
                  </a:txBody>
                  <a:tcPr marL="45725"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chemeClr val="dk1"/>
                        </a:buClr>
                        <a:buSzPts val="2400"/>
                        <a:buFont typeface="Arial"/>
                        <a:buNone/>
                      </a:pPr>
                      <a:endParaRPr sz="2400">
                        <a:solidFill>
                          <a:schemeClr val="dk1"/>
                        </a:solidFill>
                        <a:latin typeface="Arial"/>
                        <a:ea typeface="Arial"/>
                        <a:cs typeface="Arial"/>
                        <a:sym typeface="Aria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chemeClr val="dk1"/>
                        </a:buClr>
                        <a:buSzPts val="2400"/>
                        <a:buFont typeface="Arial"/>
                        <a:buNone/>
                      </a:pPr>
                      <a:endParaRPr sz="2400">
                        <a:solidFill>
                          <a:schemeClr val="dk1"/>
                        </a:solidFill>
                        <a:latin typeface="Arial"/>
                        <a:ea typeface="Arial"/>
                        <a:cs typeface="Arial"/>
                        <a:sym typeface="Aria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423800">
                <a:tc>
                  <a:txBody>
                    <a:bodyPr/>
                    <a:lstStyle/>
                    <a:p>
                      <a:pPr marL="0" marR="0" lvl="0" indent="0" algn="ctr" rtl="0">
                        <a:lnSpc>
                          <a:spcPct val="115000"/>
                        </a:lnSpc>
                        <a:spcBef>
                          <a:spcPts val="0"/>
                        </a:spcBef>
                        <a:spcAft>
                          <a:spcPts val="0"/>
                        </a:spcAft>
                        <a:buClr>
                          <a:schemeClr val="dk1"/>
                        </a:buClr>
                        <a:buSzPts val="2000"/>
                        <a:buFont typeface="Arial"/>
                        <a:buNone/>
                      </a:pPr>
                      <a:r>
                        <a:rPr lang="en-US" sz="2000" b="0">
                          <a:solidFill>
                            <a:schemeClr val="dk1"/>
                          </a:solidFill>
                          <a:latin typeface="Arial"/>
                          <a:ea typeface="Arial"/>
                          <a:cs typeface="Arial"/>
                          <a:sym typeface="Arial"/>
                        </a:rPr>
                        <a:t>2</a:t>
                      </a:r>
                      <a:endParaRPr sz="2000">
                        <a:solidFill>
                          <a:schemeClr val="dk1"/>
                        </a:solidFil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dirty="0">
                          <a:solidFill>
                            <a:schemeClr val="dk1"/>
                          </a:solidFill>
                          <a:latin typeface="Arial"/>
                          <a:ea typeface="Arial"/>
                          <a:cs typeface="Arial"/>
                          <a:sym typeface="Arial"/>
                        </a:rPr>
                        <a:t>District de rattachement</a:t>
                      </a:r>
                      <a:endParaRPr lang="fr-FR" dirty="0"/>
                    </a:p>
                  </a:txBody>
                  <a:tcPr marL="45725"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15000"/>
                        </a:lnSpc>
                        <a:spcBef>
                          <a:spcPts val="0"/>
                        </a:spcBef>
                        <a:spcAft>
                          <a:spcPts val="0"/>
                        </a:spcAft>
                        <a:buClr>
                          <a:schemeClr val="dk1"/>
                        </a:buClr>
                        <a:buSzPts val="2400"/>
                        <a:buFont typeface="Arial"/>
                        <a:buNone/>
                      </a:pPr>
                      <a:endParaRPr sz="2400">
                        <a:solidFill>
                          <a:schemeClr val="dk1"/>
                        </a:solidFill>
                        <a:latin typeface="Arial"/>
                        <a:ea typeface="Arial"/>
                        <a:cs typeface="Arial"/>
                        <a:sym typeface="Aria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15000"/>
                        </a:lnSpc>
                        <a:spcBef>
                          <a:spcPts val="0"/>
                        </a:spcBef>
                        <a:spcAft>
                          <a:spcPts val="0"/>
                        </a:spcAft>
                        <a:buClr>
                          <a:schemeClr val="dk1"/>
                        </a:buClr>
                        <a:buSzPts val="2400"/>
                        <a:buFont typeface="Arial"/>
                        <a:buNone/>
                      </a:pPr>
                      <a:endParaRPr sz="2400">
                        <a:solidFill>
                          <a:schemeClr val="dk1"/>
                        </a:solidFill>
                        <a:latin typeface="Arial"/>
                        <a:ea typeface="Arial"/>
                        <a:cs typeface="Arial"/>
                        <a:sym typeface="Aria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2"/>
                  </a:ext>
                </a:extLst>
              </a:tr>
              <a:tr h="635700">
                <a:tc>
                  <a:txBody>
                    <a:bodyPr/>
                    <a:lstStyle/>
                    <a:p>
                      <a:pPr marL="0" marR="0" lvl="0" indent="0" algn="ctr" rtl="0">
                        <a:lnSpc>
                          <a:spcPct val="115000"/>
                        </a:lnSpc>
                        <a:spcBef>
                          <a:spcPts val="0"/>
                        </a:spcBef>
                        <a:spcAft>
                          <a:spcPts val="0"/>
                        </a:spcAft>
                        <a:buClr>
                          <a:schemeClr val="dk1"/>
                        </a:buClr>
                        <a:buSzPts val="2000"/>
                        <a:buFont typeface="Arial"/>
                        <a:buNone/>
                      </a:pPr>
                      <a:r>
                        <a:rPr lang="en-US" sz="2000" b="0">
                          <a:solidFill>
                            <a:schemeClr val="dk1"/>
                          </a:solidFill>
                          <a:latin typeface="Arial"/>
                          <a:ea typeface="Arial"/>
                          <a:cs typeface="Arial"/>
                          <a:sym typeface="Arial"/>
                        </a:rPr>
                        <a:t>3</a:t>
                      </a:r>
                      <a:endParaRPr sz="2000">
                        <a:solidFill>
                          <a:schemeClr val="dk1"/>
                        </a:solidFil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dirty="0">
                          <a:solidFill>
                            <a:schemeClr val="dk1"/>
                          </a:solidFill>
                          <a:latin typeface="Arial"/>
                          <a:ea typeface="Arial"/>
                          <a:cs typeface="Arial"/>
                          <a:sym typeface="Arial"/>
                        </a:rPr>
                        <a:t>Maladie ou événement (diagnostic)</a:t>
                      </a:r>
                      <a:endParaRPr lang="fr-FR" dirty="0"/>
                    </a:p>
                  </a:txBody>
                  <a:tcPr marL="45725"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chemeClr val="dk1"/>
                        </a:buClr>
                        <a:buSzPts val="2400"/>
                        <a:buFont typeface="Arial"/>
                        <a:buNone/>
                      </a:pPr>
                      <a:endParaRPr sz="2400">
                        <a:solidFill>
                          <a:schemeClr val="dk1"/>
                        </a:solidFill>
                        <a:latin typeface="Arial"/>
                        <a:ea typeface="Arial"/>
                        <a:cs typeface="Arial"/>
                        <a:sym typeface="Aria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chemeClr val="dk1"/>
                        </a:buClr>
                        <a:buSzPts val="2400"/>
                        <a:buFont typeface="Arial"/>
                        <a:buNone/>
                      </a:pPr>
                      <a:endParaRPr sz="2400">
                        <a:solidFill>
                          <a:schemeClr val="dk1"/>
                        </a:solidFill>
                        <a:latin typeface="Arial"/>
                        <a:ea typeface="Arial"/>
                        <a:cs typeface="Arial"/>
                        <a:sym typeface="Aria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423800">
                <a:tc>
                  <a:txBody>
                    <a:bodyPr/>
                    <a:lstStyle/>
                    <a:p>
                      <a:pPr marL="0" marR="0" lvl="0" indent="0" algn="ctr" rtl="0">
                        <a:lnSpc>
                          <a:spcPct val="115000"/>
                        </a:lnSpc>
                        <a:spcBef>
                          <a:spcPts val="0"/>
                        </a:spcBef>
                        <a:spcAft>
                          <a:spcPts val="0"/>
                        </a:spcAft>
                        <a:buClr>
                          <a:schemeClr val="dk1"/>
                        </a:buClr>
                        <a:buSzPts val="2000"/>
                        <a:buFont typeface="Arial"/>
                        <a:buNone/>
                      </a:pPr>
                      <a:r>
                        <a:rPr lang="en-US" sz="2000" b="0">
                          <a:solidFill>
                            <a:schemeClr val="dk1"/>
                          </a:solidFill>
                          <a:latin typeface="Arial"/>
                          <a:ea typeface="Arial"/>
                          <a:cs typeface="Arial"/>
                          <a:sym typeface="Arial"/>
                        </a:rPr>
                        <a:t>4</a:t>
                      </a:r>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dirty="0">
                          <a:solidFill>
                            <a:schemeClr val="dk1"/>
                          </a:solidFill>
                          <a:latin typeface="Arial"/>
                          <a:ea typeface="Arial"/>
                          <a:cs typeface="Arial"/>
                          <a:sym typeface="Arial"/>
                        </a:rPr>
                        <a:t>Hospitalisation </a:t>
                      </a:r>
                      <a:r>
                        <a:rPr lang="fr-FR" sz="2000" noProof="0" dirty="0">
                          <a:solidFill>
                            <a:schemeClr val="dk1"/>
                          </a:solidFill>
                          <a:latin typeface="Arial"/>
                          <a:ea typeface="Arial"/>
                          <a:cs typeface="Arial"/>
                          <a:sym typeface="Arial"/>
                        </a:rPr>
                        <a:t>ou ambulatoire ?</a:t>
                      </a:r>
                      <a:endParaRPr lang="fr-FR" noProof="0" dirty="0"/>
                    </a:p>
                  </a:txBody>
                  <a:tcPr marL="45725"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15000"/>
                        </a:lnSpc>
                        <a:spcBef>
                          <a:spcPts val="0"/>
                        </a:spcBef>
                        <a:spcAft>
                          <a:spcPts val="0"/>
                        </a:spcAft>
                        <a:buClr>
                          <a:schemeClr val="dk1"/>
                        </a:buClr>
                        <a:buSzPts val="2400"/>
                        <a:buFont typeface="Arial"/>
                        <a:buNone/>
                      </a:pPr>
                      <a:endParaRPr sz="2400">
                        <a:solidFill>
                          <a:schemeClr val="dk1"/>
                        </a:solidFill>
                        <a:latin typeface="Arial"/>
                        <a:ea typeface="Arial"/>
                        <a:cs typeface="Arial"/>
                        <a:sym typeface="Aria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15000"/>
                        </a:lnSpc>
                        <a:spcBef>
                          <a:spcPts val="0"/>
                        </a:spcBef>
                        <a:spcAft>
                          <a:spcPts val="0"/>
                        </a:spcAft>
                        <a:buClr>
                          <a:schemeClr val="dk1"/>
                        </a:buClr>
                        <a:buSzPts val="2400"/>
                        <a:buFont typeface="Arial"/>
                        <a:buNone/>
                      </a:pPr>
                      <a:endParaRPr sz="2400">
                        <a:solidFill>
                          <a:schemeClr val="dk1"/>
                        </a:solidFill>
                        <a:latin typeface="Arial"/>
                        <a:ea typeface="Arial"/>
                        <a:cs typeface="Arial"/>
                        <a:sym typeface="Aria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4"/>
                  </a:ext>
                </a:extLst>
              </a:tr>
              <a:tr h="423800">
                <a:tc>
                  <a:txBody>
                    <a:bodyPr/>
                    <a:lstStyle/>
                    <a:p>
                      <a:pPr marL="0" marR="0" lvl="0" indent="0" algn="ctr" rtl="0">
                        <a:lnSpc>
                          <a:spcPct val="115000"/>
                        </a:lnSpc>
                        <a:spcBef>
                          <a:spcPts val="0"/>
                        </a:spcBef>
                        <a:spcAft>
                          <a:spcPts val="0"/>
                        </a:spcAft>
                        <a:buClr>
                          <a:schemeClr val="dk1"/>
                        </a:buClr>
                        <a:buSzPts val="2000"/>
                        <a:buFont typeface="Arial"/>
                        <a:buNone/>
                      </a:pPr>
                      <a:r>
                        <a:rPr lang="en-US" sz="2000" b="0">
                          <a:solidFill>
                            <a:schemeClr val="dk1"/>
                          </a:solidFill>
                          <a:latin typeface="Arial"/>
                          <a:ea typeface="Arial"/>
                          <a:cs typeface="Arial"/>
                          <a:sym typeface="Arial"/>
                        </a:rPr>
                        <a:t>5</a:t>
                      </a:r>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dirty="0">
                          <a:solidFill>
                            <a:schemeClr val="dk1"/>
                          </a:solidFill>
                          <a:latin typeface="Arial"/>
                          <a:ea typeface="Arial"/>
                          <a:cs typeface="Arial"/>
                          <a:sym typeface="Arial"/>
                        </a:rPr>
                        <a:t>Date de consultation au centre de santé (JJ/MM/AAAA)</a:t>
                      </a:r>
                    </a:p>
                  </a:txBody>
                  <a:tcPr marL="45725"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chemeClr val="dk1"/>
                        </a:buClr>
                        <a:buSzPts val="2400"/>
                        <a:buFont typeface="Arial"/>
                        <a:buNone/>
                      </a:pPr>
                      <a:endParaRPr sz="2400">
                        <a:solidFill>
                          <a:schemeClr val="dk1"/>
                        </a:solidFill>
                        <a:latin typeface="Arial"/>
                        <a:ea typeface="Arial"/>
                        <a:cs typeface="Arial"/>
                        <a:sym typeface="Aria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chemeClr val="dk1"/>
                        </a:buClr>
                        <a:buSzPts val="2400"/>
                        <a:buFont typeface="Arial"/>
                        <a:buNone/>
                      </a:pPr>
                      <a:endParaRPr sz="2400">
                        <a:solidFill>
                          <a:schemeClr val="dk1"/>
                        </a:solidFill>
                        <a:latin typeface="Arial"/>
                        <a:ea typeface="Arial"/>
                        <a:cs typeface="Arial"/>
                        <a:sym typeface="Aria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423800">
                <a:tc>
                  <a:txBody>
                    <a:bodyPr/>
                    <a:lstStyle/>
                    <a:p>
                      <a:pPr marL="0" marR="0" lvl="0" indent="0" algn="ctr" rtl="0">
                        <a:lnSpc>
                          <a:spcPct val="115000"/>
                        </a:lnSpc>
                        <a:spcBef>
                          <a:spcPts val="0"/>
                        </a:spcBef>
                        <a:spcAft>
                          <a:spcPts val="0"/>
                        </a:spcAft>
                        <a:buClr>
                          <a:schemeClr val="dk1"/>
                        </a:buClr>
                        <a:buSzPts val="2000"/>
                        <a:buFont typeface="Arial"/>
                        <a:buNone/>
                      </a:pPr>
                      <a:r>
                        <a:rPr lang="en-US" sz="2000" b="0">
                          <a:solidFill>
                            <a:schemeClr val="dk1"/>
                          </a:solidFill>
                          <a:latin typeface="Arial"/>
                          <a:ea typeface="Arial"/>
                          <a:cs typeface="Arial"/>
                          <a:sym typeface="Arial"/>
                        </a:rPr>
                        <a:t>6</a:t>
                      </a:r>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dirty="0">
                          <a:solidFill>
                            <a:schemeClr val="dk1"/>
                          </a:solidFill>
                          <a:latin typeface="Arial"/>
                          <a:ea typeface="Arial"/>
                          <a:cs typeface="Arial"/>
                          <a:sym typeface="Arial"/>
                        </a:rPr>
                        <a:t>Nom du (des) patient(s)</a:t>
                      </a:r>
                      <a:endParaRPr lang="fr-FR" dirty="0"/>
                    </a:p>
                  </a:txBody>
                  <a:tcPr marL="45725"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15000"/>
                        </a:lnSpc>
                        <a:spcBef>
                          <a:spcPts val="0"/>
                        </a:spcBef>
                        <a:spcAft>
                          <a:spcPts val="0"/>
                        </a:spcAft>
                        <a:buClr>
                          <a:schemeClr val="dk1"/>
                        </a:buClr>
                        <a:buSzPts val="2400"/>
                        <a:buFont typeface="Arial"/>
                        <a:buNone/>
                      </a:pPr>
                      <a:endParaRPr sz="2400">
                        <a:solidFill>
                          <a:schemeClr val="dk1"/>
                        </a:solidFill>
                        <a:latin typeface="Arial"/>
                        <a:ea typeface="Arial"/>
                        <a:cs typeface="Arial"/>
                        <a:sym typeface="Aria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15000"/>
                        </a:lnSpc>
                        <a:spcBef>
                          <a:spcPts val="0"/>
                        </a:spcBef>
                        <a:spcAft>
                          <a:spcPts val="0"/>
                        </a:spcAft>
                        <a:buClr>
                          <a:schemeClr val="dk1"/>
                        </a:buClr>
                        <a:buSzPts val="2400"/>
                        <a:buFont typeface="Arial"/>
                        <a:buNone/>
                      </a:pPr>
                      <a:endParaRPr sz="2400">
                        <a:solidFill>
                          <a:schemeClr val="dk1"/>
                        </a:solidFill>
                        <a:latin typeface="Arial"/>
                        <a:ea typeface="Arial"/>
                        <a:cs typeface="Arial"/>
                        <a:sym typeface="Aria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6"/>
                  </a:ext>
                </a:extLst>
              </a:tr>
              <a:tr h="423800">
                <a:tc>
                  <a:txBody>
                    <a:bodyPr/>
                    <a:lstStyle/>
                    <a:p>
                      <a:pPr marL="0" marR="0" lvl="0" indent="0" algn="ctr" rtl="0">
                        <a:lnSpc>
                          <a:spcPct val="115000"/>
                        </a:lnSpc>
                        <a:spcBef>
                          <a:spcPts val="0"/>
                        </a:spcBef>
                        <a:spcAft>
                          <a:spcPts val="0"/>
                        </a:spcAft>
                        <a:buClr>
                          <a:schemeClr val="dk1"/>
                        </a:buClr>
                        <a:buSzPts val="2000"/>
                        <a:buFont typeface="Arial"/>
                        <a:buNone/>
                      </a:pPr>
                      <a:r>
                        <a:rPr lang="en-US" sz="2000" b="0">
                          <a:solidFill>
                            <a:schemeClr val="dk1"/>
                          </a:solidFill>
                          <a:latin typeface="Arial"/>
                          <a:ea typeface="Arial"/>
                          <a:cs typeface="Arial"/>
                          <a:sym typeface="Arial"/>
                        </a:rPr>
                        <a:t>7</a:t>
                      </a:r>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dirty="0">
                          <a:solidFill>
                            <a:schemeClr val="dk1"/>
                          </a:solidFill>
                          <a:latin typeface="Arial"/>
                          <a:ea typeface="Arial"/>
                          <a:cs typeface="Arial"/>
                          <a:sym typeface="Arial"/>
                        </a:rPr>
                        <a:t>Date de naissance (JJ/MM/AAAA)</a:t>
                      </a:r>
                      <a:endParaRPr lang="fr-FR" dirty="0"/>
                    </a:p>
                  </a:txBody>
                  <a:tcPr marL="45725"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chemeClr val="dk1"/>
                        </a:buClr>
                        <a:buSzPts val="2400"/>
                        <a:buFont typeface="Arial"/>
                        <a:buNone/>
                      </a:pPr>
                      <a:endParaRPr sz="2400">
                        <a:solidFill>
                          <a:schemeClr val="dk1"/>
                        </a:solidFill>
                        <a:latin typeface="Arial"/>
                        <a:ea typeface="Arial"/>
                        <a:cs typeface="Arial"/>
                        <a:sym typeface="Aria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chemeClr val="dk1"/>
                        </a:buClr>
                        <a:buSzPts val="2400"/>
                        <a:buFont typeface="Arial"/>
                        <a:buNone/>
                      </a:pPr>
                      <a:endParaRPr sz="2400">
                        <a:solidFill>
                          <a:schemeClr val="dk1"/>
                        </a:solidFill>
                        <a:latin typeface="Arial"/>
                        <a:ea typeface="Arial"/>
                        <a:cs typeface="Arial"/>
                        <a:sym typeface="Aria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696225">
                <a:tc>
                  <a:txBody>
                    <a:bodyPr/>
                    <a:lstStyle/>
                    <a:p>
                      <a:pPr marL="0" marR="0" lvl="0" indent="0" algn="ctr" rtl="0">
                        <a:lnSpc>
                          <a:spcPct val="115000"/>
                        </a:lnSpc>
                        <a:spcBef>
                          <a:spcPts val="0"/>
                        </a:spcBef>
                        <a:spcAft>
                          <a:spcPts val="0"/>
                        </a:spcAft>
                        <a:buClr>
                          <a:schemeClr val="dk1"/>
                        </a:buClr>
                        <a:buSzPts val="2000"/>
                        <a:buFont typeface="Arial"/>
                        <a:buNone/>
                      </a:pPr>
                      <a:r>
                        <a:rPr lang="en-US" sz="2000" b="0">
                          <a:solidFill>
                            <a:schemeClr val="dk1"/>
                          </a:solidFill>
                          <a:latin typeface="Arial"/>
                          <a:ea typeface="Arial"/>
                          <a:cs typeface="Arial"/>
                          <a:sym typeface="Arial"/>
                        </a:rPr>
                        <a:t>8</a:t>
                      </a:r>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dirty="0">
                          <a:solidFill>
                            <a:schemeClr val="dk1"/>
                          </a:solidFill>
                          <a:latin typeface="Arial"/>
                          <a:ea typeface="Arial"/>
                          <a:cs typeface="Arial"/>
                          <a:sym typeface="Arial"/>
                        </a:rPr>
                        <a:t>Âge (en années)</a:t>
                      </a:r>
                      <a:endParaRPr lang="fr-FR" dirty="0"/>
                    </a:p>
                    <a:p>
                      <a:pPr marL="0" marR="0" lvl="0" indent="0" algn="l" rtl="0">
                        <a:lnSpc>
                          <a:spcPct val="100000"/>
                        </a:lnSpc>
                        <a:spcBef>
                          <a:spcPts val="0"/>
                        </a:spcBef>
                        <a:spcAft>
                          <a:spcPts val="0"/>
                        </a:spcAft>
                        <a:buClr>
                          <a:schemeClr val="dk1"/>
                        </a:buClr>
                        <a:buSzPts val="2000"/>
                        <a:buFont typeface="Arial"/>
                        <a:buNone/>
                      </a:pPr>
                      <a:r>
                        <a:rPr lang="fr-FR" sz="2000" dirty="0">
                          <a:solidFill>
                            <a:schemeClr val="dk1"/>
                          </a:solidFill>
                          <a:latin typeface="Arial"/>
                          <a:ea typeface="Arial"/>
                          <a:cs typeface="Arial"/>
                          <a:sym typeface="Arial"/>
                        </a:rPr>
                        <a:t>Vous pouvez utiliser des nombres décimaux</a:t>
                      </a:r>
                      <a:endParaRPr lang="fr-FR" dirty="0"/>
                    </a:p>
                  </a:txBody>
                  <a:tcPr marL="45725"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15000"/>
                        </a:lnSpc>
                        <a:spcBef>
                          <a:spcPts val="0"/>
                        </a:spcBef>
                        <a:spcAft>
                          <a:spcPts val="0"/>
                        </a:spcAft>
                        <a:buClr>
                          <a:schemeClr val="dk1"/>
                        </a:buClr>
                        <a:buSzPts val="2400"/>
                        <a:buFont typeface="Arial"/>
                        <a:buNone/>
                      </a:pPr>
                      <a:endParaRPr sz="2400">
                        <a:solidFill>
                          <a:schemeClr val="dk1"/>
                        </a:solidFill>
                        <a:latin typeface="Arial"/>
                        <a:ea typeface="Arial"/>
                        <a:cs typeface="Arial"/>
                        <a:sym typeface="Aria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15000"/>
                        </a:lnSpc>
                        <a:spcBef>
                          <a:spcPts val="0"/>
                        </a:spcBef>
                        <a:spcAft>
                          <a:spcPts val="0"/>
                        </a:spcAft>
                        <a:buClr>
                          <a:schemeClr val="dk1"/>
                        </a:buClr>
                        <a:buSzPts val="2400"/>
                        <a:buFont typeface="Arial"/>
                        <a:buNone/>
                      </a:pPr>
                      <a:endParaRPr sz="2400" dirty="0">
                        <a:solidFill>
                          <a:schemeClr val="dk1"/>
                        </a:solidFill>
                        <a:latin typeface="Arial"/>
                        <a:ea typeface="Arial"/>
                        <a:cs typeface="Arial"/>
                        <a:sym typeface="Aria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8"/>
                  </a:ext>
                </a:extLst>
              </a:tr>
            </a:tbl>
          </a:graphicData>
        </a:graphic>
      </p:graphicFrame>
      <p:sp>
        <p:nvSpPr>
          <p:cNvPr id="607" name="Google Shape;607;p37"/>
          <p:cNvSpPr txBox="1"/>
          <p:nvPr/>
        </p:nvSpPr>
        <p:spPr>
          <a:xfrm>
            <a:off x="7874535" y="1788286"/>
            <a:ext cx="514350" cy="40006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953A"/>
              </a:buClr>
              <a:buSzPts val="2000"/>
              <a:buFont typeface="Arial"/>
              <a:buNone/>
            </a:pPr>
            <a:r>
              <a:rPr lang="en-US" sz="2000" b="1">
                <a:solidFill>
                  <a:srgbClr val="00953A"/>
                </a:solidFill>
                <a:latin typeface="Arial"/>
                <a:ea typeface="Arial"/>
                <a:cs typeface="Arial"/>
                <a:sym typeface="Arial"/>
              </a:rPr>
              <a:t>R</a:t>
            </a:r>
            <a:endParaRPr sz="2000">
              <a:solidFill>
                <a:srgbClr val="00953A"/>
              </a:solidFill>
              <a:latin typeface="Arial"/>
              <a:ea typeface="Arial"/>
              <a:cs typeface="Arial"/>
              <a:sym typeface="Arial"/>
            </a:endParaRPr>
          </a:p>
        </p:txBody>
      </p:sp>
      <p:sp>
        <p:nvSpPr>
          <p:cNvPr id="608" name="Google Shape;608;p37"/>
          <p:cNvSpPr txBox="1"/>
          <p:nvPr/>
        </p:nvSpPr>
        <p:spPr>
          <a:xfrm>
            <a:off x="7874535" y="2682194"/>
            <a:ext cx="514350" cy="40006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953A"/>
              </a:buClr>
              <a:buSzPts val="2000"/>
              <a:buFont typeface="Arial"/>
              <a:buNone/>
            </a:pPr>
            <a:r>
              <a:rPr lang="en-US" sz="2000" b="1" dirty="0">
                <a:solidFill>
                  <a:srgbClr val="00953A"/>
                </a:solidFill>
                <a:latin typeface="Arial"/>
                <a:ea typeface="Arial"/>
                <a:cs typeface="Arial"/>
                <a:sym typeface="Arial"/>
              </a:rPr>
              <a:t>C</a:t>
            </a:r>
            <a:endParaRPr sz="2000" dirty="0">
              <a:solidFill>
                <a:srgbClr val="00953A"/>
              </a:solidFill>
              <a:latin typeface="Arial"/>
              <a:ea typeface="Arial"/>
              <a:cs typeface="Arial"/>
              <a:sym typeface="Arial"/>
            </a:endParaRPr>
          </a:p>
        </p:txBody>
      </p:sp>
      <p:sp>
        <p:nvSpPr>
          <p:cNvPr id="609" name="Google Shape;609;p37"/>
          <p:cNvSpPr txBox="1"/>
          <p:nvPr/>
        </p:nvSpPr>
        <p:spPr>
          <a:xfrm>
            <a:off x="7882712" y="3721797"/>
            <a:ext cx="514350" cy="40006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953A"/>
              </a:buClr>
              <a:buSzPts val="2000"/>
              <a:buFont typeface="Arial"/>
              <a:buNone/>
            </a:pPr>
            <a:r>
              <a:rPr lang="en-US" sz="2000" b="1" dirty="0">
                <a:solidFill>
                  <a:srgbClr val="00953A"/>
                </a:solidFill>
                <a:latin typeface="Arial"/>
                <a:ea typeface="Arial"/>
                <a:cs typeface="Arial"/>
                <a:sym typeface="Arial"/>
              </a:rPr>
              <a:t>C</a:t>
            </a:r>
            <a:endParaRPr sz="2000" dirty="0">
              <a:solidFill>
                <a:srgbClr val="00953A"/>
              </a:solidFill>
              <a:latin typeface="Arial"/>
              <a:ea typeface="Arial"/>
              <a:cs typeface="Arial"/>
              <a:sym typeface="Arial"/>
            </a:endParaRPr>
          </a:p>
        </p:txBody>
      </p:sp>
      <p:sp>
        <p:nvSpPr>
          <p:cNvPr id="610" name="Google Shape;610;p37"/>
          <p:cNvSpPr txBox="1"/>
          <p:nvPr/>
        </p:nvSpPr>
        <p:spPr>
          <a:xfrm>
            <a:off x="7874535" y="4121866"/>
            <a:ext cx="514350" cy="40006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953A"/>
              </a:buClr>
              <a:buSzPts val="2400"/>
              <a:buFont typeface="Arial"/>
              <a:buNone/>
            </a:pPr>
            <a:r>
              <a:rPr lang="en-US" sz="2000" b="1">
                <a:solidFill>
                  <a:srgbClr val="00953A"/>
                </a:solidFill>
                <a:latin typeface="Arial"/>
                <a:ea typeface="Arial"/>
                <a:cs typeface="Arial"/>
                <a:sym typeface="Arial"/>
              </a:rPr>
              <a:t>I</a:t>
            </a:r>
            <a:endParaRPr sz="2000">
              <a:solidFill>
                <a:srgbClr val="00953A"/>
              </a:solidFill>
              <a:latin typeface="Arial"/>
              <a:ea typeface="Arial"/>
              <a:cs typeface="Arial"/>
              <a:sym typeface="Arial"/>
            </a:endParaRPr>
          </a:p>
        </p:txBody>
      </p:sp>
      <p:sp>
        <p:nvSpPr>
          <p:cNvPr id="611" name="Google Shape;611;p37"/>
          <p:cNvSpPr txBox="1"/>
          <p:nvPr/>
        </p:nvSpPr>
        <p:spPr>
          <a:xfrm>
            <a:off x="7874501" y="4578077"/>
            <a:ext cx="514350" cy="40006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953A"/>
              </a:buClr>
              <a:buSzPts val="2000"/>
              <a:buFont typeface="Arial"/>
              <a:buNone/>
            </a:pPr>
            <a:r>
              <a:rPr lang="en-US" sz="2000" b="1">
                <a:solidFill>
                  <a:srgbClr val="00953A"/>
                </a:solidFill>
                <a:latin typeface="Arial"/>
                <a:ea typeface="Arial"/>
                <a:cs typeface="Arial"/>
                <a:sym typeface="Arial"/>
              </a:rPr>
              <a:t>I</a:t>
            </a:r>
            <a:endParaRPr sz="2000">
              <a:solidFill>
                <a:srgbClr val="00953A"/>
              </a:solidFill>
              <a:latin typeface="Arial"/>
              <a:ea typeface="Arial"/>
              <a:cs typeface="Arial"/>
              <a:sym typeface="Arial"/>
            </a:endParaRPr>
          </a:p>
        </p:txBody>
      </p:sp>
      <p:sp>
        <p:nvSpPr>
          <p:cNvPr id="612" name="Google Shape;612;p37"/>
          <p:cNvSpPr txBox="1"/>
          <p:nvPr/>
        </p:nvSpPr>
        <p:spPr>
          <a:xfrm>
            <a:off x="7882712" y="5125347"/>
            <a:ext cx="514350" cy="40006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953A"/>
              </a:buClr>
              <a:buSzPts val="2000"/>
              <a:buFont typeface="Arial"/>
              <a:buNone/>
            </a:pPr>
            <a:r>
              <a:rPr lang="en-US" sz="2000" b="1" dirty="0">
                <a:solidFill>
                  <a:srgbClr val="00953A"/>
                </a:solidFill>
                <a:latin typeface="Arial"/>
                <a:ea typeface="Arial"/>
                <a:cs typeface="Arial"/>
                <a:sym typeface="Arial"/>
              </a:rPr>
              <a:t>D</a:t>
            </a:r>
            <a:endParaRPr sz="2000" dirty="0">
              <a:solidFill>
                <a:srgbClr val="00953A"/>
              </a:solidFill>
              <a:latin typeface="Arial"/>
              <a:ea typeface="Arial"/>
              <a:cs typeface="Arial"/>
              <a:sym typeface="Arial"/>
            </a:endParaRPr>
          </a:p>
        </p:txBody>
      </p:sp>
      <p:sp>
        <p:nvSpPr>
          <p:cNvPr id="613" name="Google Shape;613;p37"/>
          <p:cNvSpPr txBox="1"/>
          <p:nvPr/>
        </p:nvSpPr>
        <p:spPr>
          <a:xfrm>
            <a:off x="8650503" y="4181469"/>
            <a:ext cx="2776974" cy="400069"/>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Clr>
                <a:srgbClr val="00953A"/>
              </a:buClr>
              <a:buSzPts val="2000"/>
              <a:buFont typeface="Arial"/>
              <a:buNone/>
            </a:pPr>
            <a:r>
              <a:rPr lang="fr-FR" sz="2000" b="1" dirty="0">
                <a:solidFill>
                  <a:srgbClr val="00953A"/>
                </a:solidFill>
                <a:latin typeface="Arial"/>
                <a:ea typeface="Arial"/>
                <a:cs typeface="Arial"/>
                <a:sym typeface="Arial"/>
              </a:rPr>
              <a:t>Taman</a:t>
            </a:r>
            <a:endParaRPr lang="fr-FR" sz="2000" dirty="0">
              <a:solidFill>
                <a:srgbClr val="00953A"/>
              </a:solidFill>
              <a:latin typeface="Arial"/>
              <a:ea typeface="Arial"/>
              <a:cs typeface="Arial"/>
              <a:sym typeface="Arial"/>
            </a:endParaRPr>
          </a:p>
        </p:txBody>
      </p:sp>
      <p:sp>
        <p:nvSpPr>
          <p:cNvPr id="614" name="Google Shape;614;p37"/>
          <p:cNvSpPr txBox="1"/>
          <p:nvPr/>
        </p:nvSpPr>
        <p:spPr>
          <a:xfrm>
            <a:off x="7882712" y="2241485"/>
            <a:ext cx="514350" cy="40006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953A"/>
              </a:buClr>
              <a:buSzPts val="2000"/>
              <a:buFont typeface="Arial"/>
              <a:buNone/>
            </a:pPr>
            <a:r>
              <a:rPr lang="en-US" sz="2000" b="1" dirty="0">
                <a:solidFill>
                  <a:srgbClr val="00953A"/>
                </a:solidFill>
                <a:latin typeface="Arial"/>
                <a:ea typeface="Arial"/>
                <a:cs typeface="Arial"/>
                <a:sym typeface="Arial"/>
              </a:rPr>
              <a:t>R</a:t>
            </a:r>
            <a:endParaRPr sz="2000" dirty="0">
              <a:solidFill>
                <a:srgbClr val="00953A"/>
              </a:solidFill>
              <a:latin typeface="Arial"/>
              <a:ea typeface="Arial"/>
              <a:cs typeface="Arial"/>
              <a:sym typeface="Arial"/>
            </a:endParaRPr>
          </a:p>
        </p:txBody>
      </p:sp>
      <p:sp>
        <p:nvSpPr>
          <p:cNvPr id="615" name="Google Shape;615;p37"/>
          <p:cNvSpPr txBox="1"/>
          <p:nvPr/>
        </p:nvSpPr>
        <p:spPr>
          <a:xfrm>
            <a:off x="7882712" y="3273860"/>
            <a:ext cx="514350" cy="40006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953A"/>
              </a:buClr>
              <a:buSzPts val="2000"/>
              <a:buFont typeface="Arial"/>
              <a:buNone/>
            </a:pPr>
            <a:r>
              <a:rPr lang="en-US" sz="2000" b="1" dirty="0">
                <a:solidFill>
                  <a:srgbClr val="00953A"/>
                </a:solidFill>
                <a:latin typeface="Arial"/>
                <a:ea typeface="Arial"/>
                <a:cs typeface="Arial"/>
                <a:sym typeface="Arial"/>
              </a:rPr>
              <a:t>C</a:t>
            </a:r>
            <a:endParaRPr sz="2000" dirty="0">
              <a:solidFill>
                <a:srgbClr val="00953A"/>
              </a:solidFill>
              <a:latin typeface="Arial"/>
              <a:ea typeface="Arial"/>
              <a:cs typeface="Arial"/>
              <a:sym typeface="Arial"/>
            </a:endParaRPr>
          </a:p>
        </p:txBody>
      </p:sp>
      <p:sp>
        <p:nvSpPr>
          <p:cNvPr id="616" name="Google Shape;616;p37"/>
          <p:cNvSpPr txBox="1"/>
          <p:nvPr/>
        </p:nvSpPr>
        <p:spPr>
          <a:xfrm>
            <a:off x="8619108" y="1824038"/>
            <a:ext cx="3112602" cy="400069"/>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Clr>
                <a:srgbClr val="00953A"/>
              </a:buClr>
              <a:buSzPts val="2000"/>
              <a:buFont typeface="Arial"/>
              <a:buNone/>
            </a:pPr>
            <a:r>
              <a:rPr lang="fr-FR" sz="2000" b="1" dirty="0">
                <a:solidFill>
                  <a:srgbClr val="00953A"/>
                </a:solidFill>
                <a:latin typeface="Arial"/>
                <a:ea typeface="Arial"/>
                <a:cs typeface="Arial"/>
                <a:sym typeface="Arial"/>
              </a:rPr>
              <a:t>Hôpital du district D</a:t>
            </a:r>
          </a:p>
        </p:txBody>
      </p:sp>
      <p:sp>
        <p:nvSpPr>
          <p:cNvPr id="617" name="Google Shape;617;p37"/>
          <p:cNvSpPr txBox="1"/>
          <p:nvPr/>
        </p:nvSpPr>
        <p:spPr>
          <a:xfrm>
            <a:off x="8641549" y="2248766"/>
            <a:ext cx="2751022" cy="400069"/>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Clr>
                <a:srgbClr val="00953A"/>
              </a:buClr>
              <a:buSzPts val="2000"/>
              <a:buFont typeface="Arial"/>
              <a:buNone/>
            </a:pPr>
            <a:r>
              <a:rPr lang="fr-FR" sz="2000" b="1" dirty="0">
                <a:solidFill>
                  <a:srgbClr val="00953A"/>
                </a:solidFill>
                <a:latin typeface="Arial"/>
                <a:ea typeface="Arial"/>
                <a:cs typeface="Arial"/>
                <a:sym typeface="Arial"/>
              </a:rPr>
              <a:t>District D</a:t>
            </a:r>
          </a:p>
        </p:txBody>
      </p:sp>
      <p:sp>
        <p:nvSpPr>
          <p:cNvPr id="618" name="Google Shape;618;p37"/>
          <p:cNvSpPr txBox="1"/>
          <p:nvPr/>
        </p:nvSpPr>
        <p:spPr>
          <a:xfrm>
            <a:off x="8650503" y="2577967"/>
            <a:ext cx="2751024" cy="707846"/>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Clr>
                <a:srgbClr val="00953A"/>
              </a:buClr>
              <a:buSzPts val="2000"/>
              <a:buFont typeface="Arial"/>
              <a:buNone/>
            </a:pPr>
            <a:r>
              <a:rPr lang="fr-FR" sz="2000" b="1" dirty="0">
                <a:solidFill>
                  <a:srgbClr val="00953A"/>
                </a:solidFill>
                <a:latin typeface="Arial"/>
                <a:ea typeface="Arial"/>
                <a:cs typeface="Arial"/>
                <a:sym typeface="Arial"/>
              </a:rPr>
              <a:t>Grippe aviaire (suspectée)</a:t>
            </a:r>
          </a:p>
        </p:txBody>
      </p:sp>
      <p:sp>
        <p:nvSpPr>
          <p:cNvPr id="619" name="Google Shape;619;p37"/>
          <p:cNvSpPr txBox="1"/>
          <p:nvPr/>
        </p:nvSpPr>
        <p:spPr>
          <a:xfrm>
            <a:off x="8650503" y="3296663"/>
            <a:ext cx="2751024" cy="400069"/>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Clr>
                <a:srgbClr val="00953A"/>
              </a:buClr>
              <a:buSzPts val="2000"/>
              <a:buFont typeface="Arial"/>
              <a:buNone/>
            </a:pPr>
            <a:r>
              <a:rPr lang="fr-FR" sz="2000" b="1" dirty="0">
                <a:solidFill>
                  <a:srgbClr val="00953A"/>
                </a:solidFill>
                <a:latin typeface="Arial"/>
                <a:ea typeface="Arial"/>
                <a:cs typeface="Arial"/>
                <a:sym typeface="Arial"/>
              </a:rPr>
              <a:t>Hospitalisation</a:t>
            </a:r>
          </a:p>
        </p:txBody>
      </p:sp>
      <p:sp>
        <p:nvSpPr>
          <p:cNvPr id="620" name="Google Shape;620;p37"/>
          <p:cNvSpPr txBox="1"/>
          <p:nvPr/>
        </p:nvSpPr>
        <p:spPr>
          <a:xfrm>
            <a:off x="8709714" y="3781400"/>
            <a:ext cx="2751024" cy="400069"/>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Clr>
                <a:srgbClr val="00953A"/>
              </a:buClr>
              <a:buSzPts val="2000"/>
              <a:buFont typeface="Arial"/>
              <a:buNone/>
            </a:pPr>
            <a:r>
              <a:rPr lang="fr-FR" sz="2000" b="1" dirty="0">
                <a:solidFill>
                  <a:srgbClr val="00953A"/>
                </a:solidFill>
                <a:sym typeface="Arial"/>
              </a:rPr>
              <a:t>01/</a:t>
            </a:r>
            <a:r>
              <a:rPr lang="fr-FR" sz="2000" b="1" dirty="0">
                <a:solidFill>
                  <a:srgbClr val="00953A"/>
                </a:solidFill>
              </a:rPr>
              <a:t>09</a:t>
            </a:r>
            <a:r>
              <a:rPr lang="fr-FR" sz="2000" b="1" dirty="0">
                <a:solidFill>
                  <a:srgbClr val="00953A"/>
                </a:solidFill>
                <a:sym typeface="Arial"/>
              </a:rPr>
              <a:t>/20</a:t>
            </a:r>
            <a:r>
              <a:rPr lang="fr-FR" sz="2000" b="1" dirty="0">
                <a:solidFill>
                  <a:srgbClr val="00953A"/>
                </a:solidFill>
              </a:rPr>
              <a:t>24</a:t>
            </a:r>
            <a:endParaRPr lang="fr-FR" sz="2000" b="1" dirty="0">
              <a:solidFill>
                <a:srgbClr val="00953A"/>
              </a:solidFill>
              <a:sym typeface="Arial"/>
            </a:endParaRPr>
          </a:p>
        </p:txBody>
      </p:sp>
      <p:sp>
        <p:nvSpPr>
          <p:cNvPr id="621" name="Google Shape;621;p37"/>
          <p:cNvSpPr txBox="1"/>
          <p:nvPr/>
        </p:nvSpPr>
        <p:spPr>
          <a:xfrm>
            <a:off x="8641549" y="4580636"/>
            <a:ext cx="2751023" cy="400069"/>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Clr>
                <a:srgbClr val="00953A"/>
              </a:buClr>
              <a:buSzPts val="2000"/>
              <a:buFont typeface="Arial"/>
              <a:buNone/>
            </a:pPr>
            <a:r>
              <a:rPr lang="fr-FR" sz="2000" b="1" dirty="0">
                <a:solidFill>
                  <a:srgbClr val="00953A"/>
                </a:solidFill>
                <a:sym typeface="Arial"/>
              </a:rPr>
              <a:t>15/</a:t>
            </a:r>
            <a:r>
              <a:rPr lang="fr-FR" sz="2000" b="1" dirty="0">
                <a:solidFill>
                  <a:srgbClr val="00953A"/>
                </a:solidFill>
              </a:rPr>
              <a:t>01/</a:t>
            </a:r>
            <a:r>
              <a:rPr lang="fr-FR" sz="2000" b="1" dirty="0">
                <a:solidFill>
                  <a:srgbClr val="00953A"/>
                </a:solidFill>
                <a:sym typeface="Arial"/>
              </a:rPr>
              <a:t>19</a:t>
            </a:r>
            <a:r>
              <a:rPr lang="fr-FR" sz="2000" b="1" dirty="0">
                <a:solidFill>
                  <a:srgbClr val="00953A"/>
                </a:solidFill>
              </a:rPr>
              <a:t>91</a:t>
            </a:r>
            <a:endParaRPr lang="fr-FR" sz="2000" b="1" dirty="0">
              <a:solidFill>
                <a:srgbClr val="00953A"/>
              </a:solidFill>
              <a:sym typeface="Arial"/>
            </a:endParaRPr>
          </a:p>
        </p:txBody>
      </p:sp>
      <p:sp>
        <p:nvSpPr>
          <p:cNvPr id="622" name="Google Shape;622;p37"/>
          <p:cNvSpPr txBox="1"/>
          <p:nvPr/>
        </p:nvSpPr>
        <p:spPr>
          <a:xfrm>
            <a:off x="8709715" y="5142729"/>
            <a:ext cx="2751023" cy="400069"/>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Clr>
                <a:srgbClr val="00953A"/>
              </a:buClr>
              <a:buSzPts val="2000"/>
              <a:buFont typeface="Arial"/>
              <a:buNone/>
            </a:pPr>
            <a:r>
              <a:rPr lang="fr-FR" sz="2000" b="1" dirty="0">
                <a:solidFill>
                  <a:srgbClr val="00953A"/>
                </a:solidFill>
                <a:latin typeface="Arial"/>
                <a:ea typeface="Arial"/>
                <a:cs typeface="Arial"/>
                <a:sym typeface="Arial"/>
              </a:rPr>
              <a:t>33 ans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0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0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2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61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61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62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61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6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7" grpId="0"/>
      <p:bldP spid="608" grpId="0"/>
      <p:bldP spid="609" grpId="0"/>
      <p:bldP spid="610" grpId="0"/>
      <p:bldP spid="611" grpId="0"/>
      <p:bldP spid="612" grpId="0"/>
      <p:bldP spid="613" grpId="0"/>
      <p:bldP spid="614" grpId="0"/>
      <p:bldP spid="615" grpId="0"/>
      <p:bldP spid="616" grpId="0"/>
      <p:bldP spid="617" grpId="0"/>
      <p:bldP spid="618" grpId="0"/>
      <p:bldP spid="619" grpId="0"/>
      <p:bldP spid="620" grpId="0"/>
      <p:bldP spid="621" grpId="0"/>
      <p:bldP spid="62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627"/>
        <p:cNvGrpSpPr/>
        <p:nvPr/>
      </p:nvGrpSpPr>
      <p:grpSpPr>
        <a:xfrm>
          <a:off x="0" y="0"/>
          <a:ext cx="0" cy="0"/>
          <a:chOff x="0" y="0"/>
          <a:chExt cx="0" cy="0"/>
        </a:xfrm>
      </p:grpSpPr>
      <p:sp>
        <p:nvSpPr>
          <p:cNvPr id="628" name="Google Shape;628;p38"/>
          <p:cNvSpPr txBox="1">
            <a:spLocks noGrp="1"/>
          </p:cNvSpPr>
          <p:nvPr>
            <p:ph type="title"/>
          </p:nvPr>
        </p:nvSpPr>
        <p:spPr>
          <a:xfrm>
            <a:off x="838200" y="447675"/>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noProof="0" dirty="0">
                <a:latin typeface="Franklin Gothic Medium" panose="020B0603020102020204" pitchFamily="34" charset="0"/>
              </a:rPr>
              <a:t>Question 2 Réponse (9-15)</a:t>
            </a:r>
          </a:p>
        </p:txBody>
      </p:sp>
      <p:graphicFrame>
        <p:nvGraphicFramePr>
          <p:cNvPr id="629" name="Google Shape;629;p38"/>
          <p:cNvGraphicFramePr/>
          <p:nvPr/>
        </p:nvGraphicFramePr>
        <p:xfrm>
          <a:off x="838199" y="5403420"/>
          <a:ext cx="10751000" cy="997200"/>
        </p:xfrm>
        <a:graphic>
          <a:graphicData uri="http://schemas.openxmlformats.org/drawingml/2006/table">
            <a:tbl>
              <a:tblPr>
                <a:noFill/>
                <a:tableStyleId>{72090CA7-39CE-4A2A-A7DD-FEF3821C6D1B}</a:tableStyleId>
              </a:tblPr>
              <a:tblGrid>
                <a:gridCol w="3583650">
                  <a:extLst>
                    <a:ext uri="{9D8B030D-6E8A-4147-A177-3AD203B41FA5}">
                      <a16:colId xmlns:a16="http://schemas.microsoft.com/office/drawing/2014/main" val="20000"/>
                    </a:ext>
                  </a:extLst>
                </a:gridCol>
                <a:gridCol w="3948075">
                  <a:extLst>
                    <a:ext uri="{9D8B030D-6E8A-4147-A177-3AD203B41FA5}">
                      <a16:colId xmlns:a16="http://schemas.microsoft.com/office/drawing/2014/main" val="20001"/>
                    </a:ext>
                  </a:extLst>
                </a:gridCol>
                <a:gridCol w="3219275">
                  <a:extLst>
                    <a:ext uri="{9D8B030D-6E8A-4147-A177-3AD203B41FA5}">
                      <a16:colId xmlns:a16="http://schemas.microsoft.com/office/drawing/2014/main" val="20002"/>
                    </a:ext>
                  </a:extLst>
                </a:gridCol>
              </a:tblGrid>
              <a:tr h="498600">
                <a:tc>
                  <a:txBody>
                    <a:bodyPr/>
                    <a:lstStyle/>
                    <a:p>
                      <a:pPr marL="0" marR="0" lvl="0" indent="0" algn="l" rtl="0">
                        <a:spcBef>
                          <a:spcPts val="0"/>
                        </a:spcBef>
                        <a:spcAft>
                          <a:spcPts val="0"/>
                        </a:spcAft>
                        <a:buClr>
                          <a:schemeClr val="dk1"/>
                        </a:buClr>
                        <a:buSzPts val="1800"/>
                        <a:buFont typeface="Arial"/>
                        <a:buNone/>
                      </a:pPr>
                      <a:r>
                        <a:rPr lang="en-US" sz="1800" b="0">
                          <a:solidFill>
                            <a:schemeClr val="dk1"/>
                          </a:solidFill>
                          <a:latin typeface="Arial"/>
                          <a:ea typeface="Arial"/>
                          <a:cs typeface="Arial"/>
                          <a:sym typeface="Arial"/>
                        </a:rPr>
                        <a:t>I = Informations d'identification</a:t>
                      </a:r>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1800"/>
                        <a:buFont typeface="Arial"/>
                        <a:buNone/>
                      </a:pPr>
                      <a:r>
                        <a:rPr lang="en-US" sz="1800" b="0">
                          <a:solidFill>
                            <a:schemeClr val="dk1"/>
                          </a:solidFill>
                          <a:latin typeface="Arial"/>
                          <a:ea typeface="Arial"/>
                          <a:cs typeface="Arial"/>
                          <a:sym typeface="Arial"/>
                        </a:rPr>
                        <a:t>D = Informations démographiques</a:t>
                      </a:r>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accent5"/>
                        </a:buClr>
                        <a:buSzPts val="1600"/>
                        <a:buFont typeface="Times New Roman"/>
                        <a:buNone/>
                      </a:pPr>
                      <a:r>
                        <a:rPr lang="en-US" sz="1800" b="0" i="0" u="none" strike="noStrike" cap="none">
                          <a:solidFill>
                            <a:schemeClr val="dk1"/>
                          </a:solidFill>
                          <a:latin typeface="Arial"/>
                          <a:ea typeface="Arial"/>
                          <a:cs typeface="Arial"/>
                          <a:sym typeface="Arial"/>
                        </a:rPr>
                        <a:t>C = </a:t>
                      </a:r>
                      <a:r>
                        <a:rPr lang="en-US" sz="1800" b="0">
                          <a:solidFill>
                            <a:schemeClr val="dk1"/>
                          </a:solidFill>
                          <a:latin typeface="Arial"/>
                          <a:ea typeface="Arial"/>
                          <a:cs typeface="Arial"/>
                          <a:sym typeface="Arial"/>
                        </a:rPr>
                        <a:t>Informations </a:t>
                      </a:r>
                      <a:r>
                        <a:rPr lang="en-US" sz="1800" b="0" i="0" u="none" strike="noStrike" cap="none">
                          <a:solidFill>
                            <a:schemeClr val="dk1"/>
                          </a:solidFill>
                          <a:latin typeface="Arial"/>
                          <a:ea typeface="Arial"/>
                          <a:cs typeface="Arial"/>
                          <a:sym typeface="Arial"/>
                        </a:rPr>
                        <a:t>cliniques</a:t>
                      </a:r>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498600">
                <a:tc>
                  <a:txBody>
                    <a:bodyPr/>
                    <a:lstStyle/>
                    <a:p>
                      <a:pPr marL="0" marR="0" lvl="0" indent="0" algn="l" rtl="0">
                        <a:lnSpc>
                          <a:spcPct val="100000"/>
                        </a:lnSpc>
                        <a:spcBef>
                          <a:spcPts val="0"/>
                        </a:spcBef>
                        <a:spcAft>
                          <a:spcPts val="0"/>
                        </a:spcAft>
                        <a:buClr>
                          <a:schemeClr val="accent5"/>
                        </a:buClr>
                        <a:buSzPts val="1600"/>
                        <a:buFont typeface="Times New Roman"/>
                        <a:buNone/>
                      </a:pPr>
                      <a:r>
                        <a:rPr lang="en-US" sz="1800" b="0" i="0" u="none" strike="noStrike" cap="none">
                          <a:solidFill>
                            <a:schemeClr val="dk1"/>
                          </a:solidFill>
                          <a:latin typeface="Arial"/>
                          <a:ea typeface="Arial"/>
                          <a:cs typeface="Arial"/>
                          <a:sym typeface="Arial"/>
                        </a:rPr>
                        <a:t>E = </a:t>
                      </a:r>
                      <a:r>
                        <a:rPr lang="en-US" sz="1800" b="0">
                          <a:solidFill>
                            <a:schemeClr val="dk1"/>
                          </a:solidFill>
                          <a:latin typeface="Arial"/>
                          <a:ea typeface="Arial"/>
                          <a:cs typeface="Arial"/>
                          <a:sym typeface="Arial"/>
                        </a:rPr>
                        <a:t>Informations sur </a:t>
                      </a:r>
                      <a:r>
                        <a:rPr lang="en-US" sz="1800" b="0" i="0" u="none" strike="noStrike" cap="none">
                          <a:solidFill>
                            <a:schemeClr val="dk1"/>
                          </a:solidFill>
                          <a:latin typeface="Arial"/>
                          <a:ea typeface="Arial"/>
                          <a:cs typeface="Arial"/>
                          <a:sym typeface="Arial"/>
                        </a:rPr>
                        <a:t>l'exposition</a:t>
                      </a:r>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accent5"/>
                        </a:buClr>
                        <a:buSzPts val="1600"/>
                        <a:buFont typeface="Times New Roman"/>
                        <a:buNone/>
                      </a:pPr>
                      <a:r>
                        <a:rPr lang="en-US" sz="1800" b="0" i="0" u="none" strike="noStrike" cap="none">
                          <a:solidFill>
                            <a:schemeClr val="dk1"/>
                          </a:solidFill>
                          <a:latin typeface="Arial"/>
                          <a:ea typeface="Arial"/>
                          <a:cs typeface="Arial"/>
                          <a:sym typeface="Arial"/>
                        </a:rPr>
                        <a:t>R = Source du rapport</a:t>
                      </a:r>
                      <a:endParaRPr sz="1800" b="0">
                        <a:solidFill>
                          <a:schemeClr val="dk1"/>
                        </a:solidFill>
                        <a:latin typeface="Arial"/>
                        <a:ea typeface="Arial"/>
                        <a:cs typeface="Arial"/>
                        <a:sym typeface="Arial"/>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1800"/>
                        <a:buFont typeface="Arial"/>
                        <a:buNone/>
                      </a:pPr>
                      <a:endParaRPr sz="1800" b="0">
                        <a:solidFill>
                          <a:schemeClr val="dk1"/>
                        </a:solidFill>
                        <a:latin typeface="Arial"/>
                        <a:ea typeface="Arial"/>
                        <a:cs typeface="Arial"/>
                        <a:sym typeface="Arial"/>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630" name="Google Shape;630;p38"/>
          <p:cNvGraphicFramePr/>
          <p:nvPr>
            <p:extLst>
              <p:ext uri="{D42A27DB-BD31-4B8C-83A1-F6EECF244321}">
                <p14:modId xmlns:p14="http://schemas.microsoft.com/office/powerpoint/2010/main" val="2290628262"/>
              </p:ext>
            </p:extLst>
          </p:nvPr>
        </p:nvGraphicFramePr>
        <p:xfrm>
          <a:off x="605928" y="1454580"/>
          <a:ext cx="11027900" cy="3830350"/>
        </p:xfrm>
        <a:graphic>
          <a:graphicData uri="http://schemas.openxmlformats.org/drawingml/2006/table">
            <a:tbl>
              <a:tblPr>
                <a:noFill/>
                <a:tableStyleId>{72090CA7-39CE-4A2A-A7DD-FEF3821C6D1B}</a:tableStyleId>
              </a:tblPr>
              <a:tblGrid>
                <a:gridCol w="1002175">
                  <a:extLst>
                    <a:ext uri="{9D8B030D-6E8A-4147-A177-3AD203B41FA5}">
                      <a16:colId xmlns:a16="http://schemas.microsoft.com/office/drawing/2014/main" val="20000"/>
                    </a:ext>
                  </a:extLst>
                </a:gridCol>
                <a:gridCol w="6405325">
                  <a:extLst>
                    <a:ext uri="{9D8B030D-6E8A-4147-A177-3AD203B41FA5}">
                      <a16:colId xmlns:a16="http://schemas.microsoft.com/office/drawing/2014/main" val="20001"/>
                    </a:ext>
                  </a:extLst>
                </a:gridCol>
                <a:gridCol w="835475">
                  <a:extLst>
                    <a:ext uri="{9D8B030D-6E8A-4147-A177-3AD203B41FA5}">
                      <a16:colId xmlns:a16="http://schemas.microsoft.com/office/drawing/2014/main" val="20002"/>
                    </a:ext>
                  </a:extLst>
                </a:gridCol>
                <a:gridCol w="2784925">
                  <a:extLst>
                    <a:ext uri="{9D8B030D-6E8A-4147-A177-3AD203B41FA5}">
                      <a16:colId xmlns:a16="http://schemas.microsoft.com/office/drawing/2014/main" val="20003"/>
                    </a:ext>
                  </a:extLst>
                </a:gridCol>
              </a:tblGrid>
              <a:tr h="457200">
                <a:tc gridSpan="2">
                  <a:txBody>
                    <a:bodyPr/>
                    <a:lstStyle/>
                    <a:p>
                      <a:pPr marL="0" marR="0" lvl="0" indent="0" algn="ctr" rtl="0">
                        <a:lnSpc>
                          <a:spcPct val="115000"/>
                        </a:lnSpc>
                        <a:spcBef>
                          <a:spcPts val="0"/>
                        </a:spcBef>
                        <a:spcAft>
                          <a:spcPts val="0"/>
                        </a:spcAft>
                        <a:buClr>
                          <a:schemeClr val="dk1"/>
                        </a:buClr>
                        <a:buSzPts val="2400"/>
                        <a:buFont typeface="Arial"/>
                        <a:buNone/>
                      </a:pPr>
                      <a:r>
                        <a:rPr lang="fr-FR" sz="2400" b="1" noProof="0" dirty="0">
                          <a:solidFill>
                            <a:schemeClr val="dk1"/>
                          </a:solidFill>
                          <a:latin typeface="Arial"/>
                          <a:ea typeface="Arial"/>
                          <a:cs typeface="Arial"/>
                          <a:sym typeface="Arial"/>
                        </a:rPr>
                        <a:t>Variables/Questions</a:t>
                      </a:r>
                      <a:endParaRPr lang="fr-FR" noProof="0" dirty="0"/>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hMerge="1">
                  <a:txBody>
                    <a:bodyPr/>
                    <a:lstStyle/>
                    <a:p>
                      <a:endParaRPr lang="fr-FR"/>
                    </a:p>
                  </a:txBody>
                  <a:tcPr/>
                </a:tc>
                <a:tc>
                  <a:txBody>
                    <a:bodyPr/>
                    <a:lstStyle/>
                    <a:p>
                      <a:pPr marL="0" marR="0" lvl="0" indent="0" algn="ctr" rtl="0">
                        <a:lnSpc>
                          <a:spcPct val="115000"/>
                        </a:lnSpc>
                        <a:spcBef>
                          <a:spcPts val="0"/>
                        </a:spcBef>
                        <a:spcAft>
                          <a:spcPts val="0"/>
                        </a:spcAft>
                        <a:buClr>
                          <a:schemeClr val="dk1"/>
                        </a:buClr>
                        <a:buSzPts val="2400"/>
                        <a:buFont typeface="Arial"/>
                        <a:buNone/>
                      </a:pPr>
                      <a:r>
                        <a:rPr lang="fr-FR" sz="2400" b="1" noProof="0" dirty="0">
                          <a:solidFill>
                            <a:schemeClr val="dk1"/>
                          </a:solidFill>
                          <a:latin typeface="Arial"/>
                          <a:ea typeface="Arial"/>
                          <a:cs typeface="Arial"/>
                          <a:sym typeface="Arial"/>
                        </a:rPr>
                        <a:t>Type</a:t>
                      </a:r>
                      <a:endParaRPr lang="fr-FR" noProof="0" dirty="0"/>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15000"/>
                        </a:lnSpc>
                        <a:spcBef>
                          <a:spcPts val="0"/>
                        </a:spcBef>
                        <a:spcAft>
                          <a:spcPts val="0"/>
                        </a:spcAft>
                        <a:buClr>
                          <a:schemeClr val="dk1"/>
                        </a:buClr>
                        <a:buSzPts val="2400"/>
                        <a:buFont typeface="Arial"/>
                        <a:buNone/>
                      </a:pPr>
                      <a:r>
                        <a:rPr lang="fr-FR" sz="2400" b="1" noProof="0" dirty="0">
                          <a:solidFill>
                            <a:schemeClr val="dk1"/>
                          </a:solidFill>
                          <a:latin typeface="Arial"/>
                          <a:ea typeface="Arial"/>
                          <a:cs typeface="Arial"/>
                          <a:sym typeface="Arial"/>
                        </a:rPr>
                        <a:t>Réponse</a:t>
                      </a:r>
                      <a:endParaRPr lang="fr-FR" noProof="0" dirty="0"/>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457200">
                <a:tc>
                  <a:txBody>
                    <a:bodyPr/>
                    <a:lstStyle/>
                    <a:p>
                      <a:pPr marL="0" marR="0" lvl="0" indent="0" algn="ctr" rtl="0">
                        <a:lnSpc>
                          <a:spcPct val="115000"/>
                        </a:lnSpc>
                        <a:spcBef>
                          <a:spcPts val="0"/>
                        </a:spcBef>
                        <a:spcAft>
                          <a:spcPts val="0"/>
                        </a:spcAft>
                        <a:buClr>
                          <a:schemeClr val="dk1"/>
                        </a:buClr>
                        <a:buSzPts val="2000"/>
                        <a:buFont typeface="Arial"/>
                        <a:buNone/>
                      </a:pPr>
                      <a:r>
                        <a:rPr lang="fr-FR" sz="2000" b="0" noProof="0" dirty="0">
                          <a:solidFill>
                            <a:schemeClr val="dk1"/>
                          </a:solidFill>
                          <a:latin typeface="Arial"/>
                          <a:ea typeface="Arial"/>
                          <a:cs typeface="Arial"/>
                          <a:sym typeface="Arial"/>
                        </a:rPr>
                        <a:t>9</a:t>
                      </a:r>
                      <a:endParaRPr lang="fr-FR" sz="2000" noProof="0" dirty="0">
                        <a:solidFill>
                          <a:schemeClr val="dk1"/>
                        </a:solidFil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noProof="0" dirty="0">
                          <a:solidFill>
                            <a:schemeClr val="dk1"/>
                          </a:solidFill>
                          <a:latin typeface="Arial"/>
                          <a:ea typeface="Arial"/>
                          <a:cs typeface="Arial"/>
                          <a:sym typeface="Arial"/>
                        </a:rPr>
                        <a:t>Sexe :   M=Masculin F=Féminin</a:t>
                      </a:r>
                      <a:endParaRPr lang="fr-FR" noProof="0" dirty="0"/>
                    </a:p>
                  </a:txBody>
                  <a:tcPr marL="45725" marR="91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chemeClr val="dk1"/>
                        </a:buClr>
                        <a:buSzPts val="2400"/>
                        <a:buFont typeface="Arial"/>
                        <a:buNone/>
                      </a:pPr>
                      <a:endParaRPr lang="fr-FR" sz="2400" noProof="0" dirty="0">
                        <a:solidFill>
                          <a:schemeClr val="dk1"/>
                        </a:solidFill>
                        <a:latin typeface="Arial"/>
                        <a:ea typeface="Arial"/>
                        <a:cs typeface="Arial"/>
                        <a:sym typeface="Aria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chemeClr val="dk1"/>
                        </a:buClr>
                        <a:buSzPts val="2400"/>
                        <a:buFont typeface="Arial"/>
                        <a:buNone/>
                      </a:pPr>
                      <a:endParaRPr lang="fr-FR" sz="2400" noProof="0" dirty="0">
                        <a:solidFill>
                          <a:schemeClr val="dk1"/>
                        </a:solidFill>
                        <a:latin typeface="Arial"/>
                        <a:ea typeface="Arial"/>
                        <a:cs typeface="Arial"/>
                        <a:sym typeface="Aria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457200">
                <a:tc>
                  <a:txBody>
                    <a:bodyPr/>
                    <a:lstStyle/>
                    <a:p>
                      <a:pPr marL="0" marR="0" lvl="0" indent="0" algn="ctr" rtl="0">
                        <a:lnSpc>
                          <a:spcPct val="115000"/>
                        </a:lnSpc>
                        <a:spcBef>
                          <a:spcPts val="0"/>
                        </a:spcBef>
                        <a:spcAft>
                          <a:spcPts val="0"/>
                        </a:spcAft>
                        <a:buClr>
                          <a:schemeClr val="dk1"/>
                        </a:buClr>
                        <a:buSzPts val="2000"/>
                        <a:buFont typeface="Arial"/>
                        <a:buNone/>
                      </a:pPr>
                      <a:r>
                        <a:rPr lang="fr-FR" sz="2000" b="0" noProof="0" dirty="0">
                          <a:solidFill>
                            <a:schemeClr val="dk1"/>
                          </a:solidFill>
                          <a:latin typeface="Arial"/>
                          <a:ea typeface="Arial"/>
                          <a:cs typeface="Arial"/>
                          <a:sym typeface="Arial"/>
                        </a:rPr>
                        <a:t>10</a:t>
                      </a:r>
                      <a:endParaRPr lang="fr-FR" sz="2000" noProof="0" dirty="0">
                        <a:solidFill>
                          <a:schemeClr val="dk1"/>
                        </a:solidFil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noProof="0" dirty="0">
                          <a:solidFill>
                            <a:schemeClr val="dk1"/>
                          </a:solidFill>
                          <a:latin typeface="Arial"/>
                          <a:ea typeface="Arial"/>
                          <a:cs typeface="Arial"/>
                          <a:sym typeface="Arial"/>
                        </a:rPr>
                        <a:t>Lieu de résidence du patient : village ou quartier</a:t>
                      </a:r>
                      <a:endParaRPr lang="fr-FR" noProof="0" dirty="0"/>
                    </a:p>
                  </a:txBody>
                  <a:tcPr marL="45725" marR="91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15000"/>
                        </a:lnSpc>
                        <a:spcBef>
                          <a:spcPts val="0"/>
                        </a:spcBef>
                        <a:spcAft>
                          <a:spcPts val="0"/>
                        </a:spcAft>
                        <a:buClr>
                          <a:schemeClr val="dk1"/>
                        </a:buClr>
                        <a:buSzPts val="2400"/>
                        <a:buFont typeface="Arial"/>
                        <a:buNone/>
                      </a:pPr>
                      <a:endParaRPr lang="fr-FR" sz="2400" noProof="0" dirty="0">
                        <a:solidFill>
                          <a:schemeClr val="dk1"/>
                        </a:solidFill>
                        <a:latin typeface="Arial"/>
                        <a:ea typeface="Arial"/>
                        <a:cs typeface="Arial"/>
                        <a:sym typeface="Aria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15000"/>
                        </a:lnSpc>
                        <a:spcBef>
                          <a:spcPts val="0"/>
                        </a:spcBef>
                        <a:spcAft>
                          <a:spcPts val="0"/>
                        </a:spcAft>
                        <a:buClr>
                          <a:schemeClr val="dk1"/>
                        </a:buClr>
                        <a:buSzPts val="2400"/>
                        <a:buFont typeface="Arial"/>
                        <a:buNone/>
                      </a:pPr>
                      <a:endParaRPr lang="fr-FR" sz="2400" noProof="0" dirty="0">
                        <a:solidFill>
                          <a:schemeClr val="dk1"/>
                        </a:solidFill>
                        <a:latin typeface="Arial"/>
                        <a:ea typeface="Arial"/>
                        <a:cs typeface="Arial"/>
                        <a:sym typeface="Aria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2"/>
                  </a:ext>
                </a:extLst>
              </a:tr>
              <a:tr h="457200">
                <a:tc>
                  <a:txBody>
                    <a:bodyPr/>
                    <a:lstStyle/>
                    <a:p>
                      <a:pPr marL="0" marR="0" lvl="0" indent="0" algn="ctr" rtl="0">
                        <a:lnSpc>
                          <a:spcPct val="115000"/>
                        </a:lnSpc>
                        <a:spcBef>
                          <a:spcPts val="0"/>
                        </a:spcBef>
                        <a:spcAft>
                          <a:spcPts val="0"/>
                        </a:spcAft>
                        <a:buClr>
                          <a:schemeClr val="dk1"/>
                        </a:buClr>
                        <a:buSzPts val="2000"/>
                        <a:buFont typeface="Arial"/>
                        <a:buNone/>
                      </a:pPr>
                      <a:r>
                        <a:rPr lang="fr-FR" sz="2000" b="0" noProof="0" dirty="0">
                          <a:solidFill>
                            <a:schemeClr val="dk1"/>
                          </a:solidFill>
                          <a:latin typeface="Arial"/>
                          <a:ea typeface="Arial"/>
                          <a:cs typeface="Arial"/>
                          <a:sym typeface="Arial"/>
                        </a:rPr>
                        <a:t>11</a:t>
                      </a:r>
                      <a:endParaRPr lang="fr-FR" noProof="0" dirty="0"/>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noProof="0" dirty="0">
                          <a:solidFill>
                            <a:schemeClr val="dk1"/>
                          </a:solidFill>
                          <a:latin typeface="Arial"/>
                          <a:ea typeface="Arial"/>
                          <a:cs typeface="Arial"/>
                          <a:sym typeface="Arial"/>
                        </a:rPr>
                        <a:t>Ville ou village</a:t>
                      </a:r>
                      <a:endParaRPr lang="fr-FR" noProof="0" dirty="0"/>
                    </a:p>
                  </a:txBody>
                  <a:tcPr marL="45725" marR="91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chemeClr val="dk1"/>
                        </a:buClr>
                        <a:buSzPts val="2400"/>
                        <a:buFont typeface="Arial"/>
                        <a:buNone/>
                      </a:pPr>
                      <a:endParaRPr lang="fr-FR" sz="2400" noProof="0" dirty="0">
                        <a:solidFill>
                          <a:schemeClr val="dk1"/>
                        </a:solidFill>
                        <a:latin typeface="Arial"/>
                        <a:ea typeface="Arial"/>
                        <a:cs typeface="Arial"/>
                        <a:sym typeface="Aria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chemeClr val="dk1"/>
                        </a:buClr>
                        <a:buSzPts val="2400"/>
                        <a:buFont typeface="Arial"/>
                        <a:buNone/>
                      </a:pPr>
                      <a:endParaRPr lang="fr-FR" sz="2400" noProof="0" dirty="0">
                        <a:solidFill>
                          <a:schemeClr val="dk1"/>
                        </a:solidFill>
                        <a:latin typeface="Arial"/>
                        <a:ea typeface="Arial"/>
                        <a:cs typeface="Arial"/>
                        <a:sym typeface="Aria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457200">
                <a:tc>
                  <a:txBody>
                    <a:bodyPr/>
                    <a:lstStyle/>
                    <a:p>
                      <a:pPr marL="0" marR="0" lvl="0" indent="0" algn="ctr" rtl="0">
                        <a:lnSpc>
                          <a:spcPct val="115000"/>
                        </a:lnSpc>
                        <a:spcBef>
                          <a:spcPts val="0"/>
                        </a:spcBef>
                        <a:spcAft>
                          <a:spcPts val="0"/>
                        </a:spcAft>
                        <a:buClr>
                          <a:schemeClr val="dk1"/>
                        </a:buClr>
                        <a:buSzPts val="2000"/>
                        <a:buFont typeface="Arial"/>
                        <a:buNone/>
                      </a:pPr>
                      <a:r>
                        <a:rPr lang="fr-FR" sz="2000" b="0" noProof="0" dirty="0">
                          <a:solidFill>
                            <a:schemeClr val="dk1"/>
                          </a:solidFill>
                          <a:latin typeface="Arial"/>
                          <a:ea typeface="Arial"/>
                          <a:cs typeface="Arial"/>
                          <a:sym typeface="Arial"/>
                        </a:rPr>
                        <a:t>12</a:t>
                      </a:r>
                      <a:endParaRPr lang="fr-FR" noProof="0" dirty="0"/>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noProof="0" dirty="0">
                          <a:solidFill>
                            <a:schemeClr val="dk1"/>
                          </a:solidFill>
                          <a:latin typeface="Arial"/>
                          <a:ea typeface="Arial"/>
                          <a:cs typeface="Arial"/>
                          <a:sym typeface="Arial"/>
                        </a:rPr>
                        <a:t>District de résidence</a:t>
                      </a:r>
                      <a:endParaRPr lang="fr-FR" noProof="0" dirty="0"/>
                    </a:p>
                  </a:txBody>
                  <a:tcPr marL="45725" marR="91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15000"/>
                        </a:lnSpc>
                        <a:spcBef>
                          <a:spcPts val="0"/>
                        </a:spcBef>
                        <a:spcAft>
                          <a:spcPts val="0"/>
                        </a:spcAft>
                        <a:buClr>
                          <a:schemeClr val="dk1"/>
                        </a:buClr>
                        <a:buSzPts val="2400"/>
                        <a:buFont typeface="Arial"/>
                        <a:buNone/>
                      </a:pPr>
                      <a:endParaRPr lang="fr-FR" sz="2400" noProof="0" dirty="0">
                        <a:solidFill>
                          <a:schemeClr val="dk1"/>
                        </a:solidFill>
                        <a:latin typeface="Arial"/>
                        <a:ea typeface="Arial"/>
                        <a:cs typeface="Arial"/>
                        <a:sym typeface="Aria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15000"/>
                        </a:lnSpc>
                        <a:spcBef>
                          <a:spcPts val="0"/>
                        </a:spcBef>
                        <a:spcAft>
                          <a:spcPts val="0"/>
                        </a:spcAft>
                        <a:buClr>
                          <a:schemeClr val="dk1"/>
                        </a:buClr>
                        <a:buSzPts val="2400"/>
                        <a:buFont typeface="Arial"/>
                        <a:buNone/>
                      </a:pPr>
                      <a:endParaRPr lang="fr-FR" sz="2400" noProof="0" dirty="0">
                        <a:solidFill>
                          <a:schemeClr val="dk1"/>
                        </a:solidFill>
                        <a:latin typeface="Arial"/>
                        <a:ea typeface="Arial"/>
                        <a:cs typeface="Arial"/>
                        <a:sym typeface="Aria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4"/>
                  </a:ext>
                </a:extLst>
              </a:tr>
              <a:tr h="457200">
                <a:tc>
                  <a:txBody>
                    <a:bodyPr/>
                    <a:lstStyle/>
                    <a:p>
                      <a:pPr marL="0" marR="0" lvl="0" indent="0" algn="ctr" rtl="0">
                        <a:lnSpc>
                          <a:spcPct val="115000"/>
                        </a:lnSpc>
                        <a:spcBef>
                          <a:spcPts val="0"/>
                        </a:spcBef>
                        <a:spcAft>
                          <a:spcPts val="0"/>
                        </a:spcAft>
                        <a:buClr>
                          <a:schemeClr val="dk1"/>
                        </a:buClr>
                        <a:buSzPts val="2000"/>
                        <a:buFont typeface="Arial"/>
                        <a:buNone/>
                      </a:pPr>
                      <a:r>
                        <a:rPr lang="fr-FR" sz="2000" b="0" noProof="0" dirty="0">
                          <a:solidFill>
                            <a:schemeClr val="dk1"/>
                          </a:solidFill>
                          <a:latin typeface="Arial"/>
                          <a:ea typeface="Arial"/>
                          <a:cs typeface="Arial"/>
                          <a:sym typeface="Arial"/>
                        </a:rPr>
                        <a:t>13</a:t>
                      </a:r>
                      <a:endParaRPr lang="fr-FR" noProof="0" dirty="0"/>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noProof="0" dirty="0">
                          <a:solidFill>
                            <a:schemeClr val="dk1"/>
                          </a:solidFill>
                          <a:latin typeface="Arial"/>
                          <a:ea typeface="Arial"/>
                          <a:cs typeface="Arial"/>
                          <a:sym typeface="Arial"/>
                        </a:rPr>
                        <a:t>Adresse, numéro de téléphone mobile</a:t>
                      </a:r>
                      <a:endParaRPr lang="fr-FR" noProof="0" dirty="0"/>
                    </a:p>
                  </a:txBody>
                  <a:tcPr marL="45725" marR="91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chemeClr val="dk1"/>
                        </a:buClr>
                        <a:buSzPts val="2400"/>
                        <a:buFont typeface="Arial"/>
                        <a:buNone/>
                      </a:pPr>
                      <a:endParaRPr lang="fr-FR" sz="2400" noProof="0" dirty="0">
                        <a:solidFill>
                          <a:schemeClr val="dk1"/>
                        </a:solidFill>
                        <a:latin typeface="Arial"/>
                        <a:ea typeface="Arial"/>
                        <a:cs typeface="Arial"/>
                        <a:sym typeface="Aria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chemeClr val="dk1"/>
                        </a:buClr>
                        <a:buSzPts val="2400"/>
                        <a:buFont typeface="Arial"/>
                        <a:buNone/>
                      </a:pPr>
                      <a:endParaRPr lang="fr-FR" sz="2400" noProof="0" dirty="0">
                        <a:solidFill>
                          <a:schemeClr val="dk1"/>
                        </a:solidFill>
                        <a:latin typeface="Arial"/>
                        <a:ea typeface="Arial"/>
                        <a:cs typeface="Arial"/>
                        <a:sym typeface="Aria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457200">
                <a:tc>
                  <a:txBody>
                    <a:bodyPr/>
                    <a:lstStyle/>
                    <a:p>
                      <a:pPr marL="0" marR="0" lvl="0" indent="0" algn="ctr" rtl="0">
                        <a:lnSpc>
                          <a:spcPct val="115000"/>
                        </a:lnSpc>
                        <a:spcBef>
                          <a:spcPts val="0"/>
                        </a:spcBef>
                        <a:spcAft>
                          <a:spcPts val="0"/>
                        </a:spcAft>
                        <a:buClr>
                          <a:schemeClr val="dk1"/>
                        </a:buClr>
                        <a:buSzPts val="2000"/>
                        <a:buFont typeface="Arial"/>
                        <a:buNone/>
                      </a:pPr>
                      <a:r>
                        <a:rPr lang="fr-FR" sz="2000" b="0" noProof="0" dirty="0">
                          <a:solidFill>
                            <a:schemeClr val="dk1"/>
                          </a:solidFill>
                          <a:latin typeface="Arial"/>
                          <a:ea typeface="Arial"/>
                          <a:cs typeface="Arial"/>
                          <a:sym typeface="Arial"/>
                        </a:rPr>
                        <a:t>14</a:t>
                      </a:r>
                      <a:endParaRPr lang="fr-FR" noProof="0" dirty="0"/>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noProof="0" dirty="0">
                          <a:solidFill>
                            <a:schemeClr val="dk1"/>
                          </a:solidFill>
                          <a:latin typeface="Arial"/>
                          <a:ea typeface="Arial"/>
                          <a:cs typeface="Arial"/>
                          <a:sym typeface="Arial"/>
                        </a:rPr>
                        <a:t>Date d'apparition des premiers symptômes (JJ/MM/AAAA)</a:t>
                      </a:r>
                    </a:p>
                  </a:txBody>
                  <a:tcPr marL="45725" marR="91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15000"/>
                        </a:lnSpc>
                        <a:spcBef>
                          <a:spcPts val="0"/>
                        </a:spcBef>
                        <a:spcAft>
                          <a:spcPts val="0"/>
                        </a:spcAft>
                        <a:buClr>
                          <a:schemeClr val="dk1"/>
                        </a:buClr>
                        <a:buSzPts val="2400"/>
                        <a:buFont typeface="Arial"/>
                        <a:buNone/>
                      </a:pPr>
                      <a:endParaRPr lang="fr-FR" sz="2400" noProof="0" dirty="0">
                        <a:solidFill>
                          <a:schemeClr val="dk1"/>
                        </a:solidFill>
                        <a:latin typeface="Arial"/>
                        <a:ea typeface="Arial"/>
                        <a:cs typeface="Arial"/>
                        <a:sym typeface="Aria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15000"/>
                        </a:lnSpc>
                        <a:spcBef>
                          <a:spcPts val="0"/>
                        </a:spcBef>
                        <a:spcAft>
                          <a:spcPts val="0"/>
                        </a:spcAft>
                        <a:buClr>
                          <a:schemeClr val="dk1"/>
                        </a:buClr>
                        <a:buSzPts val="2400"/>
                        <a:buFont typeface="Arial"/>
                        <a:buNone/>
                      </a:pPr>
                      <a:endParaRPr lang="fr-FR" sz="2400" noProof="0" dirty="0">
                        <a:solidFill>
                          <a:schemeClr val="dk1"/>
                        </a:solidFill>
                        <a:latin typeface="Arial"/>
                        <a:ea typeface="Arial"/>
                        <a:cs typeface="Arial"/>
                        <a:sym typeface="Aria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6"/>
                  </a:ext>
                </a:extLst>
              </a:tr>
              <a:tr h="457200">
                <a:tc>
                  <a:txBody>
                    <a:bodyPr/>
                    <a:lstStyle/>
                    <a:p>
                      <a:pPr marL="0" marR="0" lvl="0" indent="0" algn="ctr" rtl="0">
                        <a:lnSpc>
                          <a:spcPct val="115000"/>
                        </a:lnSpc>
                        <a:spcBef>
                          <a:spcPts val="0"/>
                        </a:spcBef>
                        <a:spcAft>
                          <a:spcPts val="0"/>
                        </a:spcAft>
                        <a:buClr>
                          <a:schemeClr val="dk1"/>
                        </a:buClr>
                        <a:buSzPts val="2000"/>
                        <a:buFont typeface="Arial"/>
                        <a:buNone/>
                      </a:pPr>
                      <a:r>
                        <a:rPr lang="fr-FR" sz="2000" b="0" noProof="0" dirty="0">
                          <a:solidFill>
                            <a:schemeClr val="dk1"/>
                          </a:solidFill>
                          <a:latin typeface="Arial"/>
                          <a:ea typeface="Arial"/>
                          <a:cs typeface="Arial"/>
                          <a:sym typeface="Arial"/>
                        </a:rPr>
                        <a:t>15</a:t>
                      </a:r>
                      <a:endParaRPr lang="fr-FR" sz="2000" noProof="0" dirty="0">
                        <a:solidFill>
                          <a:schemeClr val="dk1"/>
                        </a:solidFil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accent5"/>
                        </a:buClr>
                        <a:buSzPts val="2000"/>
                        <a:buFont typeface="Arial"/>
                        <a:buNone/>
                      </a:pPr>
                      <a:r>
                        <a:rPr lang="fr-FR" sz="2000" b="0" noProof="0" dirty="0">
                          <a:solidFill>
                            <a:schemeClr val="dk1"/>
                          </a:solidFill>
                          <a:latin typeface="Arial"/>
                          <a:ea typeface="Arial"/>
                          <a:cs typeface="Arial"/>
                          <a:sym typeface="Arial"/>
                        </a:rPr>
                        <a:t>Date de la dernière vaccination</a:t>
                      </a:r>
                      <a:endParaRPr lang="fr-FR" sz="2000" noProof="0" dirty="0">
                        <a:solidFill>
                          <a:schemeClr val="dk1"/>
                        </a:solidFill>
                      </a:endParaRPr>
                    </a:p>
                  </a:txBody>
                  <a:tcPr marL="45725" marR="91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chemeClr val="dk1"/>
                        </a:buClr>
                        <a:buSzPts val="2400"/>
                        <a:buFont typeface="Arial"/>
                        <a:buNone/>
                      </a:pPr>
                      <a:endParaRPr lang="fr-FR" sz="2400" noProof="0" dirty="0">
                        <a:solidFill>
                          <a:schemeClr val="dk1"/>
                        </a:solidFill>
                        <a:latin typeface="Arial"/>
                        <a:ea typeface="Arial"/>
                        <a:cs typeface="Arial"/>
                        <a:sym typeface="Aria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chemeClr val="dk1"/>
                        </a:buClr>
                        <a:buSzPts val="2400"/>
                        <a:buFont typeface="Arial"/>
                        <a:buNone/>
                      </a:pPr>
                      <a:endParaRPr lang="fr-FR" sz="2400" noProof="0" dirty="0">
                        <a:solidFill>
                          <a:schemeClr val="dk1"/>
                        </a:solidFill>
                        <a:latin typeface="Arial"/>
                        <a:ea typeface="Arial"/>
                        <a:cs typeface="Arial"/>
                        <a:sym typeface="Aria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bl>
          </a:graphicData>
        </a:graphic>
      </p:graphicFrame>
      <p:sp>
        <p:nvSpPr>
          <p:cNvPr id="631" name="Google Shape;631;p38"/>
          <p:cNvSpPr txBox="1"/>
          <p:nvPr/>
        </p:nvSpPr>
        <p:spPr>
          <a:xfrm>
            <a:off x="8027755" y="1923566"/>
            <a:ext cx="514350" cy="40006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953A"/>
              </a:buClr>
              <a:buSzPts val="2000"/>
              <a:buFont typeface="Arial"/>
              <a:buNone/>
            </a:pPr>
            <a:r>
              <a:rPr lang="en-US" sz="2000" b="1">
                <a:solidFill>
                  <a:srgbClr val="00953A"/>
                </a:solidFill>
                <a:latin typeface="Arial"/>
                <a:ea typeface="Arial"/>
                <a:cs typeface="Arial"/>
                <a:sym typeface="Arial"/>
              </a:rPr>
              <a:t>D</a:t>
            </a:r>
            <a:endParaRPr sz="2000">
              <a:solidFill>
                <a:srgbClr val="00953A"/>
              </a:solidFill>
              <a:latin typeface="Arial"/>
              <a:ea typeface="Arial"/>
              <a:cs typeface="Arial"/>
              <a:sym typeface="Arial"/>
            </a:endParaRPr>
          </a:p>
        </p:txBody>
      </p:sp>
      <p:sp>
        <p:nvSpPr>
          <p:cNvPr id="632" name="Google Shape;632;p38"/>
          <p:cNvSpPr txBox="1"/>
          <p:nvPr/>
        </p:nvSpPr>
        <p:spPr>
          <a:xfrm>
            <a:off x="8024559" y="3279352"/>
            <a:ext cx="514350" cy="40006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953A"/>
              </a:buClr>
              <a:buSzPts val="2000"/>
              <a:buFont typeface="Arial"/>
              <a:buNone/>
            </a:pPr>
            <a:r>
              <a:rPr lang="en-US" sz="2000" b="1">
                <a:solidFill>
                  <a:srgbClr val="00953A"/>
                </a:solidFill>
                <a:latin typeface="Arial"/>
                <a:ea typeface="Arial"/>
                <a:cs typeface="Arial"/>
                <a:sym typeface="Arial"/>
              </a:rPr>
              <a:t>I</a:t>
            </a:r>
            <a:endParaRPr sz="2000" b="1">
              <a:solidFill>
                <a:srgbClr val="00953A"/>
              </a:solidFill>
              <a:latin typeface="Arial"/>
              <a:ea typeface="Arial"/>
              <a:cs typeface="Arial"/>
              <a:sym typeface="Arial"/>
            </a:endParaRPr>
          </a:p>
        </p:txBody>
      </p:sp>
      <p:sp>
        <p:nvSpPr>
          <p:cNvPr id="633" name="Google Shape;633;p38"/>
          <p:cNvSpPr txBox="1"/>
          <p:nvPr/>
        </p:nvSpPr>
        <p:spPr>
          <a:xfrm>
            <a:off x="8027755" y="3739240"/>
            <a:ext cx="514350" cy="40006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953A"/>
              </a:buClr>
              <a:buSzPts val="2000"/>
              <a:buFont typeface="Arial"/>
              <a:buNone/>
            </a:pPr>
            <a:r>
              <a:rPr lang="en-US" sz="2000" b="1">
                <a:solidFill>
                  <a:srgbClr val="00953A"/>
                </a:solidFill>
                <a:latin typeface="Arial"/>
                <a:ea typeface="Arial"/>
                <a:cs typeface="Arial"/>
                <a:sym typeface="Arial"/>
              </a:rPr>
              <a:t>I</a:t>
            </a:r>
            <a:endParaRPr sz="2000">
              <a:solidFill>
                <a:srgbClr val="00953A"/>
              </a:solidFill>
              <a:latin typeface="Arial"/>
              <a:ea typeface="Arial"/>
              <a:cs typeface="Arial"/>
              <a:sym typeface="Arial"/>
            </a:endParaRPr>
          </a:p>
        </p:txBody>
      </p:sp>
      <p:sp>
        <p:nvSpPr>
          <p:cNvPr id="634" name="Google Shape;634;p38"/>
          <p:cNvSpPr txBox="1"/>
          <p:nvPr/>
        </p:nvSpPr>
        <p:spPr>
          <a:xfrm>
            <a:off x="8020983" y="4317745"/>
            <a:ext cx="514350" cy="40006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953A"/>
              </a:buClr>
              <a:buSzPts val="2000"/>
              <a:buFont typeface="Arial"/>
              <a:buNone/>
            </a:pPr>
            <a:r>
              <a:rPr lang="en-US" sz="2000" b="1">
                <a:solidFill>
                  <a:srgbClr val="00953A"/>
                </a:solidFill>
                <a:latin typeface="Arial"/>
                <a:ea typeface="Arial"/>
                <a:cs typeface="Arial"/>
                <a:sym typeface="Arial"/>
              </a:rPr>
              <a:t>C</a:t>
            </a:r>
            <a:endParaRPr sz="2000" b="1">
              <a:solidFill>
                <a:srgbClr val="00953A"/>
              </a:solidFill>
              <a:latin typeface="Arial"/>
              <a:ea typeface="Arial"/>
              <a:cs typeface="Arial"/>
              <a:sym typeface="Arial"/>
            </a:endParaRPr>
          </a:p>
        </p:txBody>
      </p:sp>
      <p:sp>
        <p:nvSpPr>
          <p:cNvPr id="635" name="Google Shape;635;p38"/>
          <p:cNvSpPr txBox="1"/>
          <p:nvPr/>
        </p:nvSpPr>
        <p:spPr>
          <a:xfrm>
            <a:off x="8027755" y="4861137"/>
            <a:ext cx="514350" cy="40006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953A"/>
              </a:buClr>
              <a:buSzPts val="2000"/>
              <a:buFont typeface="Arial"/>
              <a:buNone/>
            </a:pPr>
            <a:r>
              <a:rPr lang="en-US" sz="2000" b="1">
                <a:solidFill>
                  <a:srgbClr val="00953A"/>
                </a:solidFill>
                <a:latin typeface="Arial"/>
                <a:ea typeface="Arial"/>
                <a:cs typeface="Arial"/>
                <a:sym typeface="Arial"/>
              </a:rPr>
              <a:t>E</a:t>
            </a:r>
            <a:endParaRPr sz="2000" b="1">
              <a:solidFill>
                <a:srgbClr val="00953A"/>
              </a:solidFill>
              <a:latin typeface="Arial"/>
              <a:ea typeface="Arial"/>
              <a:cs typeface="Arial"/>
              <a:sym typeface="Arial"/>
            </a:endParaRPr>
          </a:p>
        </p:txBody>
      </p:sp>
      <p:sp>
        <p:nvSpPr>
          <p:cNvPr id="636" name="Google Shape;636;p38"/>
          <p:cNvSpPr txBox="1"/>
          <p:nvPr/>
        </p:nvSpPr>
        <p:spPr>
          <a:xfrm>
            <a:off x="8851327" y="4359638"/>
            <a:ext cx="2737886"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953A"/>
              </a:buClr>
              <a:buSzPts val="2000"/>
              <a:buFont typeface="Arial"/>
              <a:buNone/>
            </a:pPr>
            <a:r>
              <a:rPr lang="en-US" sz="2000" b="1">
                <a:solidFill>
                  <a:srgbClr val="00953A"/>
                </a:solidFill>
                <a:latin typeface="Arial"/>
                <a:ea typeface="Arial"/>
                <a:cs typeface="Arial"/>
                <a:sym typeface="Arial"/>
              </a:rPr>
              <a:t>29/</a:t>
            </a:r>
            <a:r>
              <a:rPr lang="en-US" sz="2000" b="1">
                <a:solidFill>
                  <a:srgbClr val="00953A"/>
                </a:solidFill>
              </a:rPr>
              <a:t>08</a:t>
            </a:r>
            <a:r>
              <a:rPr lang="en-US" sz="2000" b="1">
                <a:solidFill>
                  <a:srgbClr val="00953A"/>
                </a:solidFill>
                <a:latin typeface="Arial"/>
                <a:ea typeface="Arial"/>
                <a:cs typeface="Arial"/>
                <a:sym typeface="Arial"/>
              </a:rPr>
              <a:t>/20</a:t>
            </a:r>
            <a:r>
              <a:rPr lang="en-US" sz="2000" b="1">
                <a:solidFill>
                  <a:srgbClr val="00953A"/>
                </a:solidFill>
              </a:rPr>
              <a:t>24</a:t>
            </a:r>
            <a:endParaRPr sz="2000">
              <a:solidFill>
                <a:srgbClr val="00953A"/>
              </a:solidFill>
              <a:latin typeface="Arial"/>
              <a:ea typeface="Arial"/>
              <a:cs typeface="Arial"/>
              <a:sym typeface="Arial"/>
            </a:endParaRPr>
          </a:p>
        </p:txBody>
      </p:sp>
      <p:sp>
        <p:nvSpPr>
          <p:cNvPr id="637" name="Google Shape;637;p38"/>
          <p:cNvSpPr txBox="1"/>
          <p:nvPr/>
        </p:nvSpPr>
        <p:spPr>
          <a:xfrm>
            <a:off x="8020983" y="2376457"/>
            <a:ext cx="514350" cy="40006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953A"/>
              </a:buClr>
              <a:buSzPts val="2000"/>
              <a:buFont typeface="Arial"/>
              <a:buNone/>
            </a:pPr>
            <a:r>
              <a:rPr lang="en-US" sz="2000" b="1">
                <a:solidFill>
                  <a:srgbClr val="00953A"/>
                </a:solidFill>
                <a:latin typeface="Arial"/>
                <a:ea typeface="Arial"/>
                <a:cs typeface="Arial"/>
                <a:sym typeface="Arial"/>
              </a:rPr>
              <a:t>I</a:t>
            </a:r>
            <a:endParaRPr sz="2000" b="1">
              <a:solidFill>
                <a:srgbClr val="00953A"/>
              </a:solidFill>
              <a:latin typeface="Arial"/>
              <a:ea typeface="Arial"/>
              <a:cs typeface="Arial"/>
              <a:sym typeface="Arial"/>
            </a:endParaRPr>
          </a:p>
        </p:txBody>
      </p:sp>
      <p:sp>
        <p:nvSpPr>
          <p:cNvPr id="638" name="Google Shape;638;p38"/>
          <p:cNvSpPr txBox="1"/>
          <p:nvPr/>
        </p:nvSpPr>
        <p:spPr>
          <a:xfrm>
            <a:off x="8020983" y="2829758"/>
            <a:ext cx="514350" cy="40006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953A"/>
              </a:buClr>
              <a:buSzPts val="2000"/>
              <a:buFont typeface="Arial"/>
              <a:buNone/>
            </a:pPr>
            <a:r>
              <a:rPr lang="en-US" sz="2000" b="1">
                <a:solidFill>
                  <a:srgbClr val="00953A"/>
                </a:solidFill>
                <a:latin typeface="Arial"/>
                <a:ea typeface="Arial"/>
                <a:cs typeface="Arial"/>
                <a:sym typeface="Arial"/>
              </a:rPr>
              <a:t>I</a:t>
            </a:r>
            <a:endParaRPr sz="2000">
              <a:solidFill>
                <a:srgbClr val="00953A"/>
              </a:solidFill>
              <a:latin typeface="Arial"/>
              <a:ea typeface="Arial"/>
              <a:cs typeface="Arial"/>
              <a:sym typeface="Arial"/>
            </a:endParaRPr>
          </a:p>
        </p:txBody>
      </p:sp>
      <p:sp>
        <p:nvSpPr>
          <p:cNvPr id="639" name="Google Shape;639;p38"/>
          <p:cNvSpPr txBox="1"/>
          <p:nvPr/>
        </p:nvSpPr>
        <p:spPr>
          <a:xfrm>
            <a:off x="8851327" y="1911121"/>
            <a:ext cx="3478176"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953A"/>
              </a:buClr>
              <a:buSzPts val="2000"/>
              <a:buFont typeface="Arial"/>
              <a:buNone/>
            </a:pPr>
            <a:r>
              <a:rPr lang="en-US" sz="2000" b="1">
                <a:solidFill>
                  <a:srgbClr val="00953A"/>
                </a:solidFill>
                <a:latin typeface="Arial"/>
                <a:ea typeface="Arial"/>
                <a:cs typeface="Arial"/>
                <a:sym typeface="Arial"/>
              </a:rPr>
              <a:t>M</a:t>
            </a:r>
            <a:endParaRPr sz="2000" b="1">
              <a:solidFill>
                <a:srgbClr val="00953A"/>
              </a:solidFill>
              <a:latin typeface="Arial"/>
              <a:ea typeface="Arial"/>
              <a:cs typeface="Arial"/>
              <a:sym typeface="Arial"/>
            </a:endParaRPr>
          </a:p>
        </p:txBody>
      </p:sp>
      <p:sp>
        <p:nvSpPr>
          <p:cNvPr id="640" name="Google Shape;640;p38"/>
          <p:cNvSpPr txBox="1"/>
          <p:nvPr/>
        </p:nvSpPr>
        <p:spPr>
          <a:xfrm>
            <a:off x="8851327" y="2385356"/>
            <a:ext cx="2180912"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953A"/>
              </a:buClr>
              <a:buSzPts val="2000"/>
              <a:buFont typeface="Arial"/>
              <a:buNone/>
            </a:pPr>
            <a:r>
              <a:rPr lang="en-US" sz="2000" b="1">
                <a:solidFill>
                  <a:srgbClr val="00953A"/>
                </a:solidFill>
                <a:latin typeface="Arial"/>
                <a:ea typeface="Arial"/>
                <a:cs typeface="Arial"/>
                <a:sym typeface="Arial"/>
              </a:rPr>
              <a:t>Village V</a:t>
            </a:r>
            <a:endParaRPr sz="2000" b="1">
              <a:solidFill>
                <a:srgbClr val="00953A"/>
              </a:solidFill>
              <a:latin typeface="Arial"/>
              <a:ea typeface="Arial"/>
              <a:cs typeface="Arial"/>
              <a:sym typeface="Arial"/>
            </a:endParaRPr>
          </a:p>
        </p:txBody>
      </p:sp>
      <p:sp>
        <p:nvSpPr>
          <p:cNvPr id="641" name="Google Shape;641;p38"/>
          <p:cNvSpPr txBox="1"/>
          <p:nvPr/>
        </p:nvSpPr>
        <p:spPr>
          <a:xfrm>
            <a:off x="8851327" y="2831643"/>
            <a:ext cx="2640548"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953A"/>
              </a:buClr>
              <a:buSzPts val="2000"/>
              <a:buFont typeface="Arial"/>
              <a:buNone/>
            </a:pPr>
            <a:r>
              <a:rPr lang="en-US" sz="2000" b="1">
                <a:solidFill>
                  <a:srgbClr val="00953A"/>
                </a:solidFill>
                <a:latin typeface="Arial"/>
                <a:ea typeface="Arial"/>
                <a:cs typeface="Arial"/>
                <a:sym typeface="Arial"/>
              </a:rPr>
              <a:t>Ville de P</a:t>
            </a:r>
            <a:endParaRPr sz="2000" b="1">
              <a:solidFill>
                <a:srgbClr val="00953A"/>
              </a:solidFill>
              <a:latin typeface="Arial"/>
              <a:ea typeface="Arial"/>
              <a:cs typeface="Arial"/>
              <a:sym typeface="Arial"/>
            </a:endParaRPr>
          </a:p>
        </p:txBody>
      </p:sp>
      <p:sp>
        <p:nvSpPr>
          <p:cNvPr id="642" name="Google Shape;642;p38"/>
          <p:cNvSpPr txBox="1"/>
          <p:nvPr/>
        </p:nvSpPr>
        <p:spPr>
          <a:xfrm>
            <a:off x="8851327" y="3265005"/>
            <a:ext cx="2180912"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953A"/>
              </a:buClr>
              <a:buSzPts val="2000"/>
              <a:buFont typeface="Arial"/>
              <a:buNone/>
            </a:pPr>
            <a:r>
              <a:rPr lang="en-US" sz="2000" b="1">
                <a:solidFill>
                  <a:srgbClr val="00953A"/>
                </a:solidFill>
                <a:latin typeface="Arial"/>
                <a:ea typeface="Arial"/>
                <a:cs typeface="Arial"/>
                <a:sym typeface="Arial"/>
              </a:rPr>
              <a:t>District D</a:t>
            </a:r>
            <a:endParaRPr sz="2000" b="1">
              <a:solidFill>
                <a:srgbClr val="00953A"/>
              </a:solidFill>
              <a:latin typeface="Arial"/>
              <a:ea typeface="Arial"/>
              <a:cs typeface="Arial"/>
              <a:sym typeface="Arial"/>
            </a:endParaRPr>
          </a:p>
        </p:txBody>
      </p:sp>
      <p:sp>
        <p:nvSpPr>
          <p:cNvPr id="643" name="Google Shape;643;p38"/>
          <p:cNvSpPr txBox="1"/>
          <p:nvPr/>
        </p:nvSpPr>
        <p:spPr>
          <a:xfrm>
            <a:off x="8828982" y="4861138"/>
            <a:ext cx="2640548"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953A"/>
              </a:buClr>
              <a:buSzPts val="2000"/>
              <a:buFont typeface="Arial"/>
              <a:buNone/>
            </a:pPr>
            <a:r>
              <a:rPr lang="en-US" sz="2000" b="1">
                <a:solidFill>
                  <a:srgbClr val="00953A"/>
                </a:solidFill>
                <a:latin typeface="Arial"/>
                <a:ea typeface="Arial"/>
                <a:cs typeface="Arial"/>
                <a:sym typeface="Arial"/>
              </a:rPr>
              <a:t>(vide)</a:t>
            </a:r>
            <a:endParaRPr sz="2000" b="1">
              <a:solidFill>
                <a:srgbClr val="00953A"/>
              </a:solidFill>
              <a:latin typeface="Arial"/>
              <a:ea typeface="Arial"/>
              <a:cs typeface="Arial"/>
              <a:sym typeface="Arial"/>
            </a:endParaRPr>
          </a:p>
        </p:txBody>
      </p:sp>
      <p:sp>
        <p:nvSpPr>
          <p:cNvPr id="644" name="Google Shape;644;p38"/>
          <p:cNvSpPr txBox="1"/>
          <p:nvPr/>
        </p:nvSpPr>
        <p:spPr>
          <a:xfrm>
            <a:off x="8828982" y="3703063"/>
            <a:ext cx="2180912"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953A"/>
              </a:buClr>
              <a:buSzPts val="2000"/>
              <a:buFont typeface="Arial"/>
              <a:buNone/>
            </a:pPr>
            <a:r>
              <a:rPr lang="en-US" sz="2000" b="1">
                <a:solidFill>
                  <a:srgbClr val="00953A"/>
                </a:solidFill>
                <a:latin typeface="Arial"/>
                <a:ea typeface="Arial"/>
                <a:cs typeface="Arial"/>
                <a:sym typeface="Arial"/>
              </a:rPr>
              <a:t>(vide)</a:t>
            </a:r>
            <a:endParaRPr sz="2000" b="1">
              <a:solidFill>
                <a:srgbClr val="00953A"/>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3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3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4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3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4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3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4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3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4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63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63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63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6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49"/>
        <p:cNvGrpSpPr/>
        <p:nvPr/>
      </p:nvGrpSpPr>
      <p:grpSpPr>
        <a:xfrm>
          <a:off x="0" y="0"/>
          <a:ext cx="0" cy="0"/>
          <a:chOff x="0" y="0"/>
          <a:chExt cx="0" cy="0"/>
        </a:xfrm>
      </p:grpSpPr>
      <p:sp>
        <p:nvSpPr>
          <p:cNvPr id="650" name="Google Shape;650;p39"/>
          <p:cNvSpPr txBox="1">
            <a:spLocks noGrp="1"/>
          </p:cNvSpPr>
          <p:nvPr>
            <p:ph type="title"/>
          </p:nvPr>
        </p:nvSpPr>
        <p:spPr>
          <a:xfrm>
            <a:off x="838200" y="447675"/>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noProof="0" dirty="0">
                <a:latin typeface="Franklin Gothic Medium" panose="020B0603020102020204" pitchFamily="34" charset="0"/>
              </a:rPr>
              <a:t>Question 2 Réponse (16-21)</a:t>
            </a:r>
          </a:p>
        </p:txBody>
      </p:sp>
      <p:graphicFrame>
        <p:nvGraphicFramePr>
          <p:cNvPr id="651" name="Google Shape;651;p39"/>
          <p:cNvGraphicFramePr/>
          <p:nvPr>
            <p:extLst>
              <p:ext uri="{D42A27DB-BD31-4B8C-83A1-F6EECF244321}">
                <p14:modId xmlns:p14="http://schemas.microsoft.com/office/powerpoint/2010/main" val="1927644593"/>
              </p:ext>
            </p:extLst>
          </p:nvPr>
        </p:nvGraphicFramePr>
        <p:xfrm>
          <a:off x="838199" y="5941001"/>
          <a:ext cx="10608325" cy="688075"/>
        </p:xfrm>
        <a:graphic>
          <a:graphicData uri="http://schemas.openxmlformats.org/drawingml/2006/table">
            <a:tbl>
              <a:tblPr>
                <a:noFill/>
                <a:tableStyleId>{72090CA7-39CE-4A2A-A7DD-FEF3821C6D1B}</a:tableStyleId>
              </a:tblPr>
              <a:tblGrid>
                <a:gridCol w="3536100">
                  <a:extLst>
                    <a:ext uri="{9D8B030D-6E8A-4147-A177-3AD203B41FA5}">
                      <a16:colId xmlns:a16="http://schemas.microsoft.com/office/drawing/2014/main" val="20000"/>
                    </a:ext>
                  </a:extLst>
                </a:gridCol>
                <a:gridCol w="3895675">
                  <a:extLst>
                    <a:ext uri="{9D8B030D-6E8A-4147-A177-3AD203B41FA5}">
                      <a16:colId xmlns:a16="http://schemas.microsoft.com/office/drawing/2014/main" val="20001"/>
                    </a:ext>
                  </a:extLst>
                </a:gridCol>
                <a:gridCol w="3176550">
                  <a:extLst>
                    <a:ext uri="{9D8B030D-6E8A-4147-A177-3AD203B41FA5}">
                      <a16:colId xmlns:a16="http://schemas.microsoft.com/office/drawing/2014/main" val="20002"/>
                    </a:ext>
                  </a:extLst>
                </a:gridCol>
              </a:tblGrid>
              <a:tr h="317225">
                <a:tc>
                  <a:txBody>
                    <a:bodyPr/>
                    <a:lstStyle/>
                    <a:p>
                      <a:pPr marL="0" marR="0" lvl="0" indent="0" algn="l" rtl="0">
                        <a:spcBef>
                          <a:spcPts val="0"/>
                        </a:spcBef>
                        <a:spcAft>
                          <a:spcPts val="0"/>
                        </a:spcAft>
                        <a:buClr>
                          <a:schemeClr val="dk1"/>
                        </a:buClr>
                        <a:buSzPts val="1800"/>
                        <a:buFont typeface="Arial"/>
                        <a:buNone/>
                      </a:pPr>
                      <a:r>
                        <a:rPr lang="en-US" sz="1800" b="0">
                          <a:solidFill>
                            <a:schemeClr val="dk1"/>
                          </a:solidFill>
                          <a:latin typeface="Arial"/>
                          <a:ea typeface="Arial"/>
                          <a:cs typeface="Arial"/>
                          <a:sym typeface="Arial"/>
                        </a:rPr>
                        <a:t>I = Informations d'identification</a:t>
                      </a:r>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1800"/>
                        <a:buFont typeface="Arial"/>
                        <a:buNone/>
                      </a:pPr>
                      <a:r>
                        <a:rPr lang="en-US" sz="1800" b="0">
                          <a:solidFill>
                            <a:schemeClr val="dk1"/>
                          </a:solidFill>
                          <a:latin typeface="Arial"/>
                          <a:ea typeface="Arial"/>
                          <a:cs typeface="Arial"/>
                          <a:sym typeface="Arial"/>
                        </a:rPr>
                        <a:t>D = Informations démographiques</a:t>
                      </a:r>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accent5"/>
                        </a:buClr>
                        <a:buSzPts val="1600"/>
                        <a:buFont typeface="Times New Roman"/>
                        <a:buNone/>
                      </a:pPr>
                      <a:r>
                        <a:rPr lang="en-US" sz="1800" b="0" i="0" u="none" strike="noStrike" cap="none">
                          <a:solidFill>
                            <a:schemeClr val="dk1"/>
                          </a:solidFill>
                          <a:latin typeface="Arial"/>
                          <a:ea typeface="Arial"/>
                          <a:cs typeface="Arial"/>
                          <a:sym typeface="Arial"/>
                        </a:rPr>
                        <a:t>C = </a:t>
                      </a:r>
                      <a:r>
                        <a:rPr lang="en-US" sz="1800" b="0">
                          <a:solidFill>
                            <a:schemeClr val="dk1"/>
                          </a:solidFill>
                          <a:latin typeface="Arial"/>
                          <a:ea typeface="Arial"/>
                          <a:cs typeface="Arial"/>
                          <a:sym typeface="Arial"/>
                        </a:rPr>
                        <a:t>Informations </a:t>
                      </a:r>
                      <a:r>
                        <a:rPr lang="en-US" sz="1800" b="0" i="0" u="none" strike="noStrike" cap="none">
                          <a:solidFill>
                            <a:schemeClr val="dk1"/>
                          </a:solidFill>
                          <a:latin typeface="Arial"/>
                          <a:ea typeface="Arial"/>
                          <a:cs typeface="Arial"/>
                          <a:sym typeface="Arial"/>
                        </a:rPr>
                        <a:t>cliniques</a:t>
                      </a:r>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370850">
                <a:tc>
                  <a:txBody>
                    <a:bodyPr/>
                    <a:lstStyle/>
                    <a:p>
                      <a:pPr marL="0" marR="0" lvl="0" indent="0" algn="l" rtl="0">
                        <a:lnSpc>
                          <a:spcPct val="100000"/>
                        </a:lnSpc>
                        <a:spcBef>
                          <a:spcPts val="0"/>
                        </a:spcBef>
                        <a:spcAft>
                          <a:spcPts val="0"/>
                        </a:spcAft>
                        <a:buClr>
                          <a:schemeClr val="accent5"/>
                        </a:buClr>
                        <a:buSzPts val="1600"/>
                        <a:buFont typeface="Times New Roman"/>
                        <a:buNone/>
                      </a:pPr>
                      <a:r>
                        <a:rPr lang="en-US" sz="1800" b="0" i="0" u="none" strike="noStrike" cap="none">
                          <a:solidFill>
                            <a:schemeClr val="dk1"/>
                          </a:solidFill>
                          <a:latin typeface="Arial"/>
                          <a:ea typeface="Arial"/>
                          <a:cs typeface="Arial"/>
                          <a:sym typeface="Arial"/>
                        </a:rPr>
                        <a:t>E = </a:t>
                      </a:r>
                      <a:r>
                        <a:rPr lang="en-US" sz="1800" b="0">
                          <a:solidFill>
                            <a:schemeClr val="dk1"/>
                          </a:solidFill>
                          <a:latin typeface="Arial"/>
                          <a:ea typeface="Arial"/>
                          <a:cs typeface="Arial"/>
                          <a:sym typeface="Arial"/>
                        </a:rPr>
                        <a:t>Informations sur </a:t>
                      </a:r>
                      <a:r>
                        <a:rPr lang="en-US" sz="1800" b="0" i="0" u="none" strike="noStrike" cap="none">
                          <a:solidFill>
                            <a:schemeClr val="dk1"/>
                          </a:solidFill>
                          <a:latin typeface="Arial"/>
                          <a:ea typeface="Arial"/>
                          <a:cs typeface="Arial"/>
                          <a:sym typeface="Arial"/>
                        </a:rPr>
                        <a:t>l'exposition</a:t>
                      </a:r>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accent5"/>
                        </a:buClr>
                        <a:buSzPts val="1600"/>
                        <a:buFont typeface="Times New Roman"/>
                        <a:buNone/>
                      </a:pPr>
                      <a:r>
                        <a:rPr lang="en-US" sz="1800" b="0" i="0" u="none" strike="noStrike" cap="none" dirty="0">
                          <a:solidFill>
                            <a:schemeClr val="dk1"/>
                          </a:solidFill>
                          <a:latin typeface="Arial"/>
                          <a:ea typeface="Arial"/>
                          <a:cs typeface="Arial"/>
                          <a:sym typeface="Arial"/>
                        </a:rPr>
                        <a:t>R = Source du rapport</a:t>
                      </a:r>
                      <a:endParaRPr sz="1800" b="0" dirty="0">
                        <a:solidFill>
                          <a:schemeClr val="dk1"/>
                        </a:solidFill>
                        <a:latin typeface="Arial"/>
                        <a:ea typeface="Arial"/>
                        <a:cs typeface="Arial"/>
                        <a:sym typeface="Arial"/>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1800"/>
                        <a:buFont typeface="Arial"/>
                        <a:buNone/>
                      </a:pPr>
                      <a:endParaRPr sz="1800" b="0" dirty="0">
                        <a:solidFill>
                          <a:schemeClr val="dk1"/>
                        </a:solidFill>
                        <a:latin typeface="Arial"/>
                        <a:ea typeface="Arial"/>
                        <a:cs typeface="Arial"/>
                        <a:sym typeface="Arial"/>
                      </a:endParaRPr>
                    </a:p>
                  </a:txBody>
                  <a:tcPr marL="91450" marR="9145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652" name="Google Shape;652;p39"/>
          <p:cNvGraphicFramePr/>
          <p:nvPr>
            <p:extLst>
              <p:ext uri="{D42A27DB-BD31-4B8C-83A1-F6EECF244321}">
                <p14:modId xmlns:p14="http://schemas.microsoft.com/office/powerpoint/2010/main" val="3913683762"/>
              </p:ext>
            </p:extLst>
          </p:nvPr>
        </p:nvGraphicFramePr>
        <p:xfrm>
          <a:off x="792480" y="1535396"/>
          <a:ext cx="10819325" cy="4405605"/>
        </p:xfrm>
        <a:graphic>
          <a:graphicData uri="http://schemas.openxmlformats.org/drawingml/2006/table">
            <a:tbl>
              <a:tblPr>
                <a:noFill/>
                <a:tableStyleId>{72090CA7-39CE-4A2A-A7DD-FEF3821C6D1B}</a:tableStyleId>
              </a:tblPr>
              <a:tblGrid>
                <a:gridCol w="652900">
                  <a:extLst>
                    <a:ext uri="{9D8B030D-6E8A-4147-A177-3AD203B41FA5}">
                      <a16:colId xmlns:a16="http://schemas.microsoft.com/office/drawing/2014/main" val="20000"/>
                    </a:ext>
                  </a:extLst>
                </a:gridCol>
                <a:gridCol w="6435625">
                  <a:extLst>
                    <a:ext uri="{9D8B030D-6E8A-4147-A177-3AD203B41FA5}">
                      <a16:colId xmlns:a16="http://schemas.microsoft.com/office/drawing/2014/main" val="20001"/>
                    </a:ext>
                  </a:extLst>
                </a:gridCol>
                <a:gridCol w="932700">
                  <a:extLst>
                    <a:ext uri="{9D8B030D-6E8A-4147-A177-3AD203B41FA5}">
                      <a16:colId xmlns:a16="http://schemas.microsoft.com/office/drawing/2014/main" val="20002"/>
                    </a:ext>
                  </a:extLst>
                </a:gridCol>
                <a:gridCol w="2798100">
                  <a:extLst>
                    <a:ext uri="{9D8B030D-6E8A-4147-A177-3AD203B41FA5}">
                      <a16:colId xmlns:a16="http://schemas.microsoft.com/office/drawing/2014/main" val="20003"/>
                    </a:ext>
                  </a:extLst>
                </a:gridCol>
              </a:tblGrid>
              <a:tr h="387200">
                <a:tc gridSpan="2">
                  <a:txBody>
                    <a:bodyPr/>
                    <a:lstStyle/>
                    <a:p>
                      <a:pPr marL="0" marR="0" lvl="0" indent="0" algn="ctr" rtl="0">
                        <a:lnSpc>
                          <a:spcPct val="115000"/>
                        </a:lnSpc>
                        <a:spcBef>
                          <a:spcPts val="0"/>
                        </a:spcBef>
                        <a:spcAft>
                          <a:spcPts val="0"/>
                        </a:spcAft>
                        <a:buClr>
                          <a:schemeClr val="dk1"/>
                        </a:buClr>
                        <a:buSzPts val="2400"/>
                        <a:buFont typeface="Arial"/>
                        <a:buNone/>
                      </a:pPr>
                      <a:r>
                        <a:rPr lang="fr-FR" sz="2400" b="1" noProof="0" dirty="0">
                          <a:solidFill>
                            <a:schemeClr val="dk1"/>
                          </a:solidFill>
                          <a:latin typeface="Arial"/>
                          <a:ea typeface="Arial"/>
                          <a:cs typeface="Arial"/>
                          <a:sym typeface="Arial"/>
                        </a:rPr>
                        <a:t>Variables/Questions</a:t>
                      </a:r>
                      <a:endParaRPr lang="fr-FR" noProof="0" dirty="0"/>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hMerge="1">
                  <a:txBody>
                    <a:bodyPr/>
                    <a:lstStyle/>
                    <a:p>
                      <a:endParaRPr lang="fr-FR"/>
                    </a:p>
                  </a:txBody>
                  <a:tcPr/>
                </a:tc>
                <a:tc>
                  <a:txBody>
                    <a:bodyPr/>
                    <a:lstStyle/>
                    <a:p>
                      <a:pPr marL="0" marR="0" lvl="0" indent="0" algn="ctr" rtl="0">
                        <a:lnSpc>
                          <a:spcPct val="115000"/>
                        </a:lnSpc>
                        <a:spcBef>
                          <a:spcPts val="0"/>
                        </a:spcBef>
                        <a:spcAft>
                          <a:spcPts val="0"/>
                        </a:spcAft>
                        <a:buClr>
                          <a:schemeClr val="dk1"/>
                        </a:buClr>
                        <a:buSzPts val="2400"/>
                        <a:buFont typeface="Arial"/>
                        <a:buNone/>
                      </a:pPr>
                      <a:r>
                        <a:rPr lang="fr-FR" sz="2400" b="1" noProof="0" dirty="0">
                          <a:solidFill>
                            <a:schemeClr val="dk1"/>
                          </a:solidFill>
                          <a:latin typeface="Arial"/>
                          <a:ea typeface="Arial"/>
                          <a:cs typeface="Arial"/>
                          <a:sym typeface="Arial"/>
                        </a:rPr>
                        <a:t>Type</a:t>
                      </a:r>
                      <a:endParaRPr lang="fr-FR" noProof="0" dirty="0"/>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15000"/>
                        </a:lnSpc>
                        <a:spcBef>
                          <a:spcPts val="0"/>
                        </a:spcBef>
                        <a:spcAft>
                          <a:spcPts val="0"/>
                        </a:spcAft>
                        <a:buClr>
                          <a:schemeClr val="dk1"/>
                        </a:buClr>
                        <a:buSzPts val="2400"/>
                        <a:buFont typeface="Arial"/>
                        <a:buNone/>
                      </a:pPr>
                      <a:r>
                        <a:rPr lang="fr-FR" sz="2400" b="1" noProof="0" dirty="0">
                          <a:solidFill>
                            <a:schemeClr val="dk1"/>
                          </a:solidFill>
                          <a:latin typeface="Arial"/>
                          <a:ea typeface="Arial"/>
                          <a:cs typeface="Arial"/>
                          <a:sym typeface="Arial"/>
                        </a:rPr>
                        <a:t>Réponse</a:t>
                      </a:r>
                      <a:endParaRPr lang="fr-FR" noProof="0" dirty="0"/>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387200">
                <a:tc>
                  <a:txBody>
                    <a:bodyPr/>
                    <a:lstStyle/>
                    <a:p>
                      <a:pPr marL="0" marR="0" lvl="0" indent="0" algn="ctr" rtl="0">
                        <a:lnSpc>
                          <a:spcPct val="115000"/>
                        </a:lnSpc>
                        <a:spcBef>
                          <a:spcPts val="0"/>
                        </a:spcBef>
                        <a:spcAft>
                          <a:spcPts val="0"/>
                        </a:spcAft>
                        <a:buClr>
                          <a:schemeClr val="dk1"/>
                        </a:buClr>
                        <a:buSzPts val="2000"/>
                        <a:buFont typeface="Arial"/>
                        <a:buNone/>
                      </a:pPr>
                      <a:r>
                        <a:rPr lang="fr-FR" sz="2000" b="0" noProof="0" dirty="0">
                          <a:solidFill>
                            <a:schemeClr val="dk1"/>
                          </a:solidFill>
                          <a:latin typeface="Arial"/>
                          <a:ea typeface="Arial"/>
                          <a:cs typeface="Arial"/>
                          <a:sym typeface="Arial"/>
                        </a:rPr>
                        <a:t>16</a:t>
                      </a:r>
                      <a:endParaRPr lang="fr-FR" sz="2000" noProof="0" dirty="0">
                        <a:solidFill>
                          <a:schemeClr val="dk1"/>
                        </a:solidFill>
                      </a:endParaRPr>
                    </a:p>
                  </a:txBody>
                  <a:tcPr marL="45725" marR="9150" marT="9150"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b="0" noProof="0" dirty="0">
                          <a:solidFill>
                            <a:schemeClr val="dk1"/>
                          </a:solidFill>
                          <a:latin typeface="Arial"/>
                          <a:ea typeface="Arial"/>
                          <a:cs typeface="Arial"/>
                          <a:sym typeface="Arial"/>
                        </a:rPr>
                        <a:t>Résultats de laboratoire</a:t>
                      </a:r>
                      <a:endParaRPr lang="fr-FR" sz="2000" noProof="0" dirty="0">
                        <a:solidFill>
                          <a:schemeClr val="dk1"/>
                        </a:solidFill>
                      </a:endParaRPr>
                    </a:p>
                  </a:txBody>
                  <a:tcPr marL="45725" marR="9150" marT="9150"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15000"/>
                        </a:lnSpc>
                        <a:spcBef>
                          <a:spcPts val="0"/>
                        </a:spcBef>
                        <a:spcAft>
                          <a:spcPts val="0"/>
                        </a:spcAft>
                        <a:buClr>
                          <a:schemeClr val="dk1"/>
                        </a:buClr>
                        <a:buSzPts val="2400"/>
                        <a:buFont typeface="Arial"/>
                        <a:buNone/>
                      </a:pPr>
                      <a:endParaRPr lang="fr-FR" sz="2400" noProof="0" dirty="0">
                        <a:solidFill>
                          <a:schemeClr val="dk1"/>
                        </a:solidFill>
                        <a:latin typeface="Arial"/>
                        <a:ea typeface="Arial"/>
                        <a:cs typeface="Arial"/>
                        <a:sym typeface="Aria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15000"/>
                        </a:lnSpc>
                        <a:spcBef>
                          <a:spcPts val="0"/>
                        </a:spcBef>
                        <a:spcAft>
                          <a:spcPts val="0"/>
                        </a:spcAft>
                        <a:buClr>
                          <a:schemeClr val="dk1"/>
                        </a:buClr>
                        <a:buSzPts val="2400"/>
                        <a:buFont typeface="Arial"/>
                        <a:buNone/>
                      </a:pPr>
                      <a:endParaRPr lang="fr-FR" sz="2400" noProof="0" dirty="0">
                        <a:solidFill>
                          <a:schemeClr val="dk1"/>
                        </a:solidFill>
                        <a:latin typeface="Arial"/>
                        <a:ea typeface="Arial"/>
                        <a:cs typeface="Arial"/>
                        <a:sym typeface="Aria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1"/>
                  </a:ext>
                </a:extLst>
              </a:tr>
              <a:tr h="716575">
                <a:tc>
                  <a:txBody>
                    <a:bodyPr/>
                    <a:lstStyle/>
                    <a:p>
                      <a:pPr marL="0" marR="0" lvl="0" indent="0" algn="ctr" rtl="0">
                        <a:lnSpc>
                          <a:spcPct val="115000"/>
                        </a:lnSpc>
                        <a:spcBef>
                          <a:spcPts val="0"/>
                        </a:spcBef>
                        <a:spcAft>
                          <a:spcPts val="0"/>
                        </a:spcAft>
                        <a:buClr>
                          <a:schemeClr val="dk1"/>
                        </a:buClr>
                        <a:buSzPts val="2000"/>
                        <a:buFont typeface="Arial"/>
                        <a:buNone/>
                      </a:pPr>
                      <a:r>
                        <a:rPr lang="fr-FR" sz="2000" b="0" noProof="0" dirty="0">
                          <a:solidFill>
                            <a:schemeClr val="dk1"/>
                          </a:solidFill>
                          <a:latin typeface="Arial"/>
                          <a:ea typeface="Arial"/>
                          <a:cs typeface="Arial"/>
                          <a:sym typeface="Arial"/>
                        </a:rPr>
                        <a:t>17</a:t>
                      </a:r>
                      <a:endParaRPr lang="fr-FR" sz="2000" noProof="0" dirty="0">
                        <a:solidFill>
                          <a:schemeClr val="dk1"/>
                        </a:solidFill>
                      </a:endParaRPr>
                    </a:p>
                  </a:txBody>
                  <a:tcPr marL="45725" marR="9150" marT="9150"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noProof="0" dirty="0">
                          <a:solidFill>
                            <a:schemeClr val="dk1"/>
                          </a:solidFill>
                        </a:rPr>
                        <a:t>Issue</a:t>
                      </a:r>
                      <a:r>
                        <a:rPr lang="fr-FR" sz="2000" b="0" noProof="0" dirty="0">
                          <a:solidFill>
                            <a:schemeClr val="dk1"/>
                          </a:solidFill>
                          <a:latin typeface="Arial"/>
                          <a:ea typeface="Arial"/>
                          <a:cs typeface="Arial"/>
                          <a:sym typeface="Arial"/>
                        </a:rPr>
                        <a:t> : vivant, décédé, transféré, perdu pour le suivi ou inconnu</a:t>
                      </a:r>
                      <a:endParaRPr lang="fr-FR" sz="2000" noProof="0" dirty="0">
                        <a:solidFill>
                          <a:schemeClr val="dk1"/>
                        </a:solidFill>
                      </a:endParaRPr>
                    </a:p>
                  </a:txBody>
                  <a:tcPr marL="45725" marR="9150" marT="9150"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chemeClr val="dk1"/>
                        </a:buClr>
                        <a:buSzPts val="2400"/>
                        <a:buFont typeface="Arial"/>
                        <a:buNone/>
                      </a:pPr>
                      <a:endParaRPr lang="fr-FR" sz="2400" noProof="0" dirty="0">
                        <a:solidFill>
                          <a:schemeClr val="dk1"/>
                        </a:solidFill>
                        <a:latin typeface="Arial"/>
                        <a:ea typeface="Arial"/>
                        <a:cs typeface="Arial"/>
                        <a:sym typeface="Aria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chemeClr val="dk1"/>
                        </a:buClr>
                        <a:buSzPts val="2400"/>
                        <a:buFont typeface="Arial"/>
                        <a:buNone/>
                      </a:pPr>
                      <a:endParaRPr lang="fr-FR" sz="2400" noProof="0" dirty="0">
                        <a:solidFill>
                          <a:schemeClr val="dk1"/>
                        </a:solidFill>
                        <a:latin typeface="Arial"/>
                        <a:ea typeface="Arial"/>
                        <a:cs typeface="Arial"/>
                        <a:sym typeface="Aria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1040400">
                <a:tc>
                  <a:txBody>
                    <a:bodyPr/>
                    <a:lstStyle/>
                    <a:p>
                      <a:pPr marL="0" marR="0" lvl="0" indent="0" algn="ctr" rtl="0">
                        <a:lnSpc>
                          <a:spcPct val="115000"/>
                        </a:lnSpc>
                        <a:spcBef>
                          <a:spcPts val="0"/>
                        </a:spcBef>
                        <a:spcAft>
                          <a:spcPts val="0"/>
                        </a:spcAft>
                        <a:buClr>
                          <a:schemeClr val="dk1"/>
                        </a:buClr>
                        <a:buSzPts val="2000"/>
                        <a:buFont typeface="Arial"/>
                        <a:buNone/>
                      </a:pPr>
                      <a:r>
                        <a:rPr lang="fr-FR" sz="2000" b="0" noProof="0" dirty="0">
                          <a:solidFill>
                            <a:schemeClr val="dk1"/>
                          </a:solidFill>
                          <a:latin typeface="Arial"/>
                          <a:ea typeface="Arial"/>
                          <a:cs typeface="Arial"/>
                          <a:sym typeface="Arial"/>
                        </a:rPr>
                        <a:t>18</a:t>
                      </a:r>
                      <a:endParaRPr lang="fr-FR" sz="2000" noProof="0" dirty="0">
                        <a:solidFill>
                          <a:schemeClr val="dk1"/>
                        </a:solidFill>
                      </a:endParaRPr>
                    </a:p>
                  </a:txBody>
                  <a:tcPr marL="45725" marR="9150" marT="9150"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b="0" noProof="0" dirty="0">
                          <a:solidFill>
                            <a:schemeClr val="dk1"/>
                          </a:solidFill>
                          <a:latin typeface="Arial"/>
                          <a:ea typeface="Arial"/>
                          <a:cs typeface="Arial"/>
                          <a:sym typeface="Arial"/>
                        </a:rPr>
                        <a:t>Classification finale : confirmé, probable, compatible, écarté, suspect ou en attente</a:t>
                      </a:r>
                      <a:endParaRPr lang="fr-FR" sz="2000" noProof="0" dirty="0">
                        <a:solidFill>
                          <a:schemeClr val="dk1"/>
                        </a:solidFill>
                      </a:endParaRPr>
                    </a:p>
                  </a:txBody>
                  <a:tcPr marL="45725" marR="9150" marT="9150"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15000"/>
                        </a:lnSpc>
                        <a:spcBef>
                          <a:spcPts val="0"/>
                        </a:spcBef>
                        <a:spcAft>
                          <a:spcPts val="0"/>
                        </a:spcAft>
                        <a:buClr>
                          <a:schemeClr val="dk1"/>
                        </a:buClr>
                        <a:buSzPts val="2400"/>
                        <a:buFont typeface="Arial"/>
                        <a:buNone/>
                      </a:pPr>
                      <a:endParaRPr lang="fr-FR" sz="2400" noProof="0" dirty="0">
                        <a:solidFill>
                          <a:schemeClr val="dk1"/>
                        </a:solidFill>
                        <a:latin typeface="Arial"/>
                        <a:ea typeface="Arial"/>
                        <a:cs typeface="Arial"/>
                        <a:sym typeface="Aria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15000"/>
                        </a:lnSpc>
                        <a:spcBef>
                          <a:spcPts val="0"/>
                        </a:spcBef>
                        <a:spcAft>
                          <a:spcPts val="0"/>
                        </a:spcAft>
                        <a:buClr>
                          <a:schemeClr val="dk1"/>
                        </a:buClr>
                        <a:buSzPts val="2400"/>
                        <a:buFont typeface="Arial"/>
                        <a:buNone/>
                      </a:pPr>
                      <a:endParaRPr lang="fr-FR" sz="2400" noProof="0" dirty="0">
                        <a:solidFill>
                          <a:schemeClr val="dk1"/>
                        </a:solidFill>
                        <a:latin typeface="Arial"/>
                        <a:ea typeface="Arial"/>
                        <a:cs typeface="Arial"/>
                        <a:sym typeface="Aria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3"/>
                  </a:ext>
                </a:extLst>
              </a:tr>
              <a:tr h="716575">
                <a:tc>
                  <a:txBody>
                    <a:bodyPr/>
                    <a:lstStyle/>
                    <a:p>
                      <a:pPr marL="0" marR="0" lvl="0" indent="0" algn="ctr" rtl="0">
                        <a:lnSpc>
                          <a:spcPct val="115000"/>
                        </a:lnSpc>
                        <a:spcBef>
                          <a:spcPts val="0"/>
                        </a:spcBef>
                        <a:spcAft>
                          <a:spcPts val="0"/>
                        </a:spcAft>
                        <a:buClr>
                          <a:schemeClr val="dk1"/>
                        </a:buClr>
                        <a:buSzPts val="2000"/>
                        <a:buFont typeface="Arial"/>
                        <a:buNone/>
                      </a:pPr>
                      <a:r>
                        <a:rPr lang="fr-FR" sz="2000" b="0" noProof="0" dirty="0">
                          <a:solidFill>
                            <a:schemeClr val="dk1"/>
                          </a:solidFill>
                          <a:latin typeface="Arial"/>
                          <a:ea typeface="Arial"/>
                          <a:cs typeface="Arial"/>
                          <a:sym typeface="Arial"/>
                        </a:rPr>
                        <a:t>19</a:t>
                      </a:r>
                      <a:endParaRPr lang="fr-FR" sz="2000" noProof="0" dirty="0">
                        <a:solidFill>
                          <a:schemeClr val="dk1"/>
                        </a:solidFill>
                      </a:endParaRPr>
                    </a:p>
                  </a:txBody>
                  <a:tcPr marL="45725" marR="9150" marT="9150"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b="0" noProof="0" dirty="0">
                          <a:solidFill>
                            <a:schemeClr val="dk1"/>
                          </a:solidFill>
                          <a:latin typeface="Arial"/>
                          <a:ea typeface="Arial"/>
                          <a:cs typeface="Arial"/>
                          <a:sym typeface="Arial"/>
                        </a:rPr>
                        <a:t>Date à laquelle l'établissement de santé a informé le district </a:t>
                      </a:r>
                      <a:r>
                        <a:rPr lang="fr-FR" sz="2000" noProof="0" dirty="0">
                          <a:solidFill>
                            <a:schemeClr val="dk1"/>
                          </a:solidFill>
                          <a:latin typeface="Arial"/>
                          <a:ea typeface="Arial"/>
                          <a:cs typeface="Arial"/>
                          <a:sym typeface="Arial"/>
                        </a:rPr>
                        <a:t>(JJ/MM/AAAA)</a:t>
                      </a:r>
                      <a:endParaRPr lang="fr-FR" sz="2000" noProof="0" dirty="0">
                        <a:solidFill>
                          <a:schemeClr val="dk1"/>
                        </a:solidFill>
                      </a:endParaRPr>
                    </a:p>
                  </a:txBody>
                  <a:tcPr marL="45725" marR="9150" marT="9150"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chemeClr val="dk1"/>
                        </a:buClr>
                        <a:buSzPts val="2400"/>
                        <a:buFont typeface="Arial"/>
                        <a:buNone/>
                      </a:pPr>
                      <a:endParaRPr lang="fr-FR" sz="2400" noProof="0" dirty="0">
                        <a:solidFill>
                          <a:schemeClr val="dk1"/>
                        </a:solidFill>
                        <a:latin typeface="Arial"/>
                        <a:ea typeface="Arial"/>
                        <a:cs typeface="Arial"/>
                        <a:sym typeface="Aria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chemeClr val="dk1"/>
                        </a:buClr>
                        <a:buSzPts val="2400"/>
                        <a:buFont typeface="Arial"/>
                        <a:buNone/>
                      </a:pPr>
                      <a:endParaRPr lang="fr-FR" sz="2400" noProof="0" dirty="0">
                        <a:solidFill>
                          <a:schemeClr val="dk1"/>
                        </a:solidFill>
                        <a:latin typeface="Arial"/>
                        <a:ea typeface="Arial"/>
                        <a:cs typeface="Arial"/>
                        <a:sym typeface="Aria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387200">
                <a:tc>
                  <a:txBody>
                    <a:bodyPr/>
                    <a:lstStyle/>
                    <a:p>
                      <a:pPr marL="0" marR="0" lvl="0" indent="0" algn="ctr" rtl="0">
                        <a:lnSpc>
                          <a:spcPct val="115000"/>
                        </a:lnSpc>
                        <a:spcBef>
                          <a:spcPts val="0"/>
                        </a:spcBef>
                        <a:spcAft>
                          <a:spcPts val="0"/>
                        </a:spcAft>
                        <a:buClr>
                          <a:schemeClr val="dk1"/>
                        </a:buClr>
                        <a:buSzPts val="2000"/>
                        <a:buFont typeface="Arial"/>
                        <a:buNone/>
                      </a:pPr>
                      <a:r>
                        <a:rPr lang="fr-FR" sz="2000" b="0" noProof="0" dirty="0">
                          <a:solidFill>
                            <a:schemeClr val="dk1"/>
                          </a:solidFill>
                          <a:latin typeface="Arial"/>
                          <a:ea typeface="Arial"/>
                          <a:cs typeface="Arial"/>
                          <a:sym typeface="Arial"/>
                        </a:rPr>
                        <a:t>20</a:t>
                      </a:r>
                      <a:endParaRPr lang="fr-FR" sz="2000" noProof="0" dirty="0">
                        <a:solidFill>
                          <a:schemeClr val="dk1"/>
                        </a:solidFill>
                      </a:endParaRPr>
                    </a:p>
                  </a:txBody>
                  <a:tcPr marL="45725" marR="9150" marT="9150"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b="0" noProof="0" dirty="0">
                          <a:solidFill>
                            <a:schemeClr val="dk1"/>
                          </a:solidFill>
                          <a:latin typeface="Arial"/>
                          <a:ea typeface="Arial"/>
                          <a:cs typeface="Arial"/>
                          <a:sym typeface="Arial"/>
                        </a:rPr>
                        <a:t>Date d'envoi du formulaire au district (</a:t>
                      </a:r>
                      <a:r>
                        <a:rPr lang="fr-FR" sz="2000" noProof="0" dirty="0">
                          <a:solidFill>
                            <a:schemeClr val="dk1"/>
                          </a:solidFill>
                          <a:latin typeface="Arial"/>
                          <a:ea typeface="Arial"/>
                          <a:cs typeface="Arial"/>
                          <a:sym typeface="Arial"/>
                        </a:rPr>
                        <a:t>JJ/MM/AAAA)</a:t>
                      </a:r>
                      <a:endParaRPr lang="fr-FR" sz="2000" noProof="0" dirty="0">
                        <a:solidFill>
                          <a:schemeClr val="dk1"/>
                        </a:solidFill>
                      </a:endParaRPr>
                    </a:p>
                  </a:txBody>
                  <a:tcPr marL="45725" marR="9150" marT="9150"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15000"/>
                        </a:lnSpc>
                        <a:spcBef>
                          <a:spcPts val="0"/>
                        </a:spcBef>
                        <a:spcAft>
                          <a:spcPts val="0"/>
                        </a:spcAft>
                        <a:buClr>
                          <a:schemeClr val="dk1"/>
                        </a:buClr>
                        <a:buSzPts val="2400"/>
                        <a:buFont typeface="Arial"/>
                        <a:buNone/>
                      </a:pPr>
                      <a:endParaRPr lang="fr-FR" sz="2400" noProof="0" dirty="0">
                        <a:solidFill>
                          <a:schemeClr val="dk1"/>
                        </a:solidFill>
                        <a:latin typeface="Arial"/>
                        <a:ea typeface="Arial"/>
                        <a:cs typeface="Arial"/>
                        <a:sym typeface="Aria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15000"/>
                        </a:lnSpc>
                        <a:spcBef>
                          <a:spcPts val="0"/>
                        </a:spcBef>
                        <a:spcAft>
                          <a:spcPts val="0"/>
                        </a:spcAft>
                        <a:buClr>
                          <a:schemeClr val="dk1"/>
                        </a:buClr>
                        <a:buSzPts val="2400"/>
                        <a:buFont typeface="Arial"/>
                        <a:buNone/>
                      </a:pPr>
                      <a:endParaRPr lang="fr-FR" sz="2400" noProof="0" dirty="0">
                        <a:solidFill>
                          <a:schemeClr val="dk1"/>
                        </a:solidFill>
                        <a:latin typeface="Arial"/>
                        <a:ea typeface="Arial"/>
                        <a:cs typeface="Arial"/>
                        <a:sym typeface="Aria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5"/>
                  </a:ext>
                </a:extLst>
              </a:tr>
              <a:tr h="716575">
                <a:tc>
                  <a:txBody>
                    <a:bodyPr/>
                    <a:lstStyle/>
                    <a:p>
                      <a:pPr marL="0" marR="0" lvl="0" indent="0" algn="ctr" rtl="0">
                        <a:lnSpc>
                          <a:spcPct val="115000"/>
                        </a:lnSpc>
                        <a:spcBef>
                          <a:spcPts val="0"/>
                        </a:spcBef>
                        <a:spcAft>
                          <a:spcPts val="0"/>
                        </a:spcAft>
                        <a:buClr>
                          <a:schemeClr val="dk1"/>
                        </a:buClr>
                        <a:buSzPts val="2000"/>
                        <a:buFont typeface="Arial"/>
                        <a:buNone/>
                      </a:pPr>
                      <a:r>
                        <a:rPr lang="fr-FR" sz="2000" b="0" noProof="0" dirty="0">
                          <a:solidFill>
                            <a:schemeClr val="dk1"/>
                          </a:solidFill>
                          <a:latin typeface="Arial"/>
                          <a:ea typeface="Arial"/>
                          <a:cs typeface="Arial"/>
                          <a:sym typeface="Arial"/>
                        </a:rPr>
                        <a:t>21</a:t>
                      </a:r>
                      <a:endParaRPr lang="fr-FR" sz="2000" noProof="0" dirty="0">
                        <a:solidFill>
                          <a:schemeClr val="dk1"/>
                        </a:solidFill>
                      </a:endParaRPr>
                    </a:p>
                  </a:txBody>
                  <a:tcPr marL="45725" marR="9150" marT="9150"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b="0" noProof="0" dirty="0">
                          <a:solidFill>
                            <a:schemeClr val="dk1"/>
                          </a:solidFill>
                          <a:latin typeface="Arial"/>
                          <a:ea typeface="Arial"/>
                          <a:cs typeface="Arial"/>
                          <a:sym typeface="Arial"/>
                        </a:rPr>
                        <a:t>Personne remplissant le formulaire : </a:t>
                      </a:r>
                      <a:br>
                        <a:rPr lang="fr-FR" sz="2000" b="0" noProof="0" dirty="0">
                          <a:solidFill>
                            <a:schemeClr val="dk1"/>
                          </a:solidFill>
                          <a:latin typeface="Arial"/>
                          <a:ea typeface="Arial"/>
                          <a:cs typeface="Arial"/>
                          <a:sym typeface="Arial"/>
                        </a:rPr>
                      </a:br>
                      <a:r>
                        <a:rPr lang="fr-FR" sz="2000" b="0" noProof="0" dirty="0">
                          <a:solidFill>
                            <a:schemeClr val="dk1"/>
                          </a:solidFill>
                          <a:latin typeface="Arial"/>
                          <a:ea typeface="Arial"/>
                          <a:cs typeface="Arial"/>
                          <a:sym typeface="Arial"/>
                        </a:rPr>
                        <a:t>nom, fonction, signature</a:t>
                      </a:r>
                      <a:endParaRPr lang="fr-FR" sz="2000" noProof="0" dirty="0">
                        <a:solidFill>
                          <a:schemeClr val="dk1"/>
                        </a:solidFill>
                      </a:endParaRPr>
                    </a:p>
                  </a:txBody>
                  <a:tcPr marL="45725" marR="9150" marT="9150"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chemeClr val="dk1"/>
                        </a:buClr>
                        <a:buSzPts val="2400"/>
                        <a:buFont typeface="Arial"/>
                        <a:buNone/>
                      </a:pPr>
                      <a:endParaRPr lang="fr-FR" sz="2400" noProof="0" dirty="0">
                        <a:solidFill>
                          <a:schemeClr val="dk1"/>
                        </a:solidFill>
                        <a:latin typeface="Arial"/>
                        <a:ea typeface="Arial"/>
                        <a:cs typeface="Arial"/>
                        <a:sym typeface="Aria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chemeClr val="dk1"/>
                        </a:buClr>
                        <a:buSzPts val="2400"/>
                        <a:buFont typeface="Arial"/>
                        <a:buNone/>
                      </a:pPr>
                      <a:endParaRPr lang="fr-FR" sz="2400" noProof="0" dirty="0">
                        <a:solidFill>
                          <a:schemeClr val="dk1"/>
                        </a:solidFill>
                        <a:latin typeface="Arial"/>
                        <a:ea typeface="Arial"/>
                        <a:cs typeface="Arial"/>
                        <a:sym typeface="Arial"/>
                      </a:endParaRPr>
                    </a:p>
                  </a:txBody>
                  <a:tcPr marL="25250" marR="25250" marT="10175" marB="101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sp>
        <p:nvSpPr>
          <p:cNvPr id="653" name="Google Shape;653;p39"/>
          <p:cNvSpPr txBox="1"/>
          <p:nvPr/>
        </p:nvSpPr>
        <p:spPr>
          <a:xfrm>
            <a:off x="7967940" y="1900216"/>
            <a:ext cx="514350" cy="40006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953A"/>
              </a:buClr>
              <a:buSzPts val="2000"/>
              <a:buFont typeface="Arial"/>
              <a:buNone/>
            </a:pPr>
            <a:r>
              <a:rPr lang="en-US" sz="2000" b="1" dirty="0">
                <a:solidFill>
                  <a:srgbClr val="00953A"/>
                </a:solidFill>
                <a:latin typeface="Arial"/>
                <a:ea typeface="Arial"/>
                <a:cs typeface="Arial"/>
                <a:sym typeface="Arial"/>
              </a:rPr>
              <a:t>C</a:t>
            </a:r>
            <a:endParaRPr sz="2000" b="1" dirty="0">
              <a:solidFill>
                <a:srgbClr val="00953A"/>
              </a:solidFill>
              <a:latin typeface="Arial"/>
              <a:ea typeface="Arial"/>
              <a:cs typeface="Arial"/>
              <a:sym typeface="Arial"/>
            </a:endParaRPr>
          </a:p>
        </p:txBody>
      </p:sp>
      <p:sp>
        <p:nvSpPr>
          <p:cNvPr id="654" name="Google Shape;654;p39"/>
          <p:cNvSpPr txBox="1"/>
          <p:nvPr/>
        </p:nvSpPr>
        <p:spPr>
          <a:xfrm>
            <a:off x="7967940" y="4162529"/>
            <a:ext cx="514350" cy="40006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953A"/>
              </a:buClr>
              <a:buSzPts val="2000"/>
              <a:buFont typeface="Arial"/>
              <a:buNone/>
            </a:pPr>
            <a:r>
              <a:rPr lang="en-US" sz="2000" b="1">
                <a:solidFill>
                  <a:srgbClr val="00953A"/>
                </a:solidFill>
                <a:latin typeface="Arial"/>
                <a:ea typeface="Arial"/>
                <a:cs typeface="Arial"/>
                <a:sym typeface="Arial"/>
              </a:rPr>
              <a:t>R</a:t>
            </a:r>
            <a:endParaRPr sz="2000" b="1">
              <a:solidFill>
                <a:srgbClr val="00953A"/>
              </a:solidFill>
              <a:latin typeface="Arial"/>
              <a:ea typeface="Arial"/>
              <a:cs typeface="Arial"/>
              <a:sym typeface="Arial"/>
            </a:endParaRPr>
          </a:p>
        </p:txBody>
      </p:sp>
      <p:sp>
        <p:nvSpPr>
          <p:cNvPr id="655" name="Google Shape;655;p39"/>
          <p:cNvSpPr txBox="1"/>
          <p:nvPr/>
        </p:nvSpPr>
        <p:spPr>
          <a:xfrm>
            <a:off x="7967940" y="4788472"/>
            <a:ext cx="514350" cy="40006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953A"/>
              </a:buClr>
              <a:buSzPts val="2000"/>
              <a:buFont typeface="Arial"/>
              <a:buNone/>
            </a:pPr>
            <a:r>
              <a:rPr lang="en-US" sz="2000" b="1" dirty="0">
                <a:solidFill>
                  <a:srgbClr val="00953A"/>
                </a:solidFill>
                <a:latin typeface="Arial"/>
                <a:ea typeface="Arial"/>
                <a:cs typeface="Arial"/>
                <a:sym typeface="Arial"/>
              </a:rPr>
              <a:t>R</a:t>
            </a:r>
            <a:endParaRPr sz="2000" b="1" dirty="0">
              <a:solidFill>
                <a:srgbClr val="00953A"/>
              </a:solidFill>
              <a:latin typeface="Arial"/>
              <a:ea typeface="Arial"/>
              <a:cs typeface="Arial"/>
              <a:sym typeface="Arial"/>
            </a:endParaRPr>
          </a:p>
        </p:txBody>
      </p:sp>
      <p:sp>
        <p:nvSpPr>
          <p:cNvPr id="656" name="Google Shape;656;p39"/>
          <p:cNvSpPr txBox="1"/>
          <p:nvPr/>
        </p:nvSpPr>
        <p:spPr>
          <a:xfrm>
            <a:off x="7967940" y="5334617"/>
            <a:ext cx="514350" cy="40006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953A"/>
              </a:buClr>
              <a:buSzPts val="2000"/>
              <a:buFont typeface="Arial"/>
              <a:buNone/>
            </a:pPr>
            <a:r>
              <a:rPr lang="en-US" sz="2000" b="1">
                <a:solidFill>
                  <a:srgbClr val="00953A"/>
                </a:solidFill>
                <a:latin typeface="Arial"/>
                <a:ea typeface="Arial"/>
                <a:cs typeface="Arial"/>
                <a:sym typeface="Arial"/>
              </a:rPr>
              <a:t>R</a:t>
            </a:r>
            <a:endParaRPr sz="2000" b="1">
              <a:solidFill>
                <a:srgbClr val="00953A"/>
              </a:solidFill>
              <a:latin typeface="Arial"/>
              <a:ea typeface="Arial"/>
              <a:cs typeface="Arial"/>
              <a:sym typeface="Arial"/>
            </a:endParaRPr>
          </a:p>
        </p:txBody>
      </p:sp>
      <p:sp>
        <p:nvSpPr>
          <p:cNvPr id="657" name="Google Shape;657;p39"/>
          <p:cNvSpPr txBox="1"/>
          <p:nvPr/>
        </p:nvSpPr>
        <p:spPr>
          <a:xfrm>
            <a:off x="8806904" y="4101239"/>
            <a:ext cx="2180912"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953A"/>
              </a:buClr>
              <a:buSzPts val="2000"/>
              <a:buFont typeface="Arial"/>
              <a:buNone/>
            </a:pPr>
            <a:r>
              <a:rPr lang="en-US" sz="2000" b="1">
                <a:solidFill>
                  <a:srgbClr val="00953A"/>
                </a:solidFill>
                <a:latin typeface="Arial"/>
                <a:ea typeface="Arial"/>
                <a:cs typeface="Arial"/>
                <a:sym typeface="Arial"/>
              </a:rPr>
              <a:t>02/</a:t>
            </a:r>
            <a:r>
              <a:rPr lang="en-US" sz="2000" b="1">
                <a:solidFill>
                  <a:srgbClr val="00953A"/>
                </a:solidFill>
              </a:rPr>
              <a:t>09</a:t>
            </a:r>
            <a:r>
              <a:rPr lang="en-US" sz="2000" b="1">
                <a:solidFill>
                  <a:srgbClr val="00953A"/>
                </a:solidFill>
                <a:latin typeface="Arial"/>
                <a:ea typeface="Arial"/>
                <a:cs typeface="Arial"/>
                <a:sym typeface="Arial"/>
              </a:rPr>
              <a:t>/20</a:t>
            </a:r>
            <a:r>
              <a:rPr lang="en-US" sz="2000" b="1">
                <a:solidFill>
                  <a:srgbClr val="00953A"/>
                </a:solidFill>
              </a:rPr>
              <a:t>24</a:t>
            </a:r>
            <a:endParaRPr sz="2000">
              <a:solidFill>
                <a:srgbClr val="00953A"/>
              </a:solidFill>
              <a:latin typeface="Arial"/>
              <a:ea typeface="Arial"/>
              <a:cs typeface="Arial"/>
              <a:sym typeface="Arial"/>
            </a:endParaRPr>
          </a:p>
        </p:txBody>
      </p:sp>
      <p:sp>
        <p:nvSpPr>
          <p:cNvPr id="658" name="Google Shape;658;p39"/>
          <p:cNvSpPr txBox="1"/>
          <p:nvPr/>
        </p:nvSpPr>
        <p:spPr>
          <a:xfrm>
            <a:off x="7967940" y="2411433"/>
            <a:ext cx="514350" cy="40006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953A"/>
              </a:buClr>
              <a:buSzPts val="2000"/>
              <a:buFont typeface="Arial"/>
              <a:buNone/>
            </a:pPr>
            <a:r>
              <a:rPr lang="en-US" sz="2000" b="1">
                <a:solidFill>
                  <a:srgbClr val="00953A"/>
                </a:solidFill>
                <a:latin typeface="Arial"/>
                <a:ea typeface="Arial"/>
                <a:cs typeface="Arial"/>
                <a:sym typeface="Arial"/>
              </a:rPr>
              <a:t>C</a:t>
            </a:r>
            <a:endParaRPr sz="2000" b="1">
              <a:solidFill>
                <a:srgbClr val="00953A"/>
              </a:solidFill>
              <a:latin typeface="Arial"/>
              <a:ea typeface="Arial"/>
              <a:cs typeface="Arial"/>
              <a:sym typeface="Arial"/>
            </a:endParaRPr>
          </a:p>
        </p:txBody>
      </p:sp>
      <p:sp>
        <p:nvSpPr>
          <p:cNvPr id="659" name="Google Shape;659;p39"/>
          <p:cNvSpPr txBox="1"/>
          <p:nvPr/>
        </p:nvSpPr>
        <p:spPr>
          <a:xfrm>
            <a:off x="7967940" y="3227011"/>
            <a:ext cx="514350" cy="40006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953A"/>
              </a:buClr>
              <a:buSzPts val="2000"/>
              <a:buFont typeface="Arial"/>
              <a:buNone/>
            </a:pPr>
            <a:r>
              <a:rPr lang="en-US" sz="2000" b="1">
                <a:solidFill>
                  <a:srgbClr val="00953A"/>
                </a:solidFill>
                <a:latin typeface="Arial"/>
                <a:ea typeface="Arial"/>
                <a:cs typeface="Arial"/>
                <a:sym typeface="Arial"/>
              </a:rPr>
              <a:t>C</a:t>
            </a:r>
            <a:endParaRPr sz="2000" b="1">
              <a:solidFill>
                <a:srgbClr val="00953A"/>
              </a:solidFill>
              <a:latin typeface="Arial"/>
              <a:ea typeface="Arial"/>
              <a:cs typeface="Arial"/>
              <a:sym typeface="Arial"/>
            </a:endParaRPr>
          </a:p>
        </p:txBody>
      </p:sp>
      <p:sp>
        <p:nvSpPr>
          <p:cNvPr id="660" name="Google Shape;660;p39"/>
          <p:cNvSpPr txBox="1"/>
          <p:nvPr/>
        </p:nvSpPr>
        <p:spPr>
          <a:xfrm>
            <a:off x="8805976" y="1919973"/>
            <a:ext cx="3478176"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953A"/>
              </a:buClr>
              <a:buSzPts val="2000"/>
              <a:buFont typeface="Arial"/>
              <a:buNone/>
            </a:pPr>
            <a:r>
              <a:rPr lang="fr-FR" sz="2000" b="1" dirty="0">
                <a:solidFill>
                  <a:srgbClr val="00953A"/>
                </a:solidFill>
                <a:latin typeface="Arial"/>
                <a:ea typeface="Arial"/>
                <a:cs typeface="Arial"/>
                <a:sym typeface="Arial"/>
              </a:rPr>
              <a:t>En attente</a:t>
            </a:r>
          </a:p>
        </p:txBody>
      </p:sp>
      <p:sp>
        <p:nvSpPr>
          <p:cNvPr id="661" name="Google Shape;661;p39"/>
          <p:cNvSpPr txBox="1"/>
          <p:nvPr/>
        </p:nvSpPr>
        <p:spPr>
          <a:xfrm>
            <a:off x="8806904" y="2433997"/>
            <a:ext cx="2180912"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953A"/>
              </a:buClr>
              <a:buSzPts val="2000"/>
              <a:buFont typeface="Arial"/>
              <a:buNone/>
            </a:pPr>
            <a:r>
              <a:rPr lang="en-US" sz="2000" b="1">
                <a:solidFill>
                  <a:srgbClr val="00953A"/>
                </a:solidFill>
                <a:latin typeface="Arial"/>
                <a:ea typeface="Arial"/>
                <a:cs typeface="Arial"/>
                <a:sym typeface="Arial"/>
              </a:rPr>
              <a:t>Vivant</a:t>
            </a:r>
            <a:endParaRPr sz="2000" b="1">
              <a:solidFill>
                <a:srgbClr val="00953A"/>
              </a:solidFill>
              <a:latin typeface="Arial"/>
              <a:ea typeface="Arial"/>
              <a:cs typeface="Arial"/>
              <a:sym typeface="Arial"/>
            </a:endParaRPr>
          </a:p>
        </p:txBody>
      </p:sp>
      <p:sp>
        <p:nvSpPr>
          <p:cNvPr id="662" name="Google Shape;662;p39"/>
          <p:cNvSpPr txBox="1"/>
          <p:nvPr/>
        </p:nvSpPr>
        <p:spPr>
          <a:xfrm>
            <a:off x="8805976" y="3188404"/>
            <a:ext cx="2640548"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953A"/>
              </a:buClr>
              <a:buSzPts val="2000"/>
              <a:buFont typeface="Arial"/>
              <a:buNone/>
            </a:pPr>
            <a:r>
              <a:rPr lang="en-US" sz="2000" b="1">
                <a:solidFill>
                  <a:srgbClr val="00953A"/>
                </a:solidFill>
                <a:latin typeface="Arial"/>
                <a:ea typeface="Arial"/>
                <a:cs typeface="Arial"/>
                <a:sym typeface="Arial"/>
              </a:rPr>
              <a:t>(vide)</a:t>
            </a:r>
            <a:endParaRPr sz="2000" b="1">
              <a:solidFill>
                <a:srgbClr val="00953A"/>
              </a:solidFill>
              <a:latin typeface="Arial"/>
              <a:ea typeface="Arial"/>
              <a:cs typeface="Arial"/>
              <a:sym typeface="Arial"/>
            </a:endParaRPr>
          </a:p>
        </p:txBody>
      </p:sp>
      <p:sp>
        <p:nvSpPr>
          <p:cNvPr id="663" name="Google Shape;663;p39"/>
          <p:cNvSpPr txBox="1"/>
          <p:nvPr/>
        </p:nvSpPr>
        <p:spPr>
          <a:xfrm>
            <a:off x="8805976" y="5334616"/>
            <a:ext cx="2180912"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953A"/>
              </a:buClr>
              <a:buSzPts val="2000"/>
              <a:buFont typeface="Arial"/>
              <a:buNone/>
            </a:pPr>
            <a:r>
              <a:rPr lang="en-US" sz="2000" b="1">
                <a:solidFill>
                  <a:srgbClr val="00953A"/>
                </a:solidFill>
                <a:latin typeface="Arial"/>
                <a:ea typeface="Arial"/>
                <a:cs typeface="Arial"/>
                <a:sym typeface="Arial"/>
              </a:rPr>
              <a:t>(vide)</a:t>
            </a:r>
            <a:endParaRPr sz="2000" b="1">
              <a:solidFill>
                <a:srgbClr val="00953A"/>
              </a:solidFill>
              <a:latin typeface="Arial"/>
              <a:ea typeface="Arial"/>
              <a:cs typeface="Arial"/>
              <a:sym typeface="Arial"/>
            </a:endParaRPr>
          </a:p>
        </p:txBody>
      </p:sp>
      <p:sp>
        <p:nvSpPr>
          <p:cNvPr id="664" name="Google Shape;664;p39"/>
          <p:cNvSpPr txBox="1"/>
          <p:nvPr/>
        </p:nvSpPr>
        <p:spPr>
          <a:xfrm>
            <a:off x="8806904" y="4781814"/>
            <a:ext cx="2180912"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953A"/>
              </a:buClr>
              <a:buSzPts val="2000"/>
              <a:buFont typeface="Arial"/>
              <a:buNone/>
            </a:pPr>
            <a:r>
              <a:rPr lang="en-US" sz="2000" b="1">
                <a:solidFill>
                  <a:srgbClr val="00953A"/>
                </a:solidFill>
                <a:latin typeface="Arial"/>
                <a:ea typeface="Arial"/>
                <a:cs typeface="Arial"/>
                <a:sym typeface="Arial"/>
              </a:rPr>
              <a:t>(vide)</a:t>
            </a:r>
            <a:endParaRPr sz="2000" b="1">
              <a:solidFill>
                <a:srgbClr val="00953A"/>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5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6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5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6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5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6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5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5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5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6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65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6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669"/>
        <p:cNvGrpSpPr/>
        <p:nvPr/>
      </p:nvGrpSpPr>
      <p:grpSpPr>
        <a:xfrm>
          <a:off x="0" y="0"/>
          <a:ext cx="0" cy="0"/>
          <a:chOff x="0" y="0"/>
          <a:chExt cx="0" cy="0"/>
        </a:xfrm>
      </p:grpSpPr>
      <p:sp>
        <p:nvSpPr>
          <p:cNvPr id="670" name="Google Shape;670;p40"/>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accent5"/>
              </a:buClr>
              <a:buSzPts val="2400"/>
              <a:buFont typeface="Arial"/>
              <a:buNone/>
            </a:pPr>
            <a:r>
              <a:rPr lang="fr-FR" sz="2400" noProof="0" dirty="0"/>
              <a:t>Si le laboratoire confirme la présence de l'influenza aviaire, quelles sont les informations relatives à l'exposition que vous devez recueillir et déclarer ?</a:t>
            </a:r>
            <a:endParaRPr lang="fr-FR" noProof="0" dirty="0"/>
          </a:p>
          <a:p>
            <a:pPr marL="1993900" lvl="0" indent="-1993900" algn="l" rtl="0">
              <a:lnSpc>
                <a:spcPct val="100000"/>
              </a:lnSpc>
              <a:spcBef>
                <a:spcPts val="980"/>
              </a:spcBef>
              <a:spcAft>
                <a:spcPts val="0"/>
              </a:spcAft>
              <a:buClr>
                <a:schemeClr val="accent5"/>
              </a:buClr>
              <a:buSzPts val="2400"/>
              <a:buFont typeface="Arial"/>
              <a:buNone/>
            </a:pPr>
            <a:r>
              <a:rPr lang="fr-FR" sz="2400" b="1" noProof="0" dirty="0"/>
              <a:t>Réponse 3 :</a:t>
            </a:r>
            <a:endParaRPr lang="fr-FR" sz="2400" noProof="0" dirty="0"/>
          </a:p>
          <a:p>
            <a:pPr marL="0" lvl="0" indent="0" algn="l" rtl="0">
              <a:lnSpc>
                <a:spcPct val="100000"/>
              </a:lnSpc>
              <a:spcBef>
                <a:spcPts val="980"/>
              </a:spcBef>
              <a:spcAft>
                <a:spcPts val="0"/>
              </a:spcAft>
              <a:buClr>
                <a:schemeClr val="accent5"/>
              </a:buClr>
              <a:buSzPts val="2400"/>
              <a:buFont typeface="Arial"/>
              <a:buNone/>
            </a:pPr>
            <a:r>
              <a:rPr lang="fr-FR" sz="2400" noProof="0" dirty="0"/>
              <a:t>Le patient a-t-il été exposé à des facteurs de risque connus de grippe aviaire dans les 2 à 5 jours précédant l'apparition de la maladie, tels que :</a:t>
            </a:r>
            <a:endParaRPr lang="fr-FR" noProof="0" dirty="0"/>
          </a:p>
          <a:p>
            <a:pPr marL="685800" lvl="1" indent="-228600" algn="l" rtl="0">
              <a:lnSpc>
                <a:spcPct val="100000"/>
              </a:lnSpc>
              <a:spcBef>
                <a:spcPts val="980"/>
              </a:spcBef>
              <a:spcAft>
                <a:spcPts val="0"/>
              </a:spcAft>
              <a:buClr>
                <a:srgbClr val="00820B"/>
              </a:buClr>
              <a:buSzPts val="2400"/>
              <a:buChar char="▪"/>
            </a:pPr>
            <a:r>
              <a:rPr lang="fr-FR" sz="2200" noProof="0" dirty="0"/>
              <a:t>Exposition à la volaille ou aux oiseaux sauvages (où ?)</a:t>
            </a:r>
            <a:endParaRPr lang="fr-FR" noProof="0" dirty="0"/>
          </a:p>
          <a:p>
            <a:pPr marL="685800" lvl="1" indent="-228600" algn="l" rtl="0">
              <a:lnSpc>
                <a:spcPct val="100000"/>
              </a:lnSpc>
              <a:spcBef>
                <a:spcPts val="980"/>
              </a:spcBef>
              <a:spcAft>
                <a:spcPts val="0"/>
              </a:spcAft>
              <a:buClr>
                <a:srgbClr val="00820B"/>
              </a:buClr>
              <a:buSzPts val="2400"/>
              <a:buChar char="▪"/>
            </a:pPr>
            <a:r>
              <a:rPr lang="fr-FR" sz="2200" noProof="0" dirty="0"/>
              <a:t>Manipulation de poulets, canards, oies, etc. morts ou malades (où ?)</a:t>
            </a:r>
            <a:endParaRPr lang="fr-FR" noProof="0" dirty="0"/>
          </a:p>
          <a:p>
            <a:pPr marL="685800" lvl="1" indent="-228600" algn="l" rtl="0">
              <a:lnSpc>
                <a:spcPct val="100000"/>
              </a:lnSpc>
              <a:spcBef>
                <a:spcPts val="980"/>
              </a:spcBef>
              <a:spcAft>
                <a:spcPts val="0"/>
              </a:spcAft>
              <a:buClr>
                <a:srgbClr val="00820B"/>
              </a:buClr>
              <a:buSzPts val="2400"/>
              <a:buChar char="▪"/>
            </a:pPr>
            <a:r>
              <a:rPr lang="fr-FR" sz="2200" noProof="0" dirty="0"/>
              <a:t>Signalements de foyers à proximité (dans d'autres villages, exploitations agricoles ou parmi la faune sauvage)</a:t>
            </a:r>
            <a:endParaRPr lang="fr-FR" noProof="0" dirty="0"/>
          </a:p>
          <a:p>
            <a:pPr marL="685800" lvl="1" indent="-228600" algn="l" rtl="0">
              <a:lnSpc>
                <a:spcPct val="100000"/>
              </a:lnSpc>
              <a:spcBef>
                <a:spcPts val="980"/>
              </a:spcBef>
              <a:spcAft>
                <a:spcPts val="0"/>
              </a:spcAft>
              <a:buClr>
                <a:srgbClr val="00820B"/>
              </a:buClr>
              <a:buSzPts val="2400"/>
              <a:buChar char="▪"/>
            </a:pPr>
            <a:r>
              <a:rPr lang="fr-FR" sz="2200" noProof="0" dirty="0"/>
              <a:t>Vivre ou voyager dans des régions où la grippe aviaire est fréquente</a:t>
            </a:r>
            <a:endParaRPr lang="fr-FR" noProof="0" dirty="0"/>
          </a:p>
          <a:p>
            <a:pPr marL="685800" lvl="1" indent="-228600" algn="l" rtl="0">
              <a:lnSpc>
                <a:spcPct val="100000"/>
              </a:lnSpc>
              <a:spcBef>
                <a:spcPts val="980"/>
              </a:spcBef>
              <a:spcAft>
                <a:spcPts val="0"/>
              </a:spcAft>
              <a:buClr>
                <a:srgbClr val="00820B"/>
              </a:buClr>
              <a:buSzPts val="2400"/>
              <a:buChar char="▪"/>
            </a:pPr>
            <a:r>
              <a:rPr lang="fr-FR" sz="2200" noProof="0" dirty="0"/>
              <a:t>Contact avec une personne infectée à la maison, au travail ou à l'école</a:t>
            </a:r>
            <a:endParaRPr lang="fr-FR" noProof="0" dirty="0"/>
          </a:p>
          <a:p>
            <a:pPr marL="1993900" lvl="0" indent="-1993900" algn="l" rtl="0">
              <a:lnSpc>
                <a:spcPct val="100000"/>
              </a:lnSpc>
              <a:spcBef>
                <a:spcPts val="980"/>
              </a:spcBef>
              <a:spcAft>
                <a:spcPts val="0"/>
              </a:spcAft>
              <a:buClr>
                <a:schemeClr val="accent5"/>
              </a:buClr>
              <a:buSzPts val="2400"/>
              <a:buFont typeface="Arial"/>
              <a:buNone/>
            </a:pPr>
            <a:endParaRPr lang="fr-FR" sz="2200" noProof="0" dirty="0"/>
          </a:p>
          <a:p>
            <a:pPr marL="1993900" lvl="0" indent="-1993900" algn="l" rtl="0">
              <a:lnSpc>
                <a:spcPct val="100000"/>
              </a:lnSpc>
              <a:spcBef>
                <a:spcPts val="980"/>
              </a:spcBef>
              <a:spcAft>
                <a:spcPts val="0"/>
              </a:spcAft>
              <a:buClr>
                <a:schemeClr val="accent5"/>
              </a:buClr>
              <a:buSzPts val="2400"/>
              <a:buFont typeface="Arial"/>
              <a:buNone/>
            </a:pPr>
            <a:endParaRPr lang="fr-FR" sz="2800" noProof="0" dirty="0"/>
          </a:p>
          <a:p>
            <a:pPr marL="228600" lvl="0" indent="-50800" algn="l" rtl="0">
              <a:lnSpc>
                <a:spcPct val="100000"/>
              </a:lnSpc>
              <a:spcBef>
                <a:spcPts val="1000"/>
              </a:spcBef>
              <a:spcAft>
                <a:spcPts val="0"/>
              </a:spcAft>
              <a:buClr>
                <a:schemeClr val="dk1"/>
              </a:buClr>
              <a:buSzPts val="2800"/>
              <a:buNone/>
            </a:pPr>
            <a:endParaRPr lang="fr-FR" noProof="0" dirty="0"/>
          </a:p>
        </p:txBody>
      </p:sp>
      <p:sp>
        <p:nvSpPr>
          <p:cNvPr id="671" name="Google Shape;671;p40"/>
          <p:cNvSpPr txBox="1">
            <a:spLocks noGrp="1"/>
          </p:cNvSpPr>
          <p:nvPr>
            <p:ph type="title"/>
          </p:nvPr>
        </p:nvSpPr>
        <p:spPr>
          <a:xfrm>
            <a:off x="838200" y="447675"/>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noProof="0" dirty="0">
                <a:latin typeface="Franklin Gothic Medium" panose="020B0603020102020204" pitchFamily="34" charset="0"/>
              </a:rPr>
              <a:t>Question 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0">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70">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70">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70">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70">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70">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70">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76"/>
        <p:cNvGrpSpPr/>
        <p:nvPr/>
      </p:nvGrpSpPr>
      <p:grpSpPr>
        <a:xfrm>
          <a:off x="0" y="0"/>
          <a:ext cx="0" cy="0"/>
          <a:chOff x="0" y="0"/>
          <a:chExt cx="0" cy="0"/>
        </a:xfrm>
      </p:grpSpPr>
      <p:sp>
        <p:nvSpPr>
          <p:cNvPr id="677" name="Google Shape;677;p41"/>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accent5"/>
              </a:buClr>
              <a:buSzPts val="2800"/>
              <a:buNone/>
            </a:pPr>
            <a:r>
              <a:rPr lang="fr-FR" noProof="0" dirty="0"/>
              <a:t>Comment ce formulaire de rapport de cas peut-il être adapté au travail de surveillance dans différents secteurs ?</a:t>
            </a:r>
          </a:p>
          <a:p>
            <a:pPr marL="685800" lvl="1" indent="-228600" algn="l" rtl="0">
              <a:lnSpc>
                <a:spcPct val="100000"/>
              </a:lnSpc>
              <a:spcBef>
                <a:spcPts val="1800"/>
              </a:spcBef>
              <a:spcAft>
                <a:spcPts val="0"/>
              </a:spcAft>
              <a:buClr>
                <a:srgbClr val="00953A"/>
              </a:buClr>
              <a:buSzPts val="2800"/>
              <a:buChar char="▪"/>
            </a:pPr>
            <a:r>
              <a:rPr lang="fr-FR" noProof="0" dirty="0"/>
              <a:t>Secteur de la santé animale (domestique ou sauvage) ? </a:t>
            </a:r>
          </a:p>
          <a:p>
            <a:pPr marL="685800" lvl="1" indent="-228600" algn="l" rtl="0">
              <a:lnSpc>
                <a:spcPct val="100000"/>
              </a:lnSpc>
              <a:spcBef>
                <a:spcPts val="1800"/>
              </a:spcBef>
              <a:spcAft>
                <a:spcPts val="0"/>
              </a:spcAft>
              <a:buClr>
                <a:srgbClr val="00953A"/>
              </a:buClr>
              <a:buSzPts val="2800"/>
              <a:buChar char="▪"/>
            </a:pPr>
            <a:r>
              <a:rPr lang="fr-FR" noProof="0" dirty="0"/>
              <a:t>Secteur de la santé environnementale ?</a:t>
            </a:r>
            <a:endParaRPr lang="fr-FR" b="1" noProof="0" dirty="0"/>
          </a:p>
          <a:p>
            <a:pPr marL="0" lvl="0" indent="0" algn="l" rtl="0">
              <a:lnSpc>
                <a:spcPct val="100000"/>
              </a:lnSpc>
              <a:spcBef>
                <a:spcPts val="1800"/>
              </a:spcBef>
              <a:spcAft>
                <a:spcPts val="0"/>
              </a:spcAft>
              <a:buClr>
                <a:srgbClr val="000000"/>
              </a:buClr>
              <a:buSzPts val="2800"/>
              <a:buNone/>
            </a:pPr>
            <a:r>
              <a:rPr lang="fr-FR" noProof="0" dirty="0">
                <a:solidFill>
                  <a:srgbClr val="000000"/>
                </a:solidFill>
                <a:latin typeface="Arial"/>
                <a:ea typeface="Arial"/>
                <a:cs typeface="Arial"/>
                <a:sym typeface="Arial"/>
              </a:rPr>
              <a:t>Quelles </a:t>
            </a:r>
            <a:r>
              <a:rPr lang="fr-FR" noProof="0" dirty="0">
                <a:latin typeface="Arial"/>
                <a:ea typeface="Arial"/>
                <a:cs typeface="Arial"/>
                <a:sym typeface="Arial"/>
              </a:rPr>
              <a:t>variables ou questions supplémentaires pourraient </a:t>
            </a:r>
            <a:br>
              <a:rPr lang="fr-FR" noProof="0" dirty="0">
                <a:latin typeface="Arial"/>
                <a:ea typeface="Arial"/>
                <a:cs typeface="Arial"/>
                <a:sym typeface="Arial"/>
              </a:rPr>
            </a:br>
            <a:r>
              <a:rPr lang="fr-FR" noProof="0" dirty="0">
                <a:latin typeface="Arial"/>
                <a:ea typeface="Arial"/>
                <a:cs typeface="Arial"/>
                <a:sym typeface="Arial"/>
              </a:rPr>
              <a:t>être incluses ?</a:t>
            </a:r>
            <a:endParaRPr lang="fr-FR" noProof="0" dirty="0"/>
          </a:p>
          <a:p>
            <a:pPr marL="1993900" lvl="0" indent="-1993900" algn="l" rtl="0">
              <a:lnSpc>
                <a:spcPct val="100000"/>
              </a:lnSpc>
              <a:spcBef>
                <a:spcPts val="480"/>
              </a:spcBef>
              <a:spcAft>
                <a:spcPts val="0"/>
              </a:spcAft>
              <a:buClr>
                <a:schemeClr val="accent5"/>
              </a:buClr>
              <a:buSzPts val="2400"/>
              <a:buFont typeface="Arial"/>
              <a:buNone/>
            </a:pPr>
            <a:endParaRPr lang="fr-FR" sz="2800" noProof="0" dirty="0"/>
          </a:p>
          <a:p>
            <a:pPr marL="228600" lvl="0" indent="-50800" algn="l" rtl="0">
              <a:lnSpc>
                <a:spcPct val="100000"/>
              </a:lnSpc>
              <a:spcBef>
                <a:spcPts val="1000"/>
              </a:spcBef>
              <a:spcAft>
                <a:spcPts val="0"/>
              </a:spcAft>
              <a:buClr>
                <a:schemeClr val="dk1"/>
              </a:buClr>
              <a:buSzPts val="2800"/>
              <a:buNone/>
            </a:pPr>
            <a:endParaRPr lang="fr-FR" noProof="0" dirty="0"/>
          </a:p>
        </p:txBody>
      </p:sp>
      <p:sp>
        <p:nvSpPr>
          <p:cNvPr id="678" name="Google Shape;678;p41"/>
          <p:cNvSpPr txBox="1">
            <a:spLocks noGrp="1"/>
          </p:cNvSpPr>
          <p:nvPr>
            <p:ph type="title"/>
          </p:nvPr>
        </p:nvSpPr>
        <p:spPr>
          <a:xfrm>
            <a:off x="838200" y="447675"/>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noProof="0" dirty="0">
                <a:latin typeface="Franklin Gothic Medium" panose="020B0603020102020204" pitchFamily="34" charset="0"/>
              </a:rPr>
              <a:t>Question 4</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683"/>
        <p:cNvGrpSpPr/>
        <p:nvPr/>
      </p:nvGrpSpPr>
      <p:grpSpPr>
        <a:xfrm>
          <a:off x="0" y="0"/>
          <a:ext cx="0" cy="0"/>
          <a:chOff x="0" y="0"/>
          <a:chExt cx="0" cy="0"/>
        </a:xfrm>
      </p:grpSpPr>
      <p:sp>
        <p:nvSpPr>
          <p:cNvPr id="684" name="Google Shape;684;p42"/>
          <p:cNvSpPr txBox="1">
            <a:spLocks noGrp="1"/>
          </p:cNvSpPr>
          <p:nvPr>
            <p:ph type="title"/>
          </p:nvPr>
        </p:nvSpPr>
        <p:spPr>
          <a:xfrm>
            <a:off x="838200" y="396125"/>
            <a:ext cx="97521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noProof="0" dirty="0">
                <a:latin typeface="Franklin Gothic Medium" panose="020B0603020102020204" pitchFamily="34" charset="0"/>
              </a:rPr>
              <a:t>Surveillance Une Seule Santé</a:t>
            </a:r>
          </a:p>
        </p:txBody>
      </p:sp>
      <p:sp>
        <p:nvSpPr>
          <p:cNvPr id="685" name="Google Shape;685;p42"/>
          <p:cNvSpPr txBox="1">
            <a:spLocks noGrp="1"/>
          </p:cNvSpPr>
          <p:nvPr>
            <p:ph type="body" idx="1"/>
          </p:nvPr>
        </p:nvSpPr>
        <p:spPr>
          <a:xfrm>
            <a:off x="838200" y="1560063"/>
            <a:ext cx="6091989"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noProof="0" dirty="0"/>
              <a:t>Guide tripartite sur les zoonoses (GTZ ou TZG </a:t>
            </a:r>
            <a:r>
              <a:rPr lang="fr-FR" i="1" noProof="0" dirty="0">
                <a:solidFill>
                  <a:schemeClr val="tx1"/>
                </a:solidFill>
              </a:rPr>
              <a:t>en anglais</a:t>
            </a:r>
            <a:r>
              <a:rPr lang="fr-FR" noProof="0" dirty="0"/>
              <a:t>) </a:t>
            </a:r>
            <a:r>
              <a:rPr lang="fr-FR" noProof="0" dirty="0">
                <a:solidFill>
                  <a:srgbClr val="000000"/>
                </a:solidFill>
              </a:rPr>
              <a:t>élaboré par la FAO, l'OMSA et l'OMS </a:t>
            </a:r>
            <a:endParaRPr lang="fr-FR" noProof="0" dirty="0"/>
          </a:p>
          <a:p>
            <a:pPr marL="228600" lvl="0" indent="-50800" algn="l" rtl="0">
              <a:lnSpc>
                <a:spcPct val="100000"/>
              </a:lnSpc>
              <a:spcBef>
                <a:spcPts val="1000"/>
              </a:spcBef>
              <a:spcAft>
                <a:spcPts val="0"/>
              </a:spcAft>
              <a:buClr>
                <a:schemeClr val="dk1"/>
              </a:buClr>
              <a:buSzPts val="2800"/>
              <a:buNone/>
            </a:pPr>
            <a:endParaRPr lang="fr-FR" noProof="0" dirty="0"/>
          </a:p>
          <a:p>
            <a:pPr marL="228600" lvl="0" indent="-228600" algn="l" rtl="0">
              <a:lnSpc>
                <a:spcPct val="100000"/>
              </a:lnSpc>
              <a:spcBef>
                <a:spcPts val="1000"/>
              </a:spcBef>
              <a:spcAft>
                <a:spcPts val="0"/>
              </a:spcAft>
              <a:buClr>
                <a:schemeClr val="dk1"/>
              </a:buClr>
              <a:buSzPts val="2800"/>
              <a:buChar char="•"/>
            </a:pPr>
            <a:r>
              <a:rPr lang="fr-FR" noProof="0" dirty="0"/>
              <a:t>Fournit des orientations sur les approches Une Seule Santé visant à prévenir, détecter et réagir</a:t>
            </a:r>
          </a:p>
          <a:p>
            <a:pPr marL="228600" lvl="0" indent="-50800" algn="l" rtl="0">
              <a:lnSpc>
                <a:spcPct val="100000"/>
              </a:lnSpc>
              <a:spcBef>
                <a:spcPts val="1000"/>
              </a:spcBef>
              <a:spcAft>
                <a:spcPts val="0"/>
              </a:spcAft>
              <a:buClr>
                <a:schemeClr val="dk1"/>
              </a:buClr>
              <a:buSzPts val="2800"/>
              <a:buNone/>
            </a:pPr>
            <a:endParaRPr lang="fr-FR" noProof="0" dirty="0"/>
          </a:p>
        </p:txBody>
      </p:sp>
      <p:sp>
        <p:nvSpPr>
          <p:cNvPr id="686" name="Google Shape;686;p42"/>
          <p:cNvSpPr txBox="1">
            <a:spLocks noGrp="1"/>
          </p:cNvSpPr>
          <p:nvPr>
            <p:ph type="body" idx="1"/>
          </p:nvPr>
        </p:nvSpPr>
        <p:spPr>
          <a:xfrm>
            <a:off x="6096000" y="6400800"/>
            <a:ext cx="3475037" cy="211137"/>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chemeClr val="accent1"/>
              </a:buClr>
              <a:buSzPts val="1200"/>
              <a:buFont typeface="Arial"/>
              <a:buNone/>
            </a:pPr>
            <a:r>
              <a:rPr lang="fr-FR" sz="1200" u="sng" noProof="0" dirty="0">
                <a:solidFill>
                  <a:schemeClr val="accent1"/>
                </a:solidFill>
                <a:latin typeface="Arial"/>
                <a:ea typeface="Arial"/>
                <a:cs typeface="Arial"/>
                <a:sym typeface="Arial"/>
                <a:hlinkClick r:id="rId3">
                  <a:extLst>
                    <a:ext uri="{A12FA001-AC4F-418D-AE19-62706E023703}">
                      <ahyp:hlinkClr xmlns:ahyp="http://schemas.microsoft.com/office/drawing/2018/hyperlinkcolor" val="tx"/>
                    </a:ext>
                  </a:extLst>
                </a:hlinkClick>
              </a:rPr>
              <a:t>www.who.int/initiatives/tripartite-zoonosis-guide</a:t>
            </a:r>
            <a:endParaRPr lang="fr-FR" sz="1200" noProof="0" dirty="0">
              <a:solidFill>
                <a:schemeClr val="dk1"/>
              </a:solidFill>
              <a:latin typeface="Arial"/>
              <a:ea typeface="Arial"/>
              <a:cs typeface="Arial"/>
              <a:sym typeface="Arial"/>
            </a:endParaRPr>
          </a:p>
          <a:p>
            <a:pPr marL="228600" marR="0" lvl="0" indent="-50800" algn="l" rtl="0">
              <a:lnSpc>
                <a:spcPct val="90000"/>
              </a:lnSpc>
              <a:spcBef>
                <a:spcPts val="1000"/>
              </a:spcBef>
              <a:spcAft>
                <a:spcPts val="0"/>
              </a:spcAft>
              <a:buClr>
                <a:schemeClr val="dk1"/>
              </a:buClr>
              <a:buSzPts val="2800"/>
              <a:buFont typeface="Arial"/>
              <a:buNone/>
            </a:pPr>
            <a:endParaRPr lang="fr-FR" sz="2800" noProof="0" dirty="0">
              <a:solidFill>
                <a:schemeClr val="dk1"/>
              </a:solidFill>
              <a:latin typeface="Arial"/>
              <a:ea typeface="Arial"/>
              <a:cs typeface="Arial"/>
              <a:sym typeface="Arial"/>
            </a:endParaRPr>
          </a:p>
        </p:txBody>
      </p:sp>
      <p:pic>
        <p:nvPicPr>
          <p:cNvPr id="687" name="Google Shape;687;p42"/>
          <p:cNvPicPr preferRelativeResize="0"/>
          <p:nvPr/>
        </p:nvPicPr>
        <p:blipFill>
          <a:blip r:embed="rId4">
            <a:alphaModFix/>
          </a:blip>
          <a:stretch>
            <a:fillRect/>
          </a:stretch>
        </p:blipFill>
        <p:spPr>
          <a:xfrm>
            <a:off x="7407475" y="1560063"/>
            <a:ext cx="3035936" cy="4279263"/>
          </a:xfrm>
          <a:prstGeom prst="rect">
            <a:avLst/>
          </a:prstGeom>
          <a:noFill/>
          <a:ln w="12700">
            <a:solidFill>
              <a:schemeClr val="tx1"/>
            </a:solid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92"/>
        <p:cNvGrpSpPr/>
        <p:nvPr/>
      </p:nvGrpSpPr>
      <p:grpSpPr>
        <a:xfrm>
          <a:off x="0" y="0"/>
          <a:ext cx="0" cy="0"/>
          <a:chOff x="0" y="0"/>
          <a:chExt cx="0" cy="0"/>
        </a:xfrm>
      </p:grpSpPr>
      <p:sp>
        <p:nvSpPr>
          <p:cNvPr id="693" name="Google Shape;693;p43"/>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noProof="0" dirty="0">
                <a:latin typeface="Franklin Gothic Medium" panose="020B0603020102020204" pitchFamily="34" charset="0"/>
              </a:rPr>
              <a:t>Collaborer à la collecte de données</a:t>
            </a:r>
          </a:p>
        </p:txBody>
      </p:sp>
      <p:sp>
        <p:nvSpPr>
          <p:cNvPr id="694" name="Google Shape;694;p43"/>
          <p:cNvSpPr txBox="1">
            <a:spLocks noGrp="1"/>
          </p:cNvSpPr>
          <p:nvPr>
            <p:ph type="body" idx="1"/>
          </p:nvPr>
        </p:nvSpPr>
        <p:spPr>
          <a:xfrm>
            <a:off x="1410159" y="6158429"/>
            <a:ext cx="8136729" cy="407624"/>
          </a:xfrm>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Clr>
                <a:schemeClr val="dk1"/>
              </a:buClr>
              <a:buSzPts val="1100"/>
              <a:buNone/>
            </a:pPr>
            <a:r>
              <a:rPr lang="fr-FR" sz="1100" noProof="0" dirty="0"/>
              <a:t>Adapté de Bordier M, et al. Août 2020. </a:t>
            </a:r>
            <a:r>
              <a:rPr lang="fr-FR" sz="1100" noProof="0" dirty="0" err="1"/>
              <a:t>Characteristics</a:t>
            </a:r>
            <a:r>
              <a:rPr lang="fr-FR" sz="1100" noProof="0" dirty="0"/>
              <a:t> of One Health surveillance </a:t>
            </a:r>
            <a:r>
              <a:rPr lang="fr-FR" sz="1100" noProof="0" dirty="0" err="1"/>
              <a:t>systems</a:t>
            </a:r>
            <a:r>
              <a:rPr lang="fr-FR" sz="1100" noProof="0" dirty="0"/>
              <a:t> : a </a:t>
            </a:r>
            <a:r>
              <a:rPr lang="fr-FR" sz="1100" noProof="0" dirty="0" err="1"/>
              <a:t>systematic</a:t>
            </a:r>
            <a:r>
              <a:rPr lang="fr-FR" sz="1100" noProof="0" dirty="0"/>
              <a:t> </a:t>
            </a:r>
            <a:r>
              <a:rPr lang="fr-FR" sz="1100" noProof="0" dirty="0" err="1"/>
              <a:t>literature</a:t>
            </a:r>
            <a:r>
              <a:rPr lang="fr-FR" sz="1100" noProof="0" dirty="0"/>
              <a:t> </a:t>
            </a:r>
            <a:r>
              <a:rPr lang="fr-FR" sz="1100" noProof="0" dirty="0" err="1"/>
              <a:t>review</a:t>
            </a:r>
            <a:r>
              <a:rPr lang="fr-FR" sz="1100" noProof="0" dirty="0"/>
              <a:t> (Caractéristiques des systèmes de surveillance One Health : une revue systématique de la littérature). </a:t>
            </a:r>
            <a:r>
              <a:rPr lang="fr-FR" sz="1100" u="sng" noProof="0" dirty="0">
                <a:solidFill>
                  <a:schemeClr val="hlink"/>
                </a:solidFill>
                <a:hlinkClick r:id="rId3"/>
              </a:rPr>
              <a:t>https://doi.</a:t>
            </a:r>
            <a:r>
              <a:rPr lang="fr-FR" sz="1100" noProof="0" dirty="0"/>
              <a:t>org/10.1016/j.prevetmed.2018.10.005 </a:t>
            </a:r>
            <a:endParaRPr lang="fr-FR" noProof="0" dirty="0"/>
          </a:p>
        </p:txBody>
      </p:sp>
      <p:graphicFrame>
        <p:nvGraphicFramePr>
          <p:cNvPr id="695" name="Google Shape;695;p43"/>
          <p:cNvGraphicFramePr/>
          <p:nvPr>
            <p:extLst>
              <p:ext uri="{D42A27DB-BD31-4B8C-83A1-F6EECF244321}">
                <p14:modId xmlns:p14="http://schemas.microsoft.com/office/powerpoint/2010/main" val="1884538593"/>
              </p:ext>
            </p:extLst>
          </p:nvPr>
        </p:nvGraphicFramePr>
        <p:xfrm>
          <a:off x="6116438" y="2263331"/>
          <a:ext cx="5859500" cy="3200510"/>
        </p:xfrm>
        <a:graphic>
          <a:graphicData uri="http://schemas.openxmlformats.org/drawingml/2006/table">
            <a:tbl>
              <a:tblPr firstRow="1" bandRow="1">
                <a:noFill/>
                <a:tableStyleId>{4E9062B7-0B85-434D-B274-E6BCEF5303C2}</a:tableStyleId>
              </a:tblPr>
              <a:tblGrid>
                <a:gridCol w="5859500">
                  <a:extLst>
                    <a:ext uri="{9D8B030D-6E8A-4147-A177-3AD203B41FA5}">
                      <a16:colId xmlns:a16="http://schemas.microsoft.com/office/drawing/2014/main" val="20000"/>
                    </a:ext>
                  </a:extLst>
                </a:gridCol>
              </a:tblGrid>
              <a:tr h="371775">
                <a:tc>
                  <a:txBody>
                    <a:bodyPr/>
                    <a:lstStyle/>
                    <a:p>
                      <a:pPr marL="0" marR="0" lvl="0" indent="0" algn="ctr" rtl="0">
                        <a:lnSpc>
                          <a:spcPct val="100000"/>
                        </a:lnSpc>
                        <a:spcBef>
                          <a:spcPts val="0"/>
                        </a:spcBef>
                        <a:spcAft>
                          <a:spcPts val="0"/>
                        </a:spcAft>
                        <a:buClr>
                          <a:schemeClr val="dk1"/>
                        </a:buClr>
                        <a:buSzPts val="2400"/>
                        <a:buFont typeface="Arial"/>
                        <a:buNone/>
                      </a:pPr>
                      <a:r>
                        <a:rPr lang="fr-FR" sz="2400" dirty="0">
                          <a:solidFill>
                            <a:schemeClr val="dk1"/>
                          </a:solidFill>
                          <a:latin typeface="Arial"/>
                          <a:ea typeface="Arial"/>
                          <a:cs typeface="Arial"/>
                          <a:sym typeface="Arial"/>
                        </a:rPr>
                        <a:t>Collecte de données</a:t>
                      </a:r>
                      <a:endParaRPr lang="fr-F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370850">
                <a:tc>
                  <a:txBody>
                    <a:bodyPr/>
                    <a:lstStyle/>
                    <a:p>
                      <a:pPr marL="0" marR="0" lvl="0" indent="0" algn="ctr" rtl="0">
                        <a:spcBef>
                          <a:spcPts val="0"/>
                        </a:spcBef>
                        <a:spcAft>
                          <a:spcPts val="0"/>
                        </a:spcAft>
                        <a:buNone/>
                      </a:pPr>
                      <a:r>
                        <a:rPr lang="fr-FR" sz="2000" dirty="0">
                          <a:solidFill>
                            <a:schemeClr val="dk1"/>
                          </a:solidFill>
                          <a:latin typeface="Arial"/>
                          <a:ea typeface="Arial"/>
                          <a:cs typeface="Arial"/>
                          <a:sym typeface="Arial"/>
                        </a:rPr>
                        <a:t>Entrepris séparément dans chaque secteur</a:t>
                      </a:r>
                      <a:endParaRPr lang="fr-FR" dirty="0"/>
                    </a:p>
                  </a:txBody>
                  <a:tcPr marL="91450" marR="91450" marT="91450" marB="9145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1"/>
                  </a:ext>
                </a:extLst>
              </a:tr>
              <a:tr h="370850">
                <a:tc>
                  <a:txBody>
                    <a:bodyPr/>
                    <a:lstStyle/>
                    <a:p>
                      <a:pPr marL="0" marR="0" lvl="0" indent="0" algn="ctr" rtl="0">
                        <a:spcBef>
                          <a:spcPts val="0"/>
                        </a:spcBef>
                        <a:spcAft>
                          <a:spcPts val="0"/>
                        </a:spcAft>
                        <a:buNone/>
                      </a:pPr>
                      <a:r>
                        <a:rPr lang="fr-FR" sz="2000" dirty="0"/>
                        <a:t>Entrepris</a:t>
                      </a:r>
                      <a:r>
                        <a:rPr lang="fr-FR" sz="2000" dirty="0">
                          <a:solidFill>
                            <a:schemeClr val="dk1"/>
                          </a:solidFill>
                          <a:latin typeface="Arial"/>
                          <a:ea typeface="Arial"/>
                          <a:cs typeface="Arial"/>
                          <a:sym typeface="Arial"/>
                        </a:rPr>
                        <a:t> par un seul secteur pour tous </a:t>
                      </a:r>
                      <a:br>
                        <a:rPr lang="fr-FR" sz="2000" dirty="0">
                          <a:solidFill>
                            <a:schemeClr val="dk1"/>
                          </a:solidFill>
                          <a:latin typeface="Arial"/>
                          <a:ea typeface="Arial"/>
                          <a:cs typeface="Arial"/>
                          <a:sym typeface="Arial"/>
                        </a:rPr>
                      </a:br>
                      <a:r>
                        <a:rPr lang="fr-FR" sz="2000" dirty="0">
                          <a:solidFill>
                            <a:schemeClr val="dk1"/>
                          </a:solidFill>
                          <a:latin typeface="Arial"/>
                          <a:ea typeface="Arial"/>
                          <a:cs typeface="Arial"/>
                          <a:sym typeface="Arial"/>
                        </a:rPr>
                        <a:t>les composants</a:t>
                      </a:r>
                      <a:endParaRPr lang="fr-FR" dirty="0"/>
                    </a:p>
                  </a:txBody>
                  <a:tcPr marL="91450" marR="91450" marT="91450" marB="9145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370850">
                <a:tc>
                  <a:txBody>
                    <a:bodyPr/>
                    <a:lstStyle/>
                    <a:p>
                      <a:pPr marL="0" marR="0" lvl="0" indent="0" algn="ctr" rtl="0">
                        <a:spcBef>
                          <a:spcPts val="0"/>
                        </a:spcBef>
                        <a:spcAft>
                          <a:spcPts val="0"/>
                        </a:spcAft>
                        <a:buNone/>
                      </a:pPr>
                      <a:r>
                        <a:rPr lang="fr-FR" sz="2000" noProof="0" dirty="0">
                          <a:solidFill>
                            <a:schemeClr val="dk1"/>
                          </a:solidFill>
                          <a:latin typeface="Arial"/>
                          <a:ea typeface="Arial"/>
                          <a:cs typeface="Arial"/>
                          <a:sym typeface="Arial"/>
                        </a:rPr>
                        <a:t>Harmonisation</a:t>
                      </a:r>
                      <a:r>
                        <a:rPr lang="fr-FR" sz="2000" dirty="0">
                          <a:solidFill>
                            <a:schemeClr val="dk1"/>
                          </a:solidFill>
                          <a:latin typeface="Arial"/>
                          <a:ea typeface="Arial"/>
                          <a:cs typeface="Arial"/>
                          <a:sym typeface="Arial"/>
                        </a:rPr>
                        <a:t> entre les secteurs</a:t>
                      </a:r>
                      <a:endParaRPr lang="fr-FR" dirty="0"/>
                    </a:p>
                  </a:txBody>
                  <a:tcPr marL="91450" marR="91450" marT="91450" marB="9145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3"/>
                  </a:ext>
                </a:extLst>
              </a:tr>
              <a:tr h="370850">
                <a:tc>
                  <a:txBody>
                    <a:bodyPr/>
                    <a:lstStyle/>
                    <a:p>
                      <a:pPr marL="0" marR="0" lvl="0" indent="0" algn="ctr" rtl="0">
                        <a:spcBef>
                          <a:spcPts val="0"/>
                        </a:spcBef>
                        <a:spcAft>
                          <a:spcPts val="0"/>
                        </a:spcAft>
                        <a:buNone/>
                      </a:pPr>
                      <a:r>
                        <a:rPr lang="fr-FR" sz="2000" dirty="0">
                          <a:solidFill>
                            <a:schemeClr val="dk1"/>
                          </a:solidFill>
                          <a:latin typeface="Arial"/>
                          <a:ea typeface="Arial"/>
                          <a:cs typeface="Arial"/>
                          <a:sym typeface="Arial"/>
                        </a:rPr>
                        <a:t>Quelques activités conjointes entre secteurs</a:t>
                      </a:r>
                      <a:endParaRPr lang="fr-FR" dirty="0"/>
                    </a:p>
                  </a:txBody>
                  <a:tcPr marL="91450" marR="91450" marT="91450" marB="9145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370850">
                <a:tc>
                  <a:txBody>
                    <a:bodyPr/>
                    <a:lstStyle/>
                    <a:p>
                      <a:pPr marL="0" marR="0" lvl="0" indent="0" algn="ctr" rtl="0">
                        <a:spcBef>
                          <a:spcPts val="0"/>
                        </a:spcBef>
                        <a:spcAft>
                          <a:spcPts val="0"/>
                        </a:spcAft>
                        <a:buNone/>
                      </a:pPr>
                      <a:r>
                        <a:rPr lang="fr-FR" sz="2000" dirty="0">
                          <a:solidFill>
                            <a:schemeClr val="dk1"/>
                          </a:solidFill>
                          <a:latin typeface="Arial"/>
                          <a:ea typeface="Arial"/>
                          <a:cs typeface="Arial"/>
                          <a:sym typeface="Arial"/>
                        </a:rPr>
                        <a:t>Entrepris par un organisme multisectoriel</a:t>
                      </a:r>
                      <a:endParaRPr lang="fr-FR" dirty="0"/>
                    </a:p>
                  </a:txBody>
                  <a:tcPr marL="91450" marR="91450" marT="91450" marB="9145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5"/>
                  </a:ext>
                </a:extLst>
              </a:tr>
            </a:tbl>
          </a:graphicData>
        </a:graphic>
      </p:graphicFrame>
      <p:sp>
        <p:nvSpPr>
          <p:cNvPr id="696" name="Google Shape;696;p43"/>
          <p:cNvSpPr txBox="1"/>
          <p:nvPr/>
        </p:nvSpPr>
        <p:spPr>
          <a:xfrm rot="-5400000">
            <a:off x="3962240" y="3309532"/>
            <a:ext cx="3200401" cy="110799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200" b="1">
                <a:solidFill>
                  <a:schemeClr val="dk1"/>
                </a:solidFill>
                <a:latin typeface="Arial"/>
                <a:ea typeface="Arial"/>
                <a:cs typeface="Arial"/>
                <a:sym typeface="Arial"/>
              </a:rPr>
              <a:t>Degrés de collaboration possibles</a:t>
            </a:r>
            <a:endParaRPr/>
          </a:p>
        </p:txBody>
      </p:sp>
      <p:pic>
        <p:nvPicPr>
          <p:cNvPr id="3" name="Picture 2">
            <a:extLst>
              <a:ext uri="{FF2B5EF4-FFF2-40B4-BE49-F238E27FC236}">
                <a16:creationId xmlns:a16="http://schemas.microsoft.com/office/drawing/2014/main" id="{5C736377-7803-9856-E10B-789A331E8C9F}"/>
              </a:ext>
            </a:extLst>
          </p:cNvPr>
          <p:cNvPicPr>
            <a:picLocks noChangeAspect="1"/>
          </p:cNvPicPr>
          <p:nvPr/>
        </p:nvPicPr>
        <p:blipFill>
          <a:blip r:embed="rId4"/>
          <a:stretch>
            <a:fillRect/>
          </a:stretch>
        </p:blipFill>
        <p:spPr>
          <a:xfrm>
            <a:off x="216062" y="2383160"/>
            <a:ext cx="4563202" cy="2644180"/>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702"/>
        <p:cNvGrpSpPr/>
        <p:nvPr/>
      </p:nvGrpSpPr>
      <p:grpSpPr>
        <a:xfrm>
          <a:off x="0" y="0"/>
          <a:ext cx="0" cy="0"/>
          <a:chOff x="0" y="0"/>
          <a:chExt cx="0" cy="0"/>
        </a:xfrm>
      </p:grpSpPr>
      <p:sp>
        <p:nvSpPr>
          <p:cNvPr id="703" name="Google Shape;703;p44"/>
          <p:cNvSpPr txBox="1">
            <a:spLocks noGrp="1"/>
          </p:cNvSpPr>
          <p:nvPr>
            <p:ph type="title"/>
          </p:nvPr>
        </p:nvSpPr>
        <p:spPr>
          <a:xfrm>
            <a:off x="838200" y="468216"/>
            <a:ext cx="10016789"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900"/>
              <a:buFont typeface="Libre Franklin Medium"/>
              <a:buNone/>
            </a:pPr>
            <a:r>
              <a:rPr lang="fr-FR" sz="3900" noProof="0" dirty="0">
                <a:latin typeface="Franklin Gothic Medium" panose="020B0603020102020204" pitchFamily="34" charset="0"/>
              </a:rPr>
              <a:t>Systèmes de surveillance Une Seule Santé</a:t>
            </a:r>
            <a:endParaRPr lang="fr-FR" noProof="0" dirty="0">
              <a:latin typeface="Franklin Gothic Medium" panose="020B0603020102020204" pitchFamily="34" charset="0"/>
            </a:endParaRPr>
          </a:p>
        </p:txBody>
      </p:sp>
      <p:sp>
        <p:nvSpPr>
          <p:cNvPr id="704" name="Google Shape;704;p44"/>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noProof="0" dirty="0"/>
              <a:t>Prendre en compte Une Seule Santé lors de la collecte de données de surveillance</a:t>
            </a:r>
          </a:p>
          <a:p>
            <a:pPr marL="228600" lvl="0" indent="-228600" algn="l" rtl="0">
              <a:lnSpc>
                <a:spcPct val="100000"/>
              </a:lnSpc>
              <a:spcBef>
                <a:spcPts val="1000"/>
              </a:spcBef>
              <a:spcAft>
                <a:spcPts val="0"/>
              </a:spcAft>
              <a:buClr>
                <a:schemeClr val="dk1"/>
              </a:buClr>
              <a:buSzPts val="2800"/>
              <a:buChar char="•"/>
            </a:pPr>
            <a:r>
              <a:rPr lang="fr-FR" noProof="0" dirty="0"/>
              <a:t>Pour les proliférations d'algues nuisibles (HAB </a:t>
            </a:r>
            <a:r>
              <a:rPr lang="fr-FR" i="1" noProof="0" dirty="0">
                <a:solidFill>
                  <a:schemeClr val="tx1"/>
                </a:solidFill>
              </a:rPr>
              <a:t>en anglais</a:t>
            </a:r>
            <a:r>
              <a:rPr lang="fr-FR" noProof="0" dirty="0"/>
              <a:t>) et les maladies animales causées par les HAB</a:t>
            </a:r>
          </a:p>
          <a:p>
            <a:pPr marL="228600" lvl="0" indent="-228600" algn="l" rtl="0">
              <a:lnSpc>
                <a:spcPct val="100000"/>
              </a:lnSpc>
              <a:spcBef>
                <a:spcPts val="1000"/>
              </a:spcBef>
              <a:spcAft>
                <a:spcPts val="0"/>
              </a:spcAft>
              <a:buClr>
                <a:schemeClr val="dk1"/>
              </a:buClr>
              <a:buSzPts val="2800"/>
              <a:buChar char="•"/>
            </a:pPr>
            <a:r>
              <a:rPr lang="fr-FR" noProof="0" dirty="0"/>
              <a:t>Moniteurs : </a:t>
            </a:r>
          </a:p>
          <a:p>
            <a:pPr marL="685800" lvl="1" indent="-228600" algn="l" rtl="0">
              <a:lnSpc>
                <a:spcPct val="100000"/>
              </a:lnSpc>
              <a:spcBef>
                <a:spcPts val="1000"/>
              </a:spcBef>
              <a:spcAft>
                <a:spcPts val="0"/>
              </a:spcAft>
              <a:buSzPts val="2400"/>
              <a:buChar char="▪"/>
            </a:pPr>
            <a:r>
              <a:rPr lang="fr-FR" noProof="0" dirty="0"/>
              <a:t>L'homme</a:t>
            </a:r>
          </a:p>
          <a:p>
            <a:pPr marL="685800" lvl="1" indent="-228600" algn="l" rtl="0">
              <a:lnSpc>
                <a:spcPct val="100000"/>
              </a:lnSpc>
              <a:spcBef>
                <a:spcPts val="1000"/>
              </a:spcBef>
              <a:spcAft>
                <a:spcPts val="0"/>
              </a:spcAft>
              <a:buSzPts val="2400"/>
              <a:buChar char="▪"/>
            </a:pPr>
            <a:r>
              <a:rPr lang="fr-FR" noProof="0" dirty="0"/>
              <a:t>Animaux</a:t>
            </a:r>
          </a:p>
          <a:p>
            <a:pPr marL="685800" lvl="1" indent="-228600" algn="l" rtl="0">
              <a:lnSpc>
                <a:spcPct val="100000"/>
              </a:lnSpc>
              <a:spcBef>
                <a:spcPts val="1000"/>
              </a:spcBef>
              <a:spcAft>
                <a:spcPts val="0"/>
              </a:spcAft>
              <a:buSzPts val="2400"/>
              <a:buChar char="▪"/>
            </a:pPr>
            <a:r>
              <a:rPr lang="fr-FR" noProof="0" dirty="0"/>
              <a:t>Environnement</a:t>
            </a:r>
          </a:p>
          <a:p>
            <a:pPr marL="228600" lvl="0" indent="-50800" algn="l" rtl="0">
              <a:lnSpc>
                <a:spcPct val="100000"/>
              </a:lnSpc>
              <a:spcBef>
                <a:spcPts val="1000"/>
              </a:spcBef>
              <a:spcAft>
                <a:spcPts val="0"/>
              </a:spcAft>
              <a:buClr>
                <a:schemeClr val="dk1"/>
              </a:buClr>
              <a:buSzPts val="2800"/>
              <a:buNone/>
            </a:pPr>
            <a:endParaRPr lang="fr-FR" noProof="0" dirty="0"/>
          </a:p>
        </p:txBody>
      </p:sp>
      <p:sp>
        <p:nvSpPr>
          <p:cNvPr id="705" name="Google Shape;705;p44"/>
          <p:cNvSpPr txBox="1"/>
          <p:nvPr/>
        </p:nvSpPr>
        <p:spPr>
          <a:xfrm>
            <a:off x="2808269" y="6489700"/>
            <a:ext cx="6792931" cy="228595"/>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chemeClr val="dk1"/>
              </a:buClr>
              <a:buSzPts val="1100"/>
              <a:buFont typeface="Arial"/>
              <a:buNone/>
            </a:pPr>
            <a:r>
              <a:rPr lang="en-US" sz="1100">
                <a:solidFill>
                  <a:schemeClr val="dk1"/>
                </a:solidFill>
                <a:latin typeface="Arial"/>
                <a:ea typeface="Arial"/>
                <a:cs typeface="Arial"/>
                <a:sym typeface="Arial"/>
              </a:rPr>
              <a:t>CDC. </a:t>
            </a:r>
            <a:r>
              <a:rPr lang="en-US" sz="11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Système d'efflorescence algale nuisible pour la santé (One Health Harmful Algal Bloom System). </a:t>
            </a:r>
            <a:endParaRPr sz="1100">
              <a:solidFill>
                <a:schemeClr val="dk1"/>
              </a:solidFill>
              <a:latin typeface="Arial"/>
              <a:ea typeface="Arial"/>
              <a:cs typeface="Arial"/>
              <a:sym typeface="Arial"/>
            </a:endParaRPr>
          </a:p>
        </p:txBody>
      </p:sp>
      <p:pic>
        <p:nvPicPr>
          <p:cNvPr id="1026" name="Picture 2" descr="Image d'icône qui comprend un chien, un poisson et une personne avec le texte suivant : « Un système de prolifération d'algues nuisibles pour la santé ».">
            <a:extLst>
              <a:ext uri="{FF2B5EF4-FFF2-40B4-BE49-F238E27FC236}">
                <a16:creationId xmlns:a16="http://schemas.microsoft.com/office/drawing/2014/main" id="{D36391E2-CCEC-4CD0-F485-35F7F948A33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1164" b="22181"/>
          <a:stretch/>
        </p:blipFill>
        <p:spPr bwMode="auto">
          <a:xfrm>
            <a:off x="5771707" y="3668233"/>
            <a:ext cx="4637567" cy="14779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0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04">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0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04">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04">
                                            <p:txEl>
                                              <p:pRg st="5" end="5"/>
                                            </p:txEl>
                                          </p:spTgt>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nodeType="afterEffect">
                                  <p:stCondLst>
                                    <p:cond delay="0"/>
                                  </p:stCondLst>
                                  <p:childTnLst>
                                    <p:set>
                                      <p:cBhvr>
                                        <p:cTn id="17"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711"/>
        <p:cNvGrpSpPr/>
        <p:nvPr/>
      </p:nvGrpSpPr>
      <p:grpSpPr>
        <a:xfrm>
          <a:off x="0" y="0"/>
          <a:ext cx="0" cy="0"/>
          <a:chOff x="0" y="0"/>
          <a:chExt cx="0" cy="0"/>
        </a:xfrm>
      </p:grpSpPr>
      <p:sp>
        <p:nvSpPr>
          <p:cNvPr id="712" name="Google Shape;712;p45"/>
          <p:cNvSpPr txBox="1">
            <a:spLocks noGrp="1"/>
          </p:cNvSpPr>
          <p:nvPr>
            <p:ph type="title"/>
          </p:nvPr>
        </p:nvSpPr>
        <p:spPr>
          <a:xfrm>
            <a:off x="838200" y="336088"/>
            <a:ext cx="10410371" cy="6604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100"/>
              <a:buFont typeface="Libre Franklin Medium"/>
              <a:buNone/>
            </a:pPr>
            <a:r>
              <a:rPr lang="fr-FR" sz="3200" noProof="0" dirty="0">
                <a:latin typeface="Franklin Gothic Medium" panose="020B0603020102020204" pitchFamily="34" charset="0"/>
                <a:ea typeface="Libre Franklin"/>
                <a:cs typeface="Libre Franklin"/>
                <a:sym typeface="Libre Franklin"/>
              </a:rPr>
              <a:t>Qu'est-ce qui est rapporté dans le système de CDC  </a:t>
            </a:r>
            <a:br>
              <a:rPr lang="fr-FR" sz="3200" noProof="0" dirty="0">
                <a:latin typeface="Franklin Gothic Medium" panose="020B0603020102020204" pitchFamily="34" charset="0"/>
                <a:ea typeface="Libre Franklin"/>
                <a:cs typeface="Libre Franklin"/>
                <a:sym typeface="Libre Franklin"/>
              </a:rPr>
            </a:br>
            <a:r>
              <a:rPr lang="fr-FR" sz="3200" noProof="0" dirty="0">
                <a:latin typeface="Franklin Gothic Medium" panose="020B0603020102020204" pitchFamily="34" charset="0"/>
                <a:ea typeface="Libre Franklin"/>
                <a:cs typeface="Libre Franklin"/>
                <a:sym typeface="Libre Franklin"/>
              </a:rPr>
              <a:t>de la proliferation des algues nuisibles ?</a:t>
            </a:r>
          </a:p>
        </p:txBody>
      </p:sp>
      <p:graphicFrame>
        <p:nvGraphicFramePr>
          <p:cNvPr id="713" name="Google Shape;713;p45"/>
          <p:cNvGraphicFramePr/>
          <p:nvPr>
            <p:extLst>
              <p:ext uri="{D42A27DB-BD31-4B8C-83A1-F6EECF244321}">
                <p14:modId xmlns:p14="http://schemas.microsoft.com/office/powerpoint/2010/main" val="1269940152"/>
              </p:ext>
            </p:extLst>
          </p:nvPr>
        </p:nvGraphicFramePr>
        <p:xfrm>
          <a:off x="838200" y="1315529"/>
          <a:ext cx="10476125" cy="4922490"/>
        </p:xfrm>
        <a:graphic>
          <a:graphicData uri="http://schemas.openxmlformats.org/drawingml/2006/table">
            <a:tbl>
              <a:tblPr firstRow="1" bandRow="1">
                <a:noFill/>
                <a:tableStyleId>{4E9062B7-0B85-434D-B274-E6BCEF5303C2}</a:tableStyleId>
              </a:tblPr>
              <a:tblGrid>
                <a:gridCol w="2938175">
                  <a:extLst>
                    <a:ext uri="{9D8B030D-6E8A-4147-A177-3AD203B41FA5}">
                      <a16:colId xmlns:a16="http://schemas.microsoft.com/office/drawing/2014/main" val="20000"/>
                    </a:ext>
                  </a:extLst>
                </a:gridCol>
                <a:gridCol w="7537950">
                  <a:extLst>
                    <a:ext uri="{9D8B030D-6E8A-4147-A177-3AD203B41FA5}">
                      <a16:colId xmlns:a16="http://schemas.microsoft.com/office/drawing/2014/main" val="20001"/>
                    </a:ext>
                  </a:extLst>
                </a:gridCol>
              </a:tblGrid>
              <a:tr h="339417">
                <a:tc>
                  <a:txBody>
                    <a:bodyPr/>
                    <a:lstStyle/>
                    <a:p>
                      <a:pPr marL="0" marR="0" lvl="0" indent="0" algn="ctr" rtl="0">
                        <a:spcBef>
                          <a:spcPts val="0"/>
                        </a:spcBef>
                        <a:spcAft>
                          <a:spcPts val="0"/>
                        </a:spcAft>
                        <a:buNone/>
                      </a:pPr>
                      <a:r>
                        <a:rPr lang="en-US" sz="1700">
                          <a:solidFill>
                            <a:srgbClr val="000000"/>
                          </a:solidFill>
                          <a:latin typeface="Arial"/>
                          <a:ea typeface="Arial"/>
                          <a:cs typeface="Arial"/>
                          <a:sym typeface="Arial"/>
                        </a:rPr>
                        <a:t>Catégories de données</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en-US" sz="1700">
                          <a:solidFill>
                            <a:srgbClr val="000000"/>
                          </a:solidFill>
                          <a:latin typeface="Arial"/>
                          <a:ea typeface="Arial"/>
                          <a:cs typeface="Arial"/>
                          <a:sym typeface="Arial"/>
                        </a:rPr>
                        <a:t>Description</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1103329">
                <a:tc>
                  <a:txBody>
                    <a:bodyPr/>
                    <a:lstStyle/>
                    <a:p>
                      <a:pPr marL="0" marR="0" lvl="0" indent="0" algn="l" rtl="0">
                        <a:spcBef>
                          <a:spcPts val="0"/>
                        </a:spcBef>
                        <a:spcAft>
                          <a:spcPts val="0"/>
                        </a:spcAft>
                        <a:buNone/>
                      </a:pPr>
                      <a:r>
                        <a:rPr lang="fr-FR" sz="1700" b="1" noProof="0" dirty="0">
                          <a:solidFill>
                            <a:schemeClr val="dk1"/>
                          </a:solidFill>
                          <a:latin typeface="Arial"/>
                          <a:ea typeface="Arial"/>
                          <a:cs typeface="Arial"/>
                          <a:sym typeface="Arial"/>
                        </a:rPr>
                        <a:t>Efflorescences algales nuisibles (HAB)</a:t>
                      </a:r>
                      <a:endParaRPr lang="fr-FR" noProof="0" dirty="0"/>
                    </a:p>
                  </a:txBody>
                  <a:tcPr marL="457200" marR="91450" marT="182875" marB="1828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r>
                        <a:rPr lang="fr-FR" sz="1700" noProof="0" dirty="0">
                          <a:solidFill>
                            <a:schemeClr val="dk1"/>
                          </a:solidFill>
                          <a:latin typeface="Arial"/>
                          <a:ea typeface="Arial"/>
                          <a:cs typeface="Arial"/>
                          <a:sym typeface="Arial"/>
                        </a:rPr>
                        <a:t>La localisation et la description d'un HAB dans n'importe quelle masse d'eau, y compris les lacs, les masses d'eau côtières et les masses d'eau saumâtres (mélange d'eau douce et d'eau salée)</a:t>
                      </a:r>
                      <a:endParaRPr lang="fr-FR" noProof="0" dirty="0"/>
                    </a:p>
                  </a:txBody>
                  <a:tcPr marL="91450" marR="91450" marT="182875" marB="1828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1"/>
                  </a:ext>
                </a:extLst>
              </a:tr>
              <a:tr h="1353419">
                <a:tc>
                  <a:txBody>
                    <a:bodyPr/>
                    <a:lstStyle/>
                    <a:p>
                      <a:pPr marL="0" marR="0" lvl="0" indent="0" algn="l" rtl="0">
                        <a:spcBef>
                          <a:spcPts val="0"/>
                        </a:spcBef>
                        <a:spcAft>
                          <a:spcPts val="0"/>
                        </a:spcAft>
                        <a:buNone/>
                      </a:pPr>
                      <a:r>
                        <a:rPr lang="fr-FR" sz="1700" b="1" noProof="0" dirty="0">
                          <a:solidFill>
                            <a:schemeClr val="dk1"/>
                          </a:solidFill>
                          <a:latin typeface="Arial"/>
                          <a:ea typeface="Arial"/>
                          <a:cs typeface="Arial"/>
                          <a:sym typeface="Arial"/>
                        </a:rPr>
                        <a:t>Sources d'alimentation</a:t>
                      </a:r>
                      <a:endParaRPr lang="fr-FR" noProof="0" dirty="0"/>
                    </a:p>
                  </a:txBody>
                  <a:tcPr marL="457200" marR="91450" marT="182875" marB="1828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r>
                        <a:rPr lang="fr-FR" sz="1700" noProof="0" dirty="0">
                          <a:solidFill>
                            <a:schemeClr val="dk1"/>
                          </a:solidFill>
                          <a:latin typeface="Arial"/>
                          <a:ea typeface="Arial"/>
                          <a:cs typeface="Arial"/>
                          <a:sym typeface="Arial"/>
                        </a:rPr>
                        <a:t>Pour les maladies d'origine alimentaire causées par des toxines HAB sans qu'aucune HAB n'ait été observée, les utilisateurs peuvent indiquer la source alimentaire la plus probable, telle que le lieu de capture ou de récolte des fruits de mer</a:t>
                      </a:r>
                      <a:endParaRPr lang="fr-FR" noProof="0" dirty="0"/>
                    </a:p>
                  </a:txBody>
                  <a:tcPr marL="91450" marR="91450" marT="182875" marB="1828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603149">
                <a:tc>
                  <a:txBody>
                    <a:bodyPr/>
                    <a:lstStyle/>
                    <a:p>
                      <a:pPr marL="0" marR="0" lvl="0" indent="0" algn="l" rtl="0">
                        <a:spcBef>
                          <a:spcPts val="0"/>
                        </a:spcBef>
                        <a:spcAft>
                          <a:spcPts val="0"/>
                        </a:spcAft>
                        <a:buNone/>
                      </a:pPr>
                      <a:r>
                        <a:rPr lang="fr-FR" sz="1700" b="1" noProof="0" dirty="0">
                          <a:solidFill>
                            <a:schemeClr val="dk1"/>
                          </a:solidFill>
                          <a:latin typeface="Arial"/>
                          <a:ea typeface="Arial"/>
                          <a:cs typeface="Arial"/>
                          <a:sym typeface="Arial"/>
                        </a:rPr>
                        <a:t>Maladies humaines</a:t>
                      </a:r>
                      <a:endParaRPr lang="fr-FR" noProof="0" dirty="0"/>
                    </a:p>
                  </a:txBody>
                  <a:tcPr marL="457200" marR="91450" marT="182875" marB="1828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l" rtl="0">
                        <a:spcBef>
                          <a:spcPts val="0"/>
                        </a:spcBef>
                        <a:spcAft>
                          <a:spcPts val="0"/>
                        </a:spcAft>
                        <a:buNone/>
                      </a:pPr>
                      <a:r>
                        <a:rPr lang="fr-FR" sz="1700" noProof="0" dirty="0">
                          <a:solidFill>
                            <a:schemeClr val="dk1"/>
                          </a:solidFill>
                          <a:latin typeface="Arial"/>
                          <a:ea typeface="Arial"/>
                          <a:cs typeface="Arial"/>
                          <a:sym typeface="Arial"/>
                        </a:rPr>
                        <a:t>Cas de maladies humaines causées par les HAB</a:t>
                      </a:r>
                      <a:endParaRPr lang="fr-FR" noProof="0" dirty="0"/>
                    </a:p>
                  </a:txBody>
                  <a:tcPr marL="91450" marR="91450" marT="182875" marB="1828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3"/>
                  </a:ext>
                </a:extLst>
              </a:tr>
              <a:tr h="1353419">
                <a:tc>
                  <a:txBody>
                    <a:bodyPr/>
                    <a:lstStyle/>
                    <a:p>
                      <a:pPr marL="0" marR="0" lvl="0" indent="0" algn="l" rtl="0">
                        <a:spcBef>
                          <a:spcPts val="0"/>
                        </a:spcBef>
                        <a:spcAft>
                          <a:spcPts val="0"/>
                        </a:spcAft>
                        <a:buNone/>
                      </a:pPr>
                      <a:r>
                        <a:rPr lang="fr-FR" sz="1700" b="1" noProof="0" dirty="0">
                          <a:solidFill>
                            <a:schemeClr val="dk1"/>
                          </a:solidFill>
                          <a:latin typeface="Arial"/>
                          <a:ea typeface="Arial"/>
                          <a:cs typeface="Arial"/>
                          <a:sym typeface="Arial"/>
                        </a:rPr>
                        <a:t>Maladies animales</a:t>
                      </a:r>
                      <a:endParaRPr lang="fr-FR" noProof="0" dirty="0"/>
                    </a:p>
                  </a:txBody>
                  <a:tcPr marL="457200" marR="91450" marT="182875" marB="1828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r>
                        <a:rPr lang="fr-FR" sz="1700" noProof="0" dirty="0">
                          <a:solidFill>
                            <a:schemeClr val="dk1"/>
                          </a:solidFill>
                          <a:latin typeface="Arial"/>
                          <a:ea typeface="Arial"/>
                          <a:cs typeface="Arial"/>
                          <a:sym typeface="Arial"/>
                        </a:rPr>
                        <a:t>Cas de maladies animales causées par des HAB, y compris en : </a:t>
                      </a:r>
                      <a:endParaRPr lang="fr-FR" noProof="0" dirty="0"/>
                    </a:p>
                    <a:p>
                      <a:pPr marL="182880" marR="0" lvl="0" indent="-182880" algn="l" rtl="0">
                        <a:spcBef>
                          <a:spcPts val="0"/>
                        </a:spcBef>
                        <a:spcAft>
                          <a:spcPts val="0"/>
                        </a:spcAft>
                        <a:buClr>
                          <a:srgbClr val="00953A"/>
                        </a:buClr>
                        <a:buSzPts val="1700"/>
                        <a:buFont typeface="Noto Sans Symbols"/>
                        <a:buChar char="▪"/>
                      </a:pPr>
                      <a:r>
                        <a:rPr lang="fr-FR" sz="1700" noProof="0" dirty="0">
                          <a:solidFill>
                            <a:schemeClr val="dk1"/>
                          </a:solidFill>
                          <a:latin typeface="Arial"/>
                          <a:ea typeface="Arial"/>
                          <a:cs typeface="Arial"/>
                          <a:sym typeface="Arial"/>
                        </a:rPr>
                        <a:t>Animaux de compagnie</a:t>
                      </a:r>
                      <a:endParaRPr lang="fr-FR" noProof="0" dirty="0"/>
                    </a:p>
                    <a:p>
                      <a:pPr marL="182880" marR="0" lvl="0" indent="-182880" algn="l" rtl="0">
                        <a:spcBef>
                          <a:spcPts val="0"/>
                        </a:spcBef>
                        <a:spcAft>
                          <a:spcPts val="0"/>
                        </a:spcAft>
                        <a:buClr>
                          <a:srgbClr val="00953A"/>
                        </a:buClr>
                        <a:buSzPts val="1700"/>
                        <a:buFont typeface="Noto Sans Symbols"/>
                        <a:buChar char="▪"/>
                      </a:pPr>
                      <a:r>
                        <a:rPr lang="fr-FR" sz="1700" noProof="0" dirty="0">
                          <a:solidFill>
                            <a:schemeClr val="dk1"/>
                          </a:solidFill>
                          <a:latin typeface="Arial"/>
                          <a:ea typeface="Arial"/>
                          <a:cs typeface="Arial"/>
                          <a:sym typeface="Arial"/>
                        </a:rPr>
                        <a:t>Bétail</a:t>
                      </a:r>
                      <a:endParaRPr lang="fr-FR" noProof="0" dirty="0"/>
                    </a:p>
                    <a:p>
                      <a:pPr marL="182880" marR="0" lvl="0" indent="-182880" algn="l" rtl="0">
                        <a:spcBef>
                          <a:spcPts val="0"/>
                        </a:spcBef>
                        <a:spcAft>
                          <a:spcPts val="0"/>
                        </a:spcAft>
                        <a:buClr>
                          <a:srgbClr val="00953A"/>
                        </a:buClr>
                        <a:buSzPts val="1700"/>
                        <a:buFont typeface="Noto Sans Symbols"/>
                        <a:buChar char="▪"/>
                      </a:pPr>
                      <a:r>
                        <a:rPr lang="fr-FR" sz="1700" noProof="0" dirty="0">
                          <a:solidFill>
                            <a:schemeClr val="dk1"/>
                          </a:solidFill>
                          <a:latin typeface="Arial"/>
                          <a:ea typeface="Arial"/>
                          <a:cs typeface="Arial"/>
                          <a:sym typeface="Arial"/>
                        </a:rPr>
                        <a:t>Faune et flore</a:t>
                      </a:r>
                      <a:endParaRPr lang="fr-FR" noProof="0" dirty="0"/>
                    </a:p>
                  </a:txBody>
                  <a:tcPr marL="91450" marR="91450" marT="182875" marB="18287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bl>
          </a:graphicData>
        </a:graphic>
      </p:graphicFrame>
      <p:pic>
        <p:nvPicPr>
          <p:cNvPr id="714" name="Google Shape;714;p45" descr="User with solid fill"/>
          <p:cNvPicPr preferRelativeResize="0"/>
          <p:nvPr/>
        </p:nvPicPr>
        <p:blipFill rotWithShape="1">
          <a:blip r:embed="rId3">
            <a:alphaModFix/>
          </a:blip>
          <a:srcRect/>
          <a:stretch/>
        </p:blipFill>
        <p:spPr>
          <a:xfrm>
            <a:off x="883920" y="4388110"/>
            <a:ext cx="365760" cy="365760"/>
          </a:xfrm>
          <a:prstGeom prst="rect">
            <a:avLst/>
          </a:prstGeom>
          <a:noFill/>
          <a:ln>
            <a:noFill/>
          </a:ln>
        </p:spPr>
      </p:pic>
      <p:pic>
        <p:nvPicPr>
          <p:cNvPr id="715" name="Google Shape;715;p45" descr="Fish with solid fill"/>
          <p:cNvPicPr preferRelativeResize="0"/>
          <p:nvPr/>
        </p:nvPicPr>
        <p:blipFill rotWithShape="1">
          <a:blip r:embed="rId4">
            <a:alphaModFix/>
          </a:blip>
          <a:srcRect/>
          <a:stretch/>
        </p:blipFill>
        <p:spPr>
          <a:xfrm>
            <a:off x="881640" y="3394972"/>
            <a:ext cx="365760" cy="365760"/>
          </a:xfrm>
          <a:prstGeom prst="rect">
            <a:avLst/>
          </a:prstGeom>
          <a:noFill/>
          <a:ln>
            <a:noFill/>
          </a:ln>
        </p:spPr>
      </p:pic>
      <p:pic>
        <p:nvPicPr>
          <p:cNvPr id="716" name="Google Shape;716;p45" descr="Dog with solid fill"/>
          <p:cNvPicPr preferRelativeResize="0"/>
          <p:nvPr/>
        </p:nvPicPr>
        <p:blipFill rotWithShape="1">
          <a:blip r:embed="rId5">
            <a:alphaModFix/>
          </a:blip>
          <a:srcRect/>
          <a:stretch/>
        </p:blipFill>
        <p:spPr>
          <a:xfrm>
            <a:off x="838200" y="5381248"/>
            <a:ext cx="457200" cy="457200"/>
          </a:xfrm>
          <a:prstGeom prst="rect">
            <a:avLst/>
          </a:prstGeom>
          <a:noFill/>
          <a:ln>
            <a:noFill/>
          </a:ln>
        </p:spPr>
      </p:pic>
      <p:pic>
        <p:nvPicPr>
          <p:cNvPr id="717" name="Google Shape;717;p45" descr="Wave with solid fill"/>
          <p:cNvPicPr preferRelativeResize="0"/>
          <p:nvPr/>
        </p:nvPicPr>
        <p:blipFill rotWithShape="1">
          <a:blip r:embed="rId6">
            <a:alphaModFix/>
          </a:blip>
          <a:srcRect/>
          <a:stretch/>
        </p:blipFill>
        <p:spPr>
          <a:xfrm>
            <a:off x="929640" y="2116021"/>
            <a:ext cx="365760" cy="365760"/>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722"/>
        <p:cNvGrpSpPr/>
        <p:nvPr/>
      </p:nvGrpSpPr>
      <p:grpSpPr>
        <a:xfrm>
          <a:off x="0" y="0"/>
          <a:ext cx="0" cy="0"/>
          <a:chOff x="0" y="0"/>
          <a:chExt cx="0" cy="0"/>
        </a:xfrm>
      </p:grpSpPr>
      <p:sp>
        <p:nvSpPr>
          <p:cNvPr id="723" name="Google Shape;723;p46"/>
          <p:cNvSpPr txBox="1">
            <a:spLocks noGrp="1"/>
          </p:cNvSpPr>
          <p:nvPr>
            <p:ph type="title"/>
          </p:nvPr>
        </p:nvSpPr>
        <p:spPr>
          <a:xfrm>
            <a:off x="838200" y="457200"/>
            <a:ext cx="10038347"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sz="4200" noProof="0" dirty="0">
                <a:latin typeface="Franklin Gothic Medium" panose="020B0603020102020204" pitchFamily="34" charset="0"/>
              </a:rPr>
              <a:t>Limites des systèmes de notification (1/2)</a:t>
            </a:r>
            <a:br>
              <a:rPr lang="fr-FR" sz="4200" noProof="0" dirty="0">
                <a:latin typeface="Franklin Gothic Medium" panose="020B0603020102020204" pitchFamily="34" charset="0"/>
              </a:rPr>
            </a:br>
            <a:endParaRPr lang="fr-FR" sz="4200" noProof="0" dirty="0">
              <a:latin typeface="Franklin Gothic Medium" panose="020B0603020102020204" pitchFamily="34" charset="0"/>
            </a:endParaRPr>
          </a:p>
        </p:txBody>
      </p:sp>
      <p:sp>
        <p:nvSpPr>
          <p:cNvPr id="724" name="Google Shape;724;p46"/>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noProof="0" dirty="0"/>
              <a:t>Sous-déclaration, déclaration incomplète</a:t>
            </a:r>
          </a:p>
          <a:p>
            <a:pPr marL="228600" lvl="0" indent="-228600" algn="l" rtl="0">
              <a:lnSpc>
                <a:spcPct val="100000"/>
              </a:lnSpc>
              <a:spcBef>
                <a:spcPts val="1000"/>
              </a:spcBef>
              <a:spcAft>
                <a:spcPts val="0"/>
              </a:spcAft>
              <a:buClr>
                <a:schemeClr val="dk1"/>
              </a:buClr>
              <a:buSzPts val="2800"/>
              <a:buChar char="•"/>
            </a:pPr>
            <a:r>
              <a:rPr lang="fr-FR" noProof="0" dirty="0"/>
              <a:t>Manque de représentativité des cas signalés</a:t>
            </a:r>
          </a:p>
          <a:p>
            <a:pPr marL="228600" lvl="0" indent="-228600" algn="l" rtl="0">
              <a:lnSpc>
                <a:spcPct val="100000"/>
              </a:lnSpc>
              <a:spcBef>
                <a:spcPts val="1000"/>
              </a:spcBef>
              <a:spcAft>
                <a:spcPts val="0"/>
              </a:spcAft>
              <a:buClr>
                <a:schemeClr val="dk1"/>
              </a:buClr>
              <a:buSzPts val="2800"/>
              <a:buChar char="•"/>
            </a:pPr>
            <a:r>
              <a:rPr lang="fr-FR" noProof="0" dirty="0"/>
              <a:t>Manque de promptitude</a:t>
            </a:r>
          </a:p>
          <a:p>
            <a:pPr marL="228600" lvl="0" indent="-228600" algn="l" rtl="0">
              <a:lnSpc>
                <a:spcPct val="100000"/>
              </a:lnSpc>
              <a:spcBef>
                <a:spcPts val="1000"/>
              </a:spcBef>
              <a:spcAft>
                <a:spcPts val="0"/>
              </a:spcAft>
              <a:buClr>
                <a:schemeClr val="dk1"/>
              </a:buClr>
              <a:buSzPts val="2800"/>
              <a:buChar char="•"/>
            </a:pPr>
            <a:r>
              <a:rPr lang="fr-FR" noProof="0" dirty="0"/>
              <a:t>Utilisation incohérente des définitions de cas</a:t>
            </a:r>
          </a:p>
          <a:p>
            <a:pPr marL="228600" lvl="0" indent="-228600" algn="l" rtl="0">
              <a:lnSpc>
                <a:spcPct val="100000"/>
              </a:lnSpc>
              <a:spcBef>
                <a:spcPts val="1000"/>
              </a:spcBef>
              <a:spcAft>
                <a:spcPts val="0"/>
              </a:spcAft>
              <a:buClr>
                <a:schemeClr val="dk1"/>
              </a:buClr>
              <a:buSzPts val="2800"/>
              <a:buChar char="•"/>
            </a:pPr>
            <a:r>
              <a:rPr lang="fr-FR" noProof="0" dirty="0"/>
              <a:t>Manque de cohérence dans le partage des données </a:t>
            </a:r>
            <a:br>
              <a:rPr lang="fr-FR" noProof="0" dirty="0"/>
            </a:br>
            <a:r>
              <a:rPr lang="fr-FR" noProof="0" dirty="0"/>
              <a:t>entre les secteurs</a:t>
            </a:r>
          </a:p>
          <a:p>
            <a:pPr marL="228600" lvl="0" indent="-228600" algn="l" rtl="0">
              <a:lnSpc>
                <a:spcPct val="100000"/>
              </a:lnSpc>
              <a:spcBef>
                <a:spcPts val="1000"/>
              </a:spcBef>
              <a:spcAft>
                <a:spcPts val="0"/>
              </a:spcAft>
              <a:buClr>
                <a:schemeClr val="dk1"/>
              </a:buClr>
              <a:buSzPts val="2800"/>
              <a:buChar char="•"/>
            </a:pPr>
            <a:r>
              <a:rPr lang="fr-FR" noProof="0" dirty="0"/>
              <a:t>Manque de ressources pour soutenir le système de surveillance</a:t>
            </a:r>
          </a:p>
          <a:p>
            <a:pPr marL="228600" lvl="0" indent="-50800" algn="l" rtl="0">
              <a:lnSpc>
                <a:spcPct val="100000"/>
              </a:lnSpc>
              <a:spcBef>
                <a:spcPts val="1000"/>
              </a:spcBef>
              <a:spcAft>
                <a:spcPts val="0"/>
              </a:spcAft>
              <a:buClr>
                <a:schemeClr val="dk1"/>
              </a:buClr>
              <a:buSzPts val="2800"/>
              <a:buNone/>
            </a:pPr>
            <a:endParaRPr lang="fr-FR" noProof="0" dirty="0"/>
          </a:p>
          <a:p>
            <a:pPr marL="228600" lvl="0" indent="-50800" algn="l" rtl="0">
              <a:lnSpc>
                <a:spcPct val="100000"/>
              </a:lnSpc>
              <a:spcBef>
                <a:spcPts val="1000"/>
              </a:spcBef>
              <a:spcAft>
                <a:spcPts val="0"/>
              </a:spcAft>
              <a:buClr>
                <a:schemeClr val="dk1"/>
              </a:buClr>
              <a:buSzPts val="2800"/>
              <a:buNone/>
            </a:pPr>
            <a:endParaRPr lang="fr-FR" noProof="0" dirty="0"/>
          </a:p>
          <a:p>
            <a:pPr marL="228600" lvl="0" indent="-50800" algn="l" rtl="0">
              <a:lnSpc>
                <a:spcPct val="100000"/>
              </a:lnSpc>
              <a:spcBef>
                <a:spcPts val="1000"/>
              </a:spcBef>
              <a:spcAft>
                <a:spcPts val="0"/>
              </a:spcAft>
              <a:buClr>
                <a:schemeClr val="dk1"/>
              </a:buClr>
              <a:buSzPts val="2800"/>
              <a:buNone/>
            </a:pPr>
            <a:endParaRPr lang="fr-FR" noProof="0" dirty="0"/>
          </a:p>
          <a:p>
            <a:pPr marL="228600" lvl="0" indent="-50800" algn="l" rtl="0">
              <a:lnSpc>
                <a:spcPct val="100000"/>
              </a:lnSpc>
              <a:spcBef>
                <a:spcPts val="1000"/>
              </a:spcBef>
              <a:spcAft>
                <a:spcPts val="0"/>
              </a:spcAft>
              <a:buClr>
                <a:schemeClr val="dk1"/>
              </a:buClr>
              <a:buSzPts val="2800"/>
              <a:buNone/>
            </a:pPr>
            <a:endParaRPr lang="fr-FR" noProof="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2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2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2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2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2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2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729"/>
        <p:cNvGrpSpPr/>
        <p:nvPr/>
      </p:nvGrpSpPr>
      <p:grpSpPr>
        <a:xfrm>
          <a:off x="0" y="0"/>
          <a:ext cx="0" cy="0"/>
          <a:chOff x="0" y="0"/>
          <a:chExt cx="0" cy="0"/>
        </a:xfrm>
      </p:grpSpPr>
      <p:sp>
        <p:nvSpPr>
          <p:cNvPr id="730" name="Google Shape;730;p47"/>
          <p:cNvSpPr txBox="1">
            <a:spLocks noGrp="1"/>
          </p:cNvSpPr>
          <p:nvPr>
            <p:ph type="title"/>
          </p:nvPr>
        </p:nvSpPr>
        <p:spPr>
          <a:xfrm>
            <a:off x="838200" y="457200"/>
            <a:ext cx="10207171" cy="87811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noProof="0" dirty="0">
                <a:latin typeface="Franklin Gothic Medium" panose="020B0603020102020204" pitchFamily="34" charset="0"/>
              </a:rPr>
              <a:t>Limites des systèmes d'information </a:t>
            </a:r>
            <a:r>
              <a:rPr lang="fr-FR" dirty="0">
                <a:latin typeface="Franklin Gothic Medium" panose="020B0603020102020204" pitchFamily="34" charset="0"/>
              </a:rPr>
              <a:t>(2/2)</a:t>
            </a:r>
            <a:endParaRPr lang="fr-FR" sz="4400" noProof="0" dirty="0">
              <a:latin typeface="Franklin Gothic Medium" panose="020B0603020102020204" pitchFamily="34" charset="0"/>
            </a:endParaRPr>
          </a:p>
        </p:txBody>
      </p:sp>
      <p:sp>
        <p:nvSpPr>
          <p:cNvPr id="731" name="Google Shape;731;p47"/>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noProof="0" dirty="0"/>
              <a:t>Quelles sont les lacunes ou les limites que vous avez constatées dans les systèmes d'information ? </a:t>
            </a:r>
          </a:p>
          <a:p>
            <a:pPr marL="228600" lvl="0" indent="-228600" algn="l" rtl="0">
              <a:lnSpc>
                <a:spcPct val="100000"/>
              </a:lnSpc>
              <a:spcBef>
                <a:spcPts val="1000"/>
              </a:spcBef>
              <a:spcAft>
                <a:spcPts val="0"/>
              </a:spcAft>
              <a:buClr>
                <a:schemeClr val="dk1"/>
              </a:buClr>
              <a:buSzPts val="2800"/>
              <a:buChar char="•"/>
            </a:pPr>
            <a:r>
              <a:rPr lang="fr-FR" noProof="0" dirty="0"/>
              <a:t>Quelles sont les raisons de l'absence de déclaration ?</a:t>
            </a:r>
          </a:p>
          <a:p>
            <a:pPr marL="228600" lvl="0" indent="-228600" algn="l" rtl="0">
              <a:lnSpc>
                <a:spcPct val="100000"/>
              </a:lnSpc>
              <a:spcBef>
                <a:spcPts val="1000"/>
              </a:spcBef>
              <a:spcAft>
                <a:spcPts val="0"/>
              </a:spcAft>
              <a:buClr>
                <a:schemeClr val="dk1"/>
              </a:buClr>
              <a:buSzPts val="2800"/>
              <a:buChar char="•"/>
            </a:pPr>
            <a:r>
              <a:rPr lang="fr-FR" noProof="0" dirty="0"/>
              <a:t>Quelles sont les conséquences de l'absence de déclaration ? </a:t>
            </a:r>
          </a:p>
          <a:p>
            <a:pPr marL="228600" lvl="0" indent="-50800" algn="l" rtl="0">
              <a:lnSpc>
                <a:spcPct val="100000"/>
              </a:lnSpc>
              <a:spcBef>
                <a:spcPts val="1000"/>
              </a:spcBef>
              <a:spcAft>
                <a:spcPts val="0"/>
              </a:spcAft>
              <a:buClr>
                <a:schemeClr val="dk1"/>
              </a:buClr>
              <a:buSzPts val="2800"/>
              <a:buNone/>
            </a:pPr>
            <a:endParaRPr lang="fr-FR" noProof="0" dirty="0"/>
          </a:p>
          <a:p>
            <a:pPr marL="228600" lvl="0" indent="-50800" algn="l" rtl="0">
              <a:lnSpc>
                <a:spcPct val="100000"/>
              </a:lnSpc>
              <a:spcBef>
                <a:spcPts val="1000"/>
              </a:spcBef>
              <a:spcAft>
                <a:spcPts val="0"/>
              </a:spcAft>
              <a:buClr>
                <a:schemeClr val="dk1"/>
              </a:buClr>
              <a:buSzPts val="2800"/>
              <a:buNone/>
            </a:pPr>
            <a:endParaRPr lang="fr-FR" noProof="0" dirty="0"/>
          </a:p>
          <a:p>
            <a:pPr marL="228600" lvl="0" indent="-50800" algn="l" rtl="0">
              <a:lnSpc>
                <a:spcPct val="100000"/>
              </a:lnSpc>
              <a:spcBef>
                <a:spcPts val="1000"/>
              </a:spcBef>
              <a:spcAft>
                <a:spcPts val="0"/>
              </a:spcAft>
              <a:buClr>
                <a:schemeClr val="dk1"/>
              </a:buClr>
              <a:buSzPts val="2800"/>
              <a:buNone/>
            </a:pPr>
            <a:endParaRPr lang="fr-FR" noProof="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3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3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736"/>
        <p:cNvGrpSpPr/>
        <p:nvPr/>
      </p:nvGrpSpPr>
      <p:grpSpPr>
        <a:xfrm>
          <a:off x="0" y="0"/>
          <a:ext cx="0" cy="0"/>
          <a:chOff x="0" y="0"/>
          <a:chExt cx="0" cy="0"/>
        </a:xfrm>
      </p:grpSpPr>
      <p:sp>
        <p:nvSpPr>
          <p:cNvPr id="737" name="Google Shape;737;p48"/>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noProof="0" dirty="0">
                <a:latin typeface="Franklin Gothic Medium" panose="020B0603020102020204" pitchFamily="34" charset="0"/>
              </a:rPr>
              <a:t>Moyens d'améliorer les rapports</a:t>
            </a:r>
          </a:p>
        </p:txBody>
      </p:sp>
      <p:sp>
        <p:nvSpPr>
          <p:cNvPr id="738" name="Google Shape;738;p48"/>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rgbClr val="000000"/>
              </a:buClr>
              <a:buSzPts val="2800"/>
              <a:buChar char="•"/>
            </a:pPr>
            <a:r>
              <a:rPr lang="fr-FR" noProof="0" dirty="0">
                <a:latin typeface="Arial"/>
                <a:ea typeface="Arial"/>
                <a:cs typeface="Arial"/>
                <a:sym typeface="Arial"/>
              </a:rPr>
              <a:t>Quelles solutions pouvez-vous recommander pour améliorer le rapport</a:t>
            </a:r>
            <a:r>
              <a:rPr lang="fr-FR" noProof="0" dirty="0"/>
              <a:t>age</a:t>
            </a:r>
            <a:r>
              <a:rPr lang="fr-FR" noProof="0" dirty="0">
                <a:latin typeface="Arial"/>
                <a:ea typeface="Arial"/>
                <a:cs typeface="Arial"/>
                <a:sym typeface="Arial"/>
              </a:rPr>
              <a:t> ?</a:t>
            </a:r>
            <a:endParaRPr lang="fr-FR" noProof="0" dirty="0"/>
          </a:p>
          <a:p>
            <a:pPr marL="685800" lvl="1" indent="-228600" algn="l" rtl="0">
              <a:lnSpc>
                <a:spcPct val="100000"/>
              </a:lnSpc>
              <a:spcBef>
                <a:spcPts val="1200"/>
              </a:spcBef>
              <a:spcAft>
                <a:spcPts val="0"/>
              </a:spcAft>
              <a:buClr>
                <a:srgbClr val="00953A"/>
              </a:buClr>
              <a:buSzPts val="2400"/>
              <a:buChar char="▪"/>
            </a:pPr>
            <a:r>
              <a:rPr lang="fr-FR" noProof="0" dirty="0">
                <a:latin typeface="Arial"/>
                <a:ea typeface="Arial"/>
                <a:cs typeface="Arial"/>
                <a:sym typeface="Arial"/>
              </a:rPr>
              <a:t>Améliorer la sensibilisation</a:t>
            </a:r>
            <a:endParaRPr lang="fr-FR" noProof="0" dirty="0"/>
          </a:p>
          <a:p>
            <a:pPr marL="685800" lvl="1" indent="-228600" algn="l" rtl="0">
              <a:lnSpc>
                <a:spcPct val="100000"/>
              </a:lnSpc>
              <a:spcBef>
                <a:spcPts val="1200"/>
              </a:spcBef>
              <a:spcAft>
                <a:spcPts val="0"/>
              </a:spcAft>
              <a:buClr>
                <a:srgbClr val="00953A"/>
              </a:buClr>
              <a:buSzPts val="2400"/>
              <a:buChar char="▪"/>
            </a:pPr>
            <a:r>
              <a:rPr lang="fr-FR" noProof="0" dirty="0">
                <a:latin typeface="Arial"/>
                <a:ea typeface="Arial"/>
                <a:cs typeface="Arial"/>
                <a:sym typeface="Arial"/>
              </a:rPr>
              <a:t>Fournir un retour d'information par le biais de rapports</a:t>
            </a:r>
            <a:endParaRPr lang="fr-FR" noProof="0" dirty="0"/>
          </a:p>
          <a:p>
            <a:pPr marL="685800" lvl="1" indent="-228600" algn="l" rtl="0">
              <a:lnSpc>
                <a:spcPct val="100000"/>
              </a:lnSpc>
              <a:spcBef>
                <a:spcPts val="1200"/>
              </a:spcBef>
              <a:spcAft>
                <a:spcPts val="0"/>
              </a:spcAft>
              <a:buClr>
                <a:srgbClr val="00953A"/>
              </a:buClr>
              <a:buSzPts val="2400"/>
              <a:buChar char="▪"/>
            </a:pPr>
            <a:r>
              <a:rPr lang="fr-FR" noProof="0" dirty="0">
                <a:latin typeface="Arial"/>
                <a:ea typeface="Arial"/>
                <a:cs typeface="Arial"/>
                <a:sym typeface="Arial"/>
              </a:rPr>
              <a:t>Réduire la charge de travail en simplifiant le</a:t>
            </a:r>
            <a:r>
              <a:rPr lang="fr-FR" noProof="0" dirty="0"/>
              <a:t> rapportage</a:t>
            </a:r>
            <a:r>
              <a:rPr lang="fr-FR" noProof="0" dirty="0">
                <a:latin typeface="Arial"/>
                <a:ea typeface="Arial"/>
                <a:cs typeface="Arial"/>
                <a:sym typeface="Arial"/>
              </a:rPr>
              <a:t> </a:t>
            </a:r>
            <a:endParaRPr lang="fr-FR" noProof="0" dirty="0"/>
          </a:p>
          <a:p>
            <a:pPr marL="685800" lvl="1" indent="-228600" algn="l" rtl="0">
              <a:lnSpc>
                <a:spcPct val="100000"/>
              </a:lnSpc>
              <a:spcBef>
                <a:spcPts val="1200"/>
              </a:spcBef>
              <a:spcAft>
                <a:spcPts val="0"/>
              </a:spcAft>
              <a:buClr>
                <a:srgbClr val="00953A"/>
              </a:buClr>
              <a:buSzPts val="2400"/>
              <a:buChar char="▪"/>
            </a:pPr>
            <a:r>
              <a:rPr lang="fr-FR" noProof="0" dirty="0"/>
              <a:t>Faire le suivi d</a:t>
            </a:r>
            <a:r>
              <a:rPr lang="fr-FR" noProof="0" dirty="0">
                <a:latin typeface="Arial"/>
                <a:ea typeface="Arial"/>
                <a:cs typeface="Arial"/>
                <a:sym typeface="Arial"/>
              </a:rPr>
              <a:t>es données et programmer des </a:t>
            </a:r>
            <a:r>
              <a:rPr lang="fr-FR" noProof="0" dirty="0"/>
              <a:t>revues</a:t>
            </a:r>
            <a:r>
              <a:rPr lang="fr-FR" noProof="0" dirty="0">
                <a:latin typeface="Arial"/>
                <a:ea typeface="Arial"/>
                <a:cs typeface="Arial"/>
                <a:sym typeface="Arial"/>
              </a:rPr>
              <a:t> continues</a:t>
            </a:r>
            <a:endParaRPr lang="fr-FR" noProof="0" dirty="0"/>
          </a:p>
          <a:p>
            <a:pPr marL="685800" lvl="1" indent="-228600" algn="l" rtl="0">
              <a:lnSpc>
                <a:spcPct val="100000"/>
              </a:lnSpc>
              <a:spcBef>
                <a:spcPts val="1200"/>
              </a:spcBef>
              <a:spcAft>
                <a:spcPts val="0"/>
              </a:spcAft>
              <a:buClr>
                <a:srgbClr val="00953A"/>
              </a:buClr>
              <a:buSzPts val="2400"/>
              <a:buChar char="▪"/>
            </a:pPr>
            <a:r>
              <a:rPr lang="fr-FR" noProof="0" dirty="0">
                <a:latin typeface="Arial"/>
                <a:ea typeface="Arial"/>
                <a:cs typeface="Arial"/>
                <a:sym typeface="Arial"/>
              </a:rPr>
              <a:t>Effectuer des visites de sites et des audits de la qualité des données</a:t>
            </a:r>
            <a:endParaRPr lang="fr-FR" noProof="0" dirty="0"/>
          </a:p>
          <a:p>
            <a:pPr marL="685800" lvl="1" indent="-228600" algn="l" rtl="0">
              <a:lnSpc>
                <a:spcPct val="100000"/>
              </a:lnSpc>
              <a:spcBef>
                <a:spcPts val="1200"/>
              </a:spcBef>
              <a:spcAft>
                <a:spcPts val="0"/>
              </a:spcAft>
              <a:buClr>
                <a:srgbClr val="00953A"/>
              </a:buClr>
              <a:buSzPts val="2400"/>
              <a:buChar char="▪"/>
            </a:pPr>
            <a:r>
              <a:rPr lang="fr-FR" noProof="0" dirty="0">
                <a:latin typeface="Arial"/>
                <a:ea typeface="Arial"/>
                <a:cs typeface="Arial"/>
                <a:sym typeface="Arial"/>
              </a:rPr>
              <a:t>Améliorer la coordination et la communication entre les différents secteurs pour un partage plus prompt et effect</a:t>
            </a:r>
            <a:r>
              <a:rPr lang="fr-FR" noProof="0" dirty="0"/>
              <a:t>if </a:t>
            </a:r>
            <a:r>
              <a:rPr lang="fr-FR" noProof="0" dirty="0">
                <a:latin typeface="Arial"/>
                <a:ea typeface="Arial"/>
                <a:cs typeface="Arial"/>
                <a:sym typeface="Arial"/>
              </a:rPr>
              <a:t>des données  </a:t>
            </a:r>
            <a:endParaRPr lang="fr-FR" noProof="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38">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38">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38">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38">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38">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3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743"/>
        <p:cNvGrpSpPr/>
        <p:nvPr/>
      </p:nvGrpSpPr>
      <p:grpSpPr>
        <a:xfrm>
          <a:off x="0" y="0"/>
          <a:ext cx="0" cy="0"/>
          <a:chOff x="0" y="0"/>
          <a:chExt cx="0" cy="0"/>
        </a:xfrm>
      </p:grpSpPr>
      <p:sp>
        <p:nvSpPr>
          <p:cNvPr id="744" name="Google Shape;744;p49"/>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noProof="0" dirty="0">
                <a:latin typeface="Franklin Gothic Medium" panose="020B0603020102020204" pitchFamily="34" charset="0"/>
              </a:rPr>
              <a:t>Travail sur le terrain 1 : </a:t>
            </a:r>
            <a:br>
              <a:rPr lang="fr-FR" noProof="0" dirty="0">
                <a:latin typeface="Franklin Gothic Medium" panose="020B0603020102020204" pitchFamily="34" charset="0"/>
              </a:rPr>
            </a:br>
            <a:r>
              <a:rPr lang="fr-FR" noProof="0" dirty="0">
                <a:latin typeface="Franklin Gothic Medium" panose="020B0603020102020204" pitchFamily="34" charset="0"/>
              </a:rPr>
              <a:t>Audit de la qualité des données</a:t>
            </a:r>
          </a:p>
        </p:txBody>
      </p:sp>
      <p:sp>
        <p:nvSpPr>
          <p:cNvPr id="745" name="Google Shape;745;p49"/>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noProof="0" dirty="0"/>
              <a:t>Collecte de données</a:t>
            </a:r>
          </a:p>
          <a:p>
            <a:pPr marL="685800" lvl="1" indent="-228600" algn="l" rtl="0">
              <a:lnSpc>
                <a:spcPct val="100000"/>
              </a:lnSpc>
              <a:spcBef>
                <a:spcPts val="1000"/>
              </a:spcBef>
              <a:spcAft>
                <a:spcPts val="0"/>
              </a:spcAft>
              <a:buSzPts val="2400"/>
              <a:buChar char="▪"/>
            </a:pPr>
            <a:r>
              <a:rPr lang="fr-FR" noProof="0" dirty="0"/>
              <a:t>Pour inscrire des cas au registre</a:t>
            </a:r>
          </a:p>
          <a:p>
            <a:pPr marL="685800" lvl="1" indent="-228600" algn="l" rtl="0">
              <a:lnSpc>
                <a:spcPct val="100000"/>
              </a:lnSpc>
              <a:spcBef>
                <a:spcPts val="1000"/>
              </a:spcBef>
              <a:spcAft>
                <a:spcPts val="0"/>
              </a:spcAft>
              <a:buSzPts val="2400"/>
              <a:buChar char="▪"/>
            </a:pPr>
            <a:r>
              <a:rPr lang="fr-FR" noProof="0" dirty="0"/>
              <a:t>Pour faire un rapport</a:t>
            </a:r>
          </a:p>
          <a:p>
            <a:pPr marL="228600" lvl="0" indent="-228600" algn="l" rtl="0">
              <a:lnSpc>
                <a:spcPct val="100000"/>
              </a:lnSpc>
              <a:spcBef>
                <a:spcPts val="1000"/>
              </a:spcBef>
              <a:spcAft>
                <a:spcPts val="0"/>
              </a:spcAft>
              <a:buClr>
                <a:schemeClr val="dk1"/>
              </a:buClr>
              <a:buSzPts val="2800"/>
              <a:buChar char="•"/>
            </a:pPr>
            <a:r>
              <a:rPr lang="fr-FR" noProof="0" dirty="0"/>
              <a:t>Analyse</a:t>
            </a:r>
          </a:p>
          <a:p>
            <a:pPr marL="228600" lvl="0" indent="-228600" algn="l" rtl="0">
              <a:lnSpc>
                <a:spcPct val="100000"/>
              </a:lnSpc>
              <a:spcBef>
                <a:spcPts val="1000"/>
              </a:spcBef>
              <a:spcAft>
                <a:spcPts val="0"/>
              </a:spcAft>
              <a:buClr>
                <a:schemeClr val="dk1"/>
              </a:buClr>
              <a:buSzPts val="2800"/>
              <a:buChar char="•"/>
            </a:pPr>
            <a:r>
              <a:rPr lang="fr-FR" noProof="0" dirty="0"/>
              <a:t>Interprétation</a:t>
            </a:r>
          </a:p>
          <a:p>
            <a:pPr marL="228600" lvl="0" indent="-228600" algn="l" rtl="0">
              <a:lnSpc>
                <a:spcPct val="100000"/>
              </a:lnSpc>
              <a:spcBef>
                <a:spcPts val="1000"/>
              </a:spcBef>
              <a:spcAft>
                <a:spcPts val="0"/>
              </a:spcAft>
              <a:buClr>
                <a:schemeClr val="dk1"/>
              </a:buClr>
              <a:buSzPts val="2800"/>
              <a:buChar char="•"/>
            </a:pPr>
            <a:r>
              <a:rPr lang="fr-FR" noProof="0" dirty="0"/>
              <a:t>Action</a:t>
            </a:r>
          </a:p>
          <a:p>
            <a:pPr marL="685800" lvl="1" indent="-228600" algn="l" rtl="0">
              <a:lnSpc>
                <a:spcPct val="100000"/>
              </a:lnSpc>
              <a:spcBef>
                <a:spcPts val="1000"/>
              </a:spcBef>
              <a:spcAft>
                <a:spcPts val="0"/>
              </a:spcAft>
              <a:buSzPts val="2400"/>
              <a:buChar char="▪"/>
            </a:pPr>
            <a:r>
              <a:rPr lang="fr-FR" noProof="0" dirty="0"/>
              <a:t>Pour faire une enquête </a:t>
            </a:r>
          </a:p>
          <a:p>
            <a:pPr marL="685800" lvl="1" indent="-228600" algn="l" rtl="0">
              <a:lnSpc>
                <a:spcPct val="100000"/>
              </a:lnSpc>
              <a:spcBef>
                <a:spcPts val="1000"/>
              </a:spcBef>
              <a:spcAft>
                <a:spcPts val="0"/>
              </a:spcAft>
              <a:buSzPts val="2400"/>
              <a:buChar char="▪"/>
            </a:pPr>
            <a:r>
              <a:rPr lang="fr-FR" noProof="0" dirty="0"/>
              <a:t>Pour confirmer</a:t>
            </a:r>
          </a:p>
        </p:txBody>
      </p:sp>
      <p:sp>
        <p:nvSpPr>
          <p:cNvPr id="746" name="Google Shape;746;p49"/>
          <p:cNvSpPr txBox="1">
            <a:spLocks noGrp="1"/>
          </p:cNvSpPr>
          <p:nvPr>
            <p:ph type="body" idx="1"/>
          </p:nvPr>
        </p:nvSpPr>
        <p:spPr>
          <a:xfrm>
            <a:off x="7419975" y="6510338"/>
            <a:ext cx="4772025" cy="211137"/>
          </a:xfrm>
          <a:prstGeom prst="rect">
            <a:avLst/>
          </a:prstGeom>
          <a:noFill/>
          <a:ln>
            <a:noFill/>
          </a:ln>
        </p:spPr>
        <p:txBody>
          <a:bodyPr spcFirstLastPara="1" wrap="square" lIns="91425" tIns="45700" rIns="91425" bIns="45700" anchor="t" anchorCtr="0">
            <a:noAutofit/>
          </a:bodyPr>
          <a:lstStyle/>
          <a:p>
            <a:pPr marL="228600" marR="0" lvl="0" indent="-38100" algn="l" rtl="0">
              <a:lnSpc>
                <a:spcPct val="90000"/>
              </a:lnSpc>
              <a:spcBef>
                <a:spcPts val="0"/>
              </a:spcBef>
              <a:spcAft>
                <a:spcPts val="0"/>
              </a:spcAft>
              <a:buClr>
                <a:schemeClr val="dk1"/>
              </a:buClr>
              <a:buSzPts val="3000"/>
              <a:buFont typeface="Arial"/>
              <a:buNone/>
            </a:pPr>
            <a:endParaRPr lang="fr-FR" sz="3000" noProof="0" dirty="0">
              <a:solidFill>
                <a:schemeClr val="dk1"/>
              </a:solidFill>
              <a:latin typeface="Libre Franklin Medium"/>
              <a:ea typeface="Libre Franklin Medium"/>
              <a:cs typeface="Libre Franklin Medium"/>
              <a:sym typeface="Libre Franklin Medium"/>
            </a:endParaRPr>
          </a:p>
          <a:p>
            <a:pPr marL="228600" marR="0" lvl="0" indent="-50800" algn="l" rtl="0">
              <a:lnSpc>
                <a:spcPct val="90000"/>
              </a:lnSpc>
              <a:spcBef>
                <a:spcPts val="1000"/>
              </a:spcBef>
              <a:spcAft>
                <a:spcPts val="0"/>
              </a:spcAft>
              <a:buClr>
                <a:schemeClr val="dk1"/>
              </a:buClr>
              <a:buSzPts val="2800"/>
              <a:buFont typeface="Arial"/>
              <a:buNone/>
            </a:pPr>
            <a:endParaRPr lang="fr-FR" sz="2800" noProof="0" dirty="0">
              <a:solidFill>
                <a:schemeClr val="dk1"/>
              </a:solidFill>
              <a:latin typeface="Arial"/>
              <a:ea typeface="Arial"/>
              <a:cs typeface="Arial"/>
              <a:sym typeface="Arial"/>
            </a:endParaRPr>
          </a:p>
        </p:txBody>
      </p:sp>
      <p:pic>
        <p:nvPicPr>
          <p:cNvPr id="747" name="Google Shape;747;p49"/>
          <p:cNvPicPr preferRelativeResize="0"/>
          <p:nvPr/>
        </p:nvPicPr>
        <p:blipFill>
          <a:blip r:embed="rId3">
            <a:alphaModFix/>
          </a:blip>
          <a:srcRect t="6629"/>
          <a:stretch/>
        </p:blipFill>
        <p:spPr>
          <a:xfrm>
            <a:off x="6355774" y="1346100"/>
            <a:ext cx="4998026" cy="4904822"/>
          </a:xfrm>
          <a:prstGeom prst="rect">
            <a:avLst/>
          </a:prstGeom>
          <a:noFill/>
          <a:ln w="12700">
            <a:solidFill>
              <a:schemeClr val="tx1"/>
            </a:solid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5"/>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sz="4400" noProof="0" dirty="0">
                <a:latin typeface="Franklin Gothic Medium" panose="020B0603020102020204" pitchFamily="34" charset="0"/>
              </a:rPr>
              <a:t>Règlement sur les maladies à </a:t>
            </a:r>
            <a:br>
              <a:rPr lang="fr-FR" sz="4400" noProof="0" dirty="0">
                <a:latin typeface="Franklin Gothic Medium" panose="020B0603020102020204" pitchFamily="34" charset="0"/>
              </a:rPr>
            </a:br>
            <a:r>
              <a:rPr lang="fr-FR" sz="4400" noProof="0" dirty="0">
                <a:latin typeface="Franklin Gothic Medium" panose="020B0603020102020204" pitchFamily="34" charset="0"/>
              </a:rPr>
              <a:t>déclaration obligatoire</a:t>
            </a:r>
            <a:endParaRPr lang="fr-FR" noProof="0" dirty="0">
              <a:latin typeface="Franklin Gothic Medium" panose="020B0603020102020204" pitchFamily="34" charset="0"/>
            </a:endParaRPr>
          </a:p>
        </p:txBody>
      </p:sp>
      <p:sp>
        <p:nvSpPr>
          <p:cNvPr id="315" name="Google Shape;315;p5"/>
          <p:cNvSpPr txBox="1"/>
          <p:nvPr/>
        </p:nvSpPr>
        <p:spPr>
          <a:xfrm>
            <a:off x="311949" y="3386106"/>
            <a:ext cx="3664800" cy="2339061"/>
          </a:xfrm>
          <a:prstGeom prst="rect">
            <a:avLst/>
          </a:prstGeom>
          <a:noFill/>
          <a:ln w="60325" cap="flat" cmpd="sng">
            <a:solidFill>
              <a:srgbClr val="00953A"/>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000" b="1" dirty="0">
                <a:solidFill>
                  <a:schemeClr val="dk1"/>
                </a:solidFill>
                <a:latin typeface="Arial"/>
                <a:ea typeface="Arial"/>
                <a:cs typeface="Arial"/>
                <a:sym typeface="Arial"/>
              </a:rPr>
              <a:t>Varie selon les pays</a:t>
            </a:r>
            <a:endParaRPr lang="fr-FR" sz="2000" dirty="0"/>
          </a:p>
          <a:p>
            <a:pPr marL="342900" marR="0" lvl="0" indent="-342900" algn="l" rtl="0">
              <a:spcBef>
                <a:spcPts val="0"/>
              </a:spcBef>
              <a:spcAft>
                <a:spcPts val="0"/>
              </a:spcAft>
              <a:buClr>
                <a:schemeClr val="dk1"/>
              </a:buClr>
              <a:buSzPts val="2400"/>
              <a:buFont typeface="Arial"/>
              <a:buChar char="•"/>
            </a:pPr>
            <a:r>
              <a:rPr lang="fr-FR" sz="1800" dirty="0">
                <a:solidFill>
                  <a:schemeClr val="dk1"/>
                </a:solidFill>
                <a:latin typeface="Arial"/>
                <a:ea typeface="Arial"/>
                <a:cs typeface="Arial"/>
                <a:sym typeface="Arial"/>
              </a:rPr>
              <a:t>Liste des maladies (20-80+)</a:t>
            </a:r>
            <a:endParaRPr lang="fr-FR" sz="1800" dirty="0"/>
          </a:p>
          <a:p>
            <a:pPr marL="342900" marR="0" lvl="0" indent="-342900" algn="l" rtl="0">
              <a:spcBef>
                <a:spcPts val="0"/>
              </a:spcBef>
              <a:spcAft>
                <a:spcPts val="0"/>
              </a:spcAft>
              <a:buClr>
                <a:schemeClr val="dk1"/>
              </a:buClr>
              <a:buSzPts val="2400"/>
              <a:buFont typeface="Arial"/>
              <a:buChar char="•"/>
            </a:pPr>
            <a:r>
              <a:rPr lang="fr-FR" sz="1800" dirty="0">
                <a:solidFill>
                  <a:schemeClr val="dk1"/>
                </a:solidFill>
                <a:latin typeface="Arial"/>
                <a:ea typeface="Arial"/>
                <a:cs typeface="Arial"/>
                <a:sym typeface="Arial"/>
              </a:rPr>
              <a:t>Définitions de cas</a:t>
            </a:r>
            <a:endParaRPr lang="fr-FR" sz="1800" dirty="0"/>
          </a:p>
          <a:p>
            <a:pPr marL="342900" marR="0" lvl="0" indent="-342900" algn="l" rtl="0">
              <a:spcBef>
                <a:spcPts val="0"/>
              </a:spcBef>
              <a:spcAft>
                <a:spcPts val="0"/>
              </a:spcAft>
              <a:buClr>
                <a:schemeClr val="dk1"/>
              </a:buClr>
              <a:buSzPts val="2400"/>
              <a:buFont typeface="Arial"/>
              <a:buChar char="•"/>
            </a:pPr>
            <a:r>
              <a:rPr lang="fr-FR" sz="1800" dirty="0">
                <a:solidFill>
                  <a:schemeClr val="dk1"/>
                </a:solidFill>
                <a:latin typeface="Arial"/>
                <a:ea typeface="Arial"/>
                <a:cs typeface="Arial"/>
                <a:sym typeface="Arial"/>
              </a:rPr>
              <a:t>Comment </a:t>
            </a:r>
            <a:r>
              <a:rPr lang="fr-FR" sz="1800" dirty="0">
                <a:solidFill>
                  <a:schemeClr val="dk1"/>
                </a:solidFill>
              </a:rPr>
              <a:t>notifie</a:t>
            </a:r>
            <a:r>
              <a:rPr lang="fr-FR" sz="1800" dirty="0">
                <a:solidFill>
                  <a:schemeClr val="dk1"/>
                </a:solidFill>
                <a:latin typeface="Arial"/>
                <a:ea typeface="Arial"/>
                <a:cs typeface="Arial"/>
                <a:sym typeface="Arial"/>
              </a:rPr>
              <a:t>r</a:t>
            </a:r>
            <a:endParaRPr lang="fr-FR" sz="1800" dirty="0"/>
          </a:p>
          <a:p>
            <a:pPr marL="342900" marR="0" lvl="0" indent="-342900" algn="l" rtl="0">
              <a:spcBef>
                <a:spcPts val="0"/>
              </a:spcBef>
              <a:spcAft>
                <a:spcPts val="0"/>
              </a:spcAft>
              <a:buClr>
                <a:schemeClr val="dk1"/>
              </a:buClr>
              <a:buSzPts val="2400"/>
              <a:buFont typeface="Arial"/>
              <a:buChar char="•"/>
            </a:pPr>
            <a:r>
              <a:rPr lang="fr-FR" sz="1800" dirty="0">
                <a:solidFill>
                  <a:schemeClr val="dk1"/>
                </a:solidFill>
              </a:rPr>
              <a:t>Comment notifier promptement?</a:t>
            </a:r>
            <a:endParaRPr lang="fr-FR" sz="1800" dirty="0"/>
          </a:p>
          <a:p>
            <a:pPr marL="342900" marR="0" lvl="0" indent="-342900" algn="l" rtl="0">
              <a:spcBef>
                <a:spcPts val="0"/>
              </a:spcBef>
              <a:spcAft>
                <a:spcPts val="0"/>
              </a:spcAft>
              <a:buClr>
                <a:schemeClr val="dk1"/>
              </a:buClr>
              <a:buSzPts val="2400"/>
              <a:buFont typeface="Arial"/>
              <a:buChar char="•"/>
            </a:pPr>
            <a:r>
              <a:rPr lang="fr-FR" sz="1800" dirty="0">
                <a:solidFill>
                  <a:schemeClr val="dk1"/>
                </a:solidFill>
                <a:latin typeface="Arial"/>
                <a:ea typeface="Arial"/>
                <a:cs typeface="Arial"/>
                <a:sym typeface="Arial"/>
              </a:rPr>
              <a:t>Combien de détails faut-il fournir ?</a:t>
            </a:r>
            <a:endParaRPr lang="fr-FR" sz="1800" dirty="0"/>
          </a:p>
        </p:txBody>
      </p:sp>
      <p:sp>
        <p:nvSpPr>
          <p:cNvPr id="316" name="Google Shape;316;p5"/>
          <p:cNvSpPr txBox="1"/>
          <p:nvPr/>
        </p:nvSpPr>
        <p:spPr>
          <a:xfrm>
            <a:off x="7493027" y="3391484"/>
            <a:ext cx="4491300" cy="2385228"/>
          </a:xfrm>
          <a:prstGeom prst="rect">
            <a:avLst/>
          </a:prstGeom>
          <a:noFill/>
          <a:ln w="60325" cap="flat" cmpd="sng">
            <a:solidFill>
              <a:srgbClr val="00953A"/>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000" b="1" dirty="0">
                <a:solidFill>
                  <a:schemeClr val="dk1"/>
                </a:solidFill>
              </a:rPr>
              <a:t>OMSA (</a:t>
            </a:r>
            <a:r>
              <a:rPr lang="fr-FR" sz="2000" b="1" dirty="0">
                <a:solidFill>
                  <a:schemeClr val="dk1"/>
                </a:solidFill>
                <a:sym typeface="Arial"/>
              </a:rPr>
              <a:t>WOAH </a:t>
            </a:r>
            <a:r>
              <a:rPr lang="fr-FR" sz="2000" i="1" dirty="0">
                <a:solidFill>
                  <a:schemeClr val="tx1"/>
                </a:solidFill>
              </a:rPr>
              <a:t>en anglais</a:t>
            </a:r>
            <a:r>
              <a:rPr lang="fr-FR" sz="2000" b="1" dirty="0">
                <a:solidFill>
                  <a:schemeClr val="dk1"/>
                </a:solidFill>
                <a:sym typeface="Arial"/>
              </a:rPr>
              <a:t>)</a:t>
            </a:r>
            <a:endParaRPr lang="fr-FR" sz="2000" dirty="0"/>
          </a:p>
          <a:p>
            <a:pPr marL="342900" marR="0" lvl="0" indent="-342900" algn="l" rtl="0">
              <a:spcBef>
                <a:spcPts val="0"/>
              </a:spcBef>
              <a:spcAft>
                <a:spcPts val="0"/>
              </a:spcAft>
              <a:buClr>
                <a:schemeClr val="dk1"/>
              </a:buClr>
              <a:buSzPts val="2100"/>
              <a:buFont typeface="Arial"/>
              <a:buChar char="•"/>
            </a:pPr>
            <a:r>
              <a:rPr lang="fr-FR" sz="1800" dirty="0">
                <a:solidFill>
                  <a:schemeClr val="dk1"/>
                </a:solidFill>
                <a:sym typeface="Arial"/>
              </a:rPr>
              <a:t>Déclaration de certaines maladies animales terrestres et aquatiques, y compris les zoonoses</a:t>
            </a:r>
            <a:endParaRPr lang="fr-FR" sz="1800" dirty="0"/>
          </a:p>
          <a:p>
            <a:pPr marL="342900" marR="0" lvl="0" indent="-342900" algn="l" rtl="0">
              <a:spcBef>
                <a:spcPts val="0"/>
              </a:spcBef>
              <a:spcAft>
                <a:spcPts val="0"/>
              </a:spcAft>
              <a:buClr>
                <a:schemeClr val="dk1"/>
              </a:buClr>
              <a:buSzPts val="2100"/>
              <a:buFont typeface="Arial"/>
              <a:buChar char="•"/>
            </a:pPr>
            <a:r>
              <a:rPr lang="fr-FR" sz="1800" dirty="0">
                <a:solidFill>
                  <a:schemeClr val="dk1"/>
                </a:solidFill>
                <a:sym typeface="Arial"/>
              </a:rPr>
              <a:t>Informer les gouvernements sur l'apparition, l'évolution et la répartition des maladies animales dans le monde</a:t>
            </a:r>
            <a:br>
              <a:rPr lang="fr-FR" sz="2100" dirty="0">
                <a:solidFill>
                  <a:schemeClr val="dk1"/>
                </a:solidFill>
                <a:latin typeface="Arial"/>
                <a:ea typeface="Arial"/>
                <a:cs typeface="Arial"/>
                <a:sym typeface="Arial"/>
              </a:rPr>
            </a:br>
            <a:endParaRPr lang="fr-FR" sz="2100" dirty="0">
              <a:solidFill>
                <a:schemeClr val="dk1"/>
              </a:solidFill>
              <a:latin typeface="Arial"/>
              <a:ea typeface="Arial"/>
              <a:cs typeface="Arial"/>
              <a:sym typeface="Arial"/>
            </a:endParaRPr>
          </a:p>
        </p:txBody>
      </p:sp>
      <p:sp>
        <p:nvSpPr>
          <p:cNvPr id="317" name="Google Shape;317;p5"/>
          <p:cNvSpPr txBox="1"/>
          <p:nvPr/>
        </p:nvSpPr>
        <p:spPr>
          <a:xfrm>
            <a:off x="3829800" y="1504680"/>
            <a:ext cx="4125000" cy="1538842"/>
          </a:xfrm>
          <a:prstGeom prst="rect">
            <a:avLst/>
          </a:prstGeom>
          <a:noFill/>
          <a:ln w="60325" cap="flat" cmpd="sng">
            <a:solidFill>
              <a:srgbClr val="00953A"/>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000" b="1" dirty="0">
                <a:solidFill>
                  <a:schemeClr val="dk1"/>
                </a:solidFill>
                <a:sym typeface="Arial"/>
              </a:rPr>
              <a:t>Règlement </a:t>
            </a:r>
            <a:r>
              <a:rPr lang="fr-FR" sz="2000" b="1" dirty="0">
                <a:solidFill>
                  <a:schemeClr val="dk1"/>
                </a:solidFill>
              </a:rPr>
              <a:t>s</a:t>
            </a:r>
            <a:r>
              <a:rPr lang="fr-FR" sz="2000" b="1" dirty="0">
                <a:solidFill>
                  <a:schemeClr val="dk1"/>
                </a:solidFill>
                <a:sym typeface="Arial"/>
              </a:rPr>
              <a:t>anitaire </a:t>
            </a:r>
            <a:r>
              <a:rPr lang="fr-FR" sz="2000" b="1" dirty="0">
                <a:solidFill>
                  <a:schemeClr val="dk1"/>
                </a:solidFill>
              </a:rPr>
              <a:t>i</a:t>
            </a:r>
            <a:r>
              <a:rPr lang="fr-FR" sz="2000" b="1" dirty="0">
                <a:solidFill>
                  <a:schemeClr val="dk1"/>
                </a:solidFill>
                <a:sym typeface="Arial"/>
              </a:rPr>
              <a:t>nternational</a:t>
            </a:r>
          </a:p>
          <a:p>
            <a:pPr marL="342900" marR="0" lvl="0" indent="-342900" algn="l" rtl="0">
              <a:spcBef>
                <a:spcPts val="0"/>
              </a:spcBef>
              <a:spcAft>
                <a:spcPts val="0"/>
              </a:spcAft>
              <a:buClr>
                <a:schemeClr val="dk1"/>
              </a:buClr>
              <a:buSzPts val="2100"/>
              <a:buFont typeface="Arial"/>
              <a:buChar char="•"/>
            </a:pPr>
            <a:r>
              <a:rPr lang="fr-FR" sz="1800" dirty="0">
                <a:solidFill>
                  <a:schemeClr val="dk1"/>
                </a:solidFill>
                <a:latin typeface="Arial"/>
                <a:ea typeface="Arial"/>
                <a:cs typeface="Arial"/>
                <a:sym typeface="Arial"/>
              </a:rPr>
              <a:t>Prévenir les risques graves pour la santé publique susceptibles de franchir les frontières et y répondre</a:t>
            </a:r>
          </a:p>
        </p:txBody>
      </p:sp>
      <p:pic>
        <p:nvPicPr>
          <p:cNvPr id="319" name="Google Shape;319;p5"/>
          <p:cNvPicPr preferRelativeResize="0"/>
          <p:nvPr/>
        </p:nvPicPr>
        <p:blipFill>
          <a:blip r:embed="rId3">
            <a:alphaModFix/>
          </a:blip>
          <a:stretch>
            <a:fillRect/>
          </a:stretch>
        </p:blipFill>
        <p:spPr>
          <a:xfrm>
            <a:off x="227525" y="1868895"/>
            <a:ext cx="3437275" cy="822799"/>
          </a:xfrm>
          <a:prstGeom prst="rect">
            <a:avLst/>
          </a:prstGeom>
          <a:noFill/>
          <a:ln>
            <a:noFill/>
          </a:ln>
        </p:spPr>
      </p:pic>
      <p:pic>
        <p:nvPicPr>
          <p:cNvPr id="320" name="Google Shape;320;p5"/>
          <p:cNvPicPr preferRelativeResize="0"/>
          <p:nvPr/>
        </p:nvPicPr>
        <p:blipFill>
          <a:blip r:embed="rId4">
            <a:alphaModFix/>
          </a:blip>
          <a:stretch>
            <a:fillRect/>
          </a:stretch>
        </p:blipFill>
        <p:spPr>
          <a:xfrm>
            <a:off x="8315428" y="1827700"/>
            <a:ext cx="3305959" cy="863994"/>
          </a:xfrm>
          <a:prstGeom prst="rect">
            <a:avLst/>
          </a:prstGeom>
          <a:noFill/>
          <a:ln>
            <a:noFill/>
          </a:ln>
        </p:spPr>
      </p:pic>
      <p:pic>
        <p:nvPicPr>
          <p:cNvPr id="5" name="Picture 4" descr="Treemap chart&#10;&#10;Description automatically generated">
            <a:extLst>
              <a:ext uri="{FF2B5EF4-FFF2-40B4-BE49-F238E27FC236}">
                <a16:creationId xmlns:a16="http://schemas.microsoft.com/office/drawing/2014/main" id="{9197D1F8-FC80-9725-0459-B17BA13B19BD}"/>
              </a:ext>
            </a:extLst>
          </p:cNvPr>
          <p:cNvPicPr>
            <a:picLocks noChangeAspect="1"/>
          </p:cNvPicPr>
          <p:nvPr/>
        </p:nvPicPr>
        <p:blipFill>
          <a:blip r:embed="rId5"/>
          <a:stretch>
            <a:fillRect/>
          </a:stretch>
        </p:blipFill>
        <p:spPr>
          <a:xfrm>
            <a:off x="4697877" y="3196531"/>
            <a:ext cx="2388846" cy="3370157"/>
          </a:xfrm>
          <a:prstGeom prst="rect">
            <a:avLst/>
          </a:prstGeom>
          <a:ln w="12700">
            <a:solidFill>
              <a:schemeClr val="tx1"/>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2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6" grpId="0" animBg="1"/>
      <p:bldP spid="31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752"/>
        <p:cNvGrpSpPr/>
        <p:nvPr/>
      </p:nvGrpSpPr>
      <p:grpSpPr>
        <a:xfrm>
          <a:off x="0" y="0"/>
          <a:ext cx="0" cy="0"/>
          <a:chOff x="0" y="0"/>
          <a:chExt cx="0" cy="0"/>
        </a:xfrm>
      </p:grpSpPr>
      <p:sp>
        <p:nvSpPr>
          <p:cNvPr id="753" name="Google Shape;753;p50"/>
          <p:cNvSpPr txBox="1">
            <a:spLocks noGrp="1"/>
          </p:cNvSpPr>
          <p:nvPr>
            <p:ph type="body" idx="1"/>
          </p:nvPr>
        </p:nvSpPr>
        <p:spPr>
          <a:xfrm>
            <a:off x="838200" y="1478857"/>
            <a:ext cx="10984832"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400"/>
              <a:buChar char="•"/>
            </a:pPr>
            <a:r>
              <a:rPr lang="fr-FR" sz="2400" noProof="0" dirty="0"/>
              <a:t>La surveillance de la santé publique commence par la collecte de données</a:t>
            </a:r>
            <a:endParaRPr lang="fr-FR" noProof="0" dirty="0"/>
          </a:p>
          <a:p>
            <a:pPr marL="228600" lvl="0" indent="-228600" algn="l" rtl="0">
              <a:lnSpc>
                <a:spcPct val="100000"/>
              </a:lnSpc>
              <a:spcBef>
                <a:spcPts val="1000"/>
              </a:spcBef>
              <a:spcAft>
                <a:spcPts val="0"/>
              </a:spcAft>
              <a:buClr>
                <a:schemeClr val="dk1"/>
              </a:buClr>
              <a:buSzPts val="2400"/>
              <a:buChar char="•"/>
            </a:pPr>
            <a:r>
              <a:rPr lang="fr-FR" sz="2400" noProof="0" dirty="0"/>
              <a:t>La surveillance des maladies à déclaration obligatoire repose sur des lois et des règlements</a:t>
            </a:r>
            <a:endParaRPr lang="fr-FR" noProof="0" dirty="0"/>
          </a:p>
          <a:p>
            <a:pPr marL="228600" lvl="0" indent="-228600" algn="l" rtl="0">
              <a:lnSpc>
                <a:spcPct val="100000"/>
              </a:lnSpc>
              <a:spcBef>
                <a:spcPts val="1000"/>
              </a:spcBef>
              <a:spcAft>
                <a:spcPts val="0"/>
              </a:spcAft>
              <a:buClr>
                <a:schemeClr val="dk1"/>
              </a:buClr>
              <a:buSzPts val="2400"/>
              <a:buChar char="•"/>
            </a:pPr>
            <a:r>
              <a:rPr lang="fr-FR" sz="2400" noProof="0" dirty="0"/>
              <a:t>La surveillance peut être active ou passive</a:t>
            </a:r>
            <a:endParaRPr lang="fr-FR" noProof="0" dirty="0"/>
          </a:p>
          <a:p>
            <a:pPr marL="228600" lvl="0" indent="-228600" algn="l" rtl="0">
              <a:lnSpc>
                <a:spcPct val="100000"/>
              </a:lnSpc>
              <a:spcBef>
                <a:spcPts val="1000"/>
              </a:spcBef>
              <a:spcAft>
                <a:spcPts val="0"/>
              </a:spcAft>
              <a:buClr>
                <a:schemeClr val="dk1"/>
              </a:buClr>
              <a:buSzPts val="2400"/>
              <a:buChar char="•"/>
            </a:pPr>
            <a:r>
              <a:rPr lang="fr-FR" sz="2400" noProof="0" dirty="0"/>
              <a:t>La sous-déclaration est fréquente et peut conduire à de mauvaises décisions</a:t>
            </a:r>
            <a:endParaRPr lang="fr-FR" noProof="0" dirty="0"/>
          </a:p>
          <a:p>
            <a:pPr marL="228600" lvl="0" indent="-228600" algn="l" rtl="0">
              <a:lnSpc>
                <a:spcPct val="100000"/>
              </a:lnSpc>
              <a:spcBef>
                <a:spcPts val="1000"/>
              </a:spcBef>
              <a:spcAft>
                <a:spcPts val="0"/>
              </a:spcAft>
              <a:buClr>
                <a:schemeClr val="dk1"/>
              </a:buClr>
              <a:buSzPts val="2400"/>
              <a:buChar char="•"/>
            </a:pPr>
            <a:r>
              <a:rPr lang="fr-FR" sz="2400" noProof="0" dirty="0"/>
              <a:t>Le retour d'information est un renforcement positif</a:t>
            </a:r>
            <a:endParaRPr lang="fr-FR" noProof="0" dirty="0"/>
          </a:p>
          <a:p>
            <a:pPr marL="228600" lvl="0" indent="-228600" algn="l" rtl="0">
              <a:lnSpc>
                <a:spcPct val="100000"/>
              </a:lnSpc>
              <a:spcBef>
                <a:spcPts val="1000"/>
              </a:spcBef>
              <a:spcAft>
                <a:spcPts val="0"/>
              </a:spcAft>
              <a:buClr>
                <a:schemeClr val="dk1"/>
              </a:buClr>
              <a:buSzPts val="2400"/>
              <a:buChar char="•"/>
            </a:pPr>
            <a:r>
              <a:rPr lang="fr-FR" sz="2400" noProof="0" dirty="0"/>
              <a:t>Le suivi et l'évaluation peuvent contribuer à remédier à la sous-déclaration</a:t>
            </a:r>
            <a:endParaRPr lang="fr-FR" noProof="0" dirty="0"/>
          </a:p>
          <a:p>
            <a:pPr marL="228600" lvl="0" indent="-228600" algn="l" rtl="0">
              <a:lnSpc>
                <a:spcPct val="100000"/>
              </a:lnSpc>
              <a:spcBef>
                <a:spcPts val="1000"/>
              </a:spcBef>
              <a:spcAft>
                <a:spcPts val="0"/>
              </a:spcAft>
              <a:buClr>
                <a:schemeClr val="dk1"/>
              </a:buClr>
              <a:buSzPts val="2400"/>
              <a:buChar char="•"/>
            </a:pPr>
            <a:r>
              <a:rPr lang="fr-FR" sz="2400" noProof="0" dirty="0"/>
              <a:t>Un engagement multisectoriel efficace est essentiel pour protéger efficacement la santé de tous</a:t>
            </a:r>
            <a:endParaRPr lang="fr-FR" noProof="0" dirty="0"/>
          </a:p>
        </p:txBody>
      </p:sp>
      <p:sp>
        <p:nvSpPr>
          <p:cNvPr id="754" name="Google Shape;754;p50"/>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noProof="0" dirty="0">
                <a:latin typeface="Franklin Gothic Medium" panose="020B0603020102020204" pitchFamily="34" charset="0"/>
              </a:rPr>
              <a:t>Résumé</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759"/>
        <p:cNvGrpSpPr/>
        <p:nvPr/>
      </p:nvGrpSpPr>
      <p:grpSpPr>
        <a:xfrm>
          <a:off x="0" y="0"/>
          <a:ext cx="0" cy="0"/>
          <a:chOff x="0" y="0"/>
          <a:chExt cx="0" cy="0"/>
        </a:xfrm>
      </p:grpSpPr>
      <p:sp>
        <p:nvSpPr>
          <p:cNvPr id="760" name="Google Shape;760;p51"/>
          <p:cNvSpPr txBox="1">
            <a:spLocks noGrp="1"/>
          </p:cNvSpPr>
          <p:nvPr>
            <p:ph type="body" idx="1"/>
          </p:nvPr>
        </p:nvSpPr>
        <p:spPr>
          <a:xfrm>
            <a:off x="838199" y="1478857"/>
            <a:ext cx="11038367"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rgbClr val="001402"/>
              </a:buClr>
              <a:buSzPts val="2800"/>
              <a:buChar char="•"/>
            </a:pPr>
            <a:r>
              <a:rPr lang="fr-FR" noProof="0" dirty="0"/>
              <a:t>Identifier les maladies ou affections à déclaration obligatoire </a:t>
            </a:r>
          </a:p>
          <a:p>
            <a:pPr marL="228600" lvl="0" indent="-228600" algn="l" rtl="0">
              <a:lnSpc>
                <a:spcPct val="100000"/>
              </a:lnSpc>
              <a:spcBef>
                <a:spcPts val="1000"/>
              </a:spcBef>
              <a:spcAft>
                <a:spcPts val="0"/>
              </a:spcAft>
              <a:buClr>
                <a:srgbClr val="001402"/>
              </a:buClr>
              <a:buSzPts val="2800"/>
              <a:buChar char="•"/>
            </a:pPr>
            <a:r>
              <a:rPr lang="fr-FR" noProof="0" dirty="0"/>
              <a:t>Expliquer la différence entre la surveillance passive et la surveillance active</a:t>
            </a:r>
          </a:p>
          <a:p>
            <a:pPr marL="228600" lvl="0" indent="-228600" algn="l" rtl="0">
              <a:lnSpc>
                <a:spcPct val="100000"/>
              </a:lnSpc>
              <a:spcBef>
                <a:spcPts val="1000"/>
              </a:spcBef>
              <a:spcAft>
                <a:spcPts val="0"/>
              </a:spcAft>
              <a:buClr>
                <a:srgbClr val="001402"/>
              </a:buClr>
              <a:buSzPts val="2800"/>
              <a:buChar char="•"/>
            </a:pPr>
            <a:r>
              <a:rPr lang="fr-FR" noProof="0" dirty="0"/>
              <a:t>Décrire les méthodes de base de la collecte de données</a:t>
            </a:r>
          </a:p>
          <a:p>
            <a:pPr marL="228600" lvl="0" indent="-228600" algn="l" rtl="0">
              <a:lnSpc>
                <a:spcPct val="100000"/>
              </a:lnSpc>
              <a:spcBef>
                <a:spcPts val="1000"/>
              </a:spcBef>
              <a:spcAft>
                <a:spcPts val="0"/>
              </a:spcAft>
              <a:buClr>
                <a:srgbClr val="001402"/>
              </a:buClr>
              <a:buSzPts val="2800"/>
              <a:buChar char="•"/>
            </a:pPr>
            <a:r>
              <a:rPr lang="fr-FR" noProof="0" dirty="0"/>
              <a:t>Expliquer la raison d'être de la déclaration zéro</a:t>
            </a:r>
          </a:p>
          <a:p>
            <a:pPr marL="228600" lvl="0" indent="-228600" algn="l" rtl="0">
              <a:lnSpc>
                <a:spcPct val="100000"/>
              </a:lnSpc>
              <a:spcBef>
                <a:spcPts val="1000"/>
              </a:spcBef>
              <a:spcAft>
                <a:spcPts val="0"/>
              </a:spcAft>
              <a:buClr>
                <a:srgbClr val="001402"/>
              </a:buClr>
              <a:buSzPts val="2800"/>
              <a:buChar char="•"/>
            </a:pPr>
            <a:r>
              <a:rPr lang="fr-FR" noProof="0" dirty="0"/>
              <a:t>Expliquer les limites des systèmes d'information et les moyens de les améliorer</a:t>
            </a:r>
          </a:p>
          <a:p>
            <a:pPr marL="228600" lvl="0" indent="-228600" algn="l" rtl="0">
              <a:lnSpc>
                <a:spcPct val="100000"/>
              </a:lnSpc>
              <a:spcBef>
                <a:spcPts val="1000"/>
              </a:spcBef>
              <a:spcAft>
                <a:spcPts val="0"/>
              </a:spcAft>
              <a:buClr>
                <a:srgbClr val="001402"/>
              </a:buClr>
              <a:buSzPts val="2800"/>
              <a:buChar char="•"/>
            </a:pPr>
            <a:r>
              <a:rPr lang="fr-FR" noProof="0" dirty="0"/>
              <a:t>Décrire l'importance de l'approche Une Seule Santé afin de partager les données et les informations entre les </a:t>
            </a:r>
            <a:br>
              <a:rPr lang="fr-FR" noProof="0" dirty="0"/>
            </a:br>
            <a:r>
              <a:rPr lang="fr-FR" noProof="0" dirty="0"/>
              <a:t>secteurs concernés</a:t>
            </a:r>
          </a:p>
          <a:p>
            <a:pPr marL="228600" lvl="0" indent="-50800" algn="l" rtl="0">
              <a:lnSpc>
                <a:spcPct val="100000"/>
              </a:lnSpc>
              <a:spcBef>
                <a:spcPts val="1000"/>
              </a:spcBef>
              <a:spcAft>
                <a:spcPts val="0"/>
              </a:spcAft>
              <a:buClr>
                <a:schemeClr val="dk1"/>
              </a:buClr>
              <a:buSzPts val="2800"/>
              <a:buNone/>
            </a:pPr>
            <a:endParaRPr lang="fr-FR" noProof="0" dirty="0"/>
          </a:p>
        </p:txBody>
      </p:sp>
      <p:sp>
        <p:nvSpPr>
          <p:cNvPr id="761" name="Google Shape;761;p51"/>
          <p:cNvSpPr txBox="1">
            <a:spLocks noGrp="1"/>
          </p:cNvSpPr>
          <p:nvPr>
            <p:ph type="title"/>
          </p:nvPr>
        </p:nvSpPr>
        <p:spPr>
          <a:xfrm>
            <a:off x="838199" y="457200"/>
            <a:ext cx="11038367"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noProof="0" dirty="0">
                <a:latin typeface="Franklin Gothic Medium" panose="020B0603020102020204" pitchFamily="34" charset="0"/>
                <a:sym typeface="Libre Franklin Medium"/>
              </a:rPr>
              <a:t>Révision des objectifs</a:t>
            </a:r>
            <a:endParaRPr lang="fr-FR" sz="4800" noProof="0" dirty="0">
              <a:latin typeface="Franklin Gothic Medium" panose="020B0603020102020204" pitchFamily="34" charset="0"/>
              <a:sym typeface="Libre Franklin Medium"/>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p6"/>
          <p:cNvSpPr txBox="1">
            <a:spLocks noGrp="1"/>
          </p:cNvSpPr>
          <p:nvPr>
            <p:ph type="body" idx="1"/>
          </p:nvPr>
        </p:nvSpPr>
        <p:spPr>
          <a:xfrm>
            <a:off x="838200" y="1479550"/>
            <a:ext cx="8218800" cy="5189100"/>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sz="2400" noProof="0" dirty="0"/>
              <a:t>Quelles sont les maladies ou </a:t>
            </a:r>
            <a:r>
              <a:rPr lang="fr-FR" sz="2400" dirty="0"/>
              <a:t>conditions</a:t>
            </a:r>
            <a:r>
              <a:rPr lang="fr-FR" sz="2400" noProof="0" dirty="0"/>
              <a:t> figurant sur votre liste de maladies à déclaration obligatoire ?</a:t>
            </a:r>
          </a:p>
          <a:p>
            <a:pPr marL="228600" lvl="0" indent="-228600" algn="l" rtl="0">
              <a:lnSpc>
                <a:spcPct val="100000"/>
              </a:lnSpc>
              <a:spcBef>
                <a:spcPts val="1000"/>
              </a:spcBef>
              <a:spcAft>
                <a:spcPts val="0"/>
              </a:spcAft>
              <a:buClr>
                <a:schemeClr val="dk1"/>
              </a:buClr>
              <a:buSzPts val="2800"/>
              <a:buChar char="•"/>
            </a:pPr>
            <a:r>
              <a:rPr lang="fr-FR" sz="2400" noProof="0" dirty="0"/>
              <a:t>Certaines de ces maladies doivent-elles faire l'objet </a:t>
            </a:r>
            <a:br>
              <a:rPr lang="fr-FR" sz="2400" noProof="0" dirty="0"/>
            </a:br>
            <a:r>
              <a:rPr lang="fr-FR" sz="2400" noProof="0" dirty="0"/>
              <a:t>d'une déclaration immédiate ? </a:t>
            </a:r>
          </a:p>
          <a:p>
            <a:pPr marL="228600" lvl="0" indent="-228600" algn="l" rtl="0">
              <a:lnSpc>
                <a:spcPct val="100000"/>
              </a:lnSpc>
              <a:spcBef>
                <a:spcPts val="1000"/>
              </a:spcBef>
              <a:spcAft>
                <a:spcPts val="0"/>
              </a:spcAft>
              <a:buClr>
                <a:schemeClr val="dk1"/>
              </a:buClr>
              <a:buSzPts val="2800"/>
              <a:buChar char="•"/>
            </a:pPr>
            <a:r>
              <a:rPr lang="fr-FR" sz="2400" noProof="0" dirty="0"/>
              <a:t>Utilise-t-on des formulaires papier, des rapports électroniques ou une combinaison des deux ? </a:t>
            </a:r>
            <a:br>
              <a:rPr lang="fr-FR" sz="2400" noProof="0" dirty="0"/>
            </a:br>
            <a:r>
              <a:rPr lang="fr-FR" sz="2400" noProof="0" dirty="0"/>
              <a:t>À quel niveau ? S'il s'agit de formulaires papier? </a:t>
            </a:r>
            <a:r>
              <a:rPr lang="fr-FR" sz="2400" dirty="0"/>
              <a:t>Q</a:t>
            </a:r>
            <a:r>
              <a:rPr lang="fr-FR" sz="2400" noProof="0" dirty="0" err="1"/>
              <a:t>u'advient</a:t>
            </a:r>
            <a:r>
              <a:rPr lang="fr-FR" sz="2400" noProof="0" dirty="0"/>
              <a:t>-il des formulaires papier ?</a:t>
            </a:r>
          </a:p>
          <a:p>
            <a:pPr marL="228600" lvl="0" indent="-228600" algn="l" rtl="0">
              <a:lnSpc>
                <a:spcPct val="100000"/>
              </a:lnSpc>
              <a:spcBef>
                <a:spcPts val="1000"/>
              </a:spcBef>
              <a:spcAft>
                <a:spcPts val="0"/>
              </a:spcAft>
              <a:buClr>
                <a:schemeClr val="dk1"/>
              </a:buClr>
              <a:buSzPts val="2800"/>
              <a:buChar char="•"/>
            </a:pPr>
            <a:r>
              <a:rPr lang="fr-FR" sz="2400" noProof="0" dirty="0"/>
              <a:t>Une confirmation de laboratoire est-elle requise avant </a:t>
            </a:r>
            <a:br>
              <a:rPr lang="fr-FR" sz="2400" noProof="0" dirty="0"/>
            </a:br>
            <a:r>
              <a:rPr lang="fr-FR" sz="2400" noProof="0" dirty="0"/>
              <a:t>la déclaration ?</a:t>
            </a:r>
          </a:p>
          <a:p>
            <a:pPr marL="228600" lvl="0" indent="-50800" algn="l" rtl="0">
              <a:lnSpc>
                <a:spcPct val="100000"/>
              </a:lnSpc>
              <a:spcBef>
                <a:spcPts val="1000"/>
              </a:spcBef>
              <a:spcAft>
                <a:spcPts val="0"/>
              </a:spcAft>
              <a:buClr>
                <a:schemeClr val="dk1"/>
              </a:buClr>
              <a:buSzPts val="2800"/>
              <a:buNone/>
            </a:pPr>
            <a:endParaRPr lang="fr-FR" noProof="0" dirty="0"/>
          </a:p>
          <a:p>
            <a:pPr marL="228600" lvl="0" indent="-50800" algn="l" rtl="0">
              <a:lnSpc>
                <a:spcPct val="100000"/>
              </a:lnSpc>
              <a:spcBef>
                <a:spcPts val="1000"/>
              </a:spcBef>
              <a:spcAft>
                <a:spcPts val="0"/>
              </a:spcAft>
              <a:buClr>
                <a:schemeClr val="dk1"/>
              </a:buClr>
              <a:buSzPts val="2800"/>
              <a:buNone/>
            </a:pPr>
            <a:endParaRPr lang="fr-FR" noProof="0" dirty="0"/>
          </a:p>
          <a:p>
            <a:pPr marL="228600" lvl="0" indent="-50800" algn="l" rtl="0">
              <a:lnSpc>
                <a:spcPct val="100000"/>
              </a:lnSpc>
              <a:spcBef>
                <a:spcPts val="1000"/>
              </a:spcBef>
              <a:spcAft>
                <a:spcPts val="0"/>
              </a:spcAft>
              <a:buClr>
                <a:schemeClr val="dk1"/>
              </a:buClr>
              <a:buSzPts val="2800"/>
              <a:buNone/>
            </a:pPr>
            <a:endParaRPr lang="fr-FR" noProof="0" dirty="0"/>
          </a:p>
          <a:p>
            <a:pPr marL="228600" lvl="0" indent="-50800" algn="l" rtl="0">
              <a:lnSpc>
                <a:spcPct val="100000"/>
              </a:lnSpc>
              <a:spcBef>
                <a:spcPts val="1000"/>
              </a:spcBef>
              <a:spcAft>
                <a:spcPts val="0"/>
              </a:spcAft>
              <a:buClr>
                <a:schemeClr val="dk1"/>
              </a:buClr>
              <a:buSzPts val="2800"/>
              <a:buNone/>
            </a:pPr>
            <a:endParaRPr lang="fr-FR" noProof="0" dirty="0"/>
          </a:p>
        </p:txBody>
      </p:sp>
      <p:pic>
        <p:nvPicPr>
          <p:cNvPr id="327" name="Google Shape;327;p6" descr="A paper scroll with black lines&#10;&#10;Description automatically generated"/>
          <p:cNvPicPr preferRelativeResize="0"/>
          <p:nvPr/>
        </p:nvPicPr>
        <p:blipFill rotWithShape="1">
          <a:blip r:embed="rId3">
            <a:alphaModFix/>
          </a:blip>
          <a:srcRect/>
          <a:stretch/>
        </p:blipFill>
        <p:spPr>
          <a:xfrm>
            <a:off x="8649880" y="2193289"/>
            <a:ext cx="3339848" cy="3210444"/>
          </a:xfrm>
          <a:prstGeom prst="rect">
            <a:avLst/>
          </a:prstGeom>
          <a:noFill/>
          <a:ln>
            <a:noFill/>
          </a:ln>
        </p:spPr>
      </p:pic>
      <p:sp>
        <p:nvSpPr>
          <p:cNvPr id="328" name="Google Shape;328;p6"/>
          <p:cNvSpPr txBox="1"/>
          <p:nvPr/>
        </p:nvSpPr>
        <p:spPr>
          <a:xfrm>
            <a:off x="838200" y="0"/>
            <a:ext cx="10515600" cy="12573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Libre Franklin Medium"/>
              <a:buNone/>
            </a:pPr>
            <a:r>
              <a:rPr lang="fr-FR" sz="4400" dirty="0">
                <a:solidFill>
                  <a:schemeClr val="dk1"/>
                </a:solidFill>
                <a:latin typeface="Franklin Gothic Medium" panose="020B0603020102020204" pitchFamily="34" charset="0"/>
                <a:ea typeface="Libre Franklin Medium"/>
                <a:cs typeface="Libre Franklin Medium"/>
                <a:sym typeface="Libre Franklin Medium"/>
              </a:rPr>
              <a:t>Maladie à déclaration obligatoire </a:t>
            </a:r>
            <a:br>
              <a:rPr lang="fr-FR" sz="4400" dirty="0">
                <a:solidFill>
                  <a:schemeClr val="dk1"/>
                </a:solidFill>
                <a:latin typeface="Franklin Gothic Medium" panose="020B0603020102020204" pitchFamily="34" charset="0"/>
                <a:ea typeface="Libre Franklin Medium"/>
                <a:cs typeface="Libre Franklin Medium"/>
                <a:sym typeface="Libre Franklin Medium"/>
              </a:rPr>
            </a:br>
            <a:r>
              <a:rPr lang="fr-FR" sz="4400" dirty="0">
                <a:solidFill>
                  <a:schemeClr val="dk1"/>
                </a:solidFill>
                <a:latin typeface="Franklin Gothic Medium" panose="020B0603020102020204" pitchFamily="34" charset="0"/>
                <a:ea typeface="Libre Franklin Medium"/>
                <a:cs typeface="Libre Franklin Medium"/>
                <a:sym typeface="Libre Franklin Medium"/>
              </a:rPr>
              <a:t>dans votre pays </a:t>
            </a:r>
            <a:endParaRPr lang="fr-FR" dirty="0">
              <a:latin typeface="Franklin Gothic Medium" panose="020B06030201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p7"/>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3200"/>
              <a:buChar char="•"/>
            </a:pPr>
            <a:r>
              <a:rPr lang="fr-FR" sz="3200" noProof="0" dirty="0"/>
              <a:t>Trois catégories de maladies à déclarer</a:t>
            </a:r>
            <a:endParaRPr lang="fr-FR" noProof="0" dirty="0"/>
          </a:p>
          <a:p>
            <a:pPr marL="685800" lvl="1" indent="-228600" algn="l" rtl="0">
              <a:lnSpc>
                <a:spcPct val="100000"/>
              </a:lnSpc>
              <a:spcBef>
                <a:spcPts val="1000"/>
              </a:spcBef>
              <a:spcAft>
                <a:spcPts val="0"/>
              </a:spcAft>
              <a:buSzPts val="2800"/>
              <a:buChar char="▪"/>
            </a:pPr>
            <a:r>
              <a:rPr lang="fr-FR" sz="2800" noProof="0" dirty="0"/>
              <a:t>Chaque cas de 4 maladies spécifiques</a:t>
            </a:r>
            <a:endParaRPr lang="fr-FR" noProof="0" dirty="0"/>
          </a:p>
          <a:p>
            <a:pPr marL="685800" lvl="1" indent="-228600" algn="l" rtl="0">
              <a:lnSpc>
                <a:spcPct val="100000"/>
              </a:lnSpc>
              <a:spcBef>
                <a:spcPts val="1000"/>
              </a:spcBef>
              <a:spcAft>
                <a:spcPts val="0"/>
              </a:spcAft>
              <a:buSzPts val="2800"/>
              <a:buChar char="▪"/>
            </a:pPr>
            <a:r>
              <a:rPr lang="fr-FR" sz="2800" noProof="0" dirty="0"/>
              <a:t>Cas inattendus ou « impactants</a:t>
            </a:r>
            <a:r>
              <a:rPr lang="fr-FR" sz="2800" dirty="0"/>
              <a:t> »</a:t>
            </a:r>
            <a:endParaRPr lang="fr-FR" noProof="0" dirty="0"/>
          </a:p>
          <a:p>
            <a:pPr marL="685800" lvl="1" indent="-228600" algn="l" rtl="0">
              <a:lnSpc>
                <a:spcPct val="100000"/>
              </a:lnSpc>
              <a:spcBef>
                <a:spcPts val="1000"/>
              </a:spcBef>
              <a:spcAft>
                <a:spcPts val="0"/>
              </a:spcAft>
              <a:buSzPts val="2800"/>
              <a:buChar char="▪"/>
            </a:pPr>
            <a:r>
              <a:rPr lang="fr-FR" sz="2800" noProof="0" dirty="0"/>
              <a:t>Événement susceptible de poser un problème de santé publique au niveau international</a:t>
            </a:r>
            <a:endParaRPr lang="fr-FR" noProof="0" dirty="0"/>
          </a:p>
          <a:p>
            <a:pPr marL="228600" lvl="0" indent="-50800" algn="l" rtl="0">
              <a:lnSpc>
                <a:spcPct val="100000"/>
              </a:lnSpc>
              <a:spcBef>
                <a:spcPts val="1000"/>
              </a:spcBef>
              <a:spcAft>
                <a:spcPts val="0"/>
              </a:spcAft>
              <a:buClr>
                <a:schemeClr val="dk1"/>
              </a:buClr>
              <a:buSzPts val="2800"/>
              <a:buNone/>
            </a:pPr>
            <a:endParaRPr lang="fr-FR" noProof="0" dirty="0"/>
          </a:p>
        </p:txBody>
      </p:sp>
      <p:sp>
        <p:nvSpPr>
          <p:cNvPr id="335" name="Google Shape;335;p7"/>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noProof="0" dirty="0">
                <a:latin typeface="Franklin Gothic Medium" panose="020B0603020102020204" pitchFamily="34" charset="0"/>
              </a:rPr>
              <a:t>Rapports du RSI</a:t>
            </a:r>
          </a:p>
        </p:txBody>
      </p:sp>
      <p:sp>
        <p:nvSpPr>
          <p:cNvPr id="336" name="Google Shape;336;p7"/>
          <p:cNvSpPr txBox="1">
            <a:spLocks noGrp="1"/>
          </p:cNvSpPr>
          <p:nvPr>
            <p:ph type="body" idx="2"/>
          </p:nvPr>
        </p:nvSpPr>
        <p:spPr>
          <a:xfrm>
            <a:off x="4152276" y="6400800"/>
            <a:ext cx="5386272" cy="292101"/>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dk1"/>
              </a:buClr>
              <a:buSzPts val="1200"/>
              <a:buNone/>
            </a:pPr>
            <a:r>
              <a:rPr lang="fr-FR" noProof="0" dirty="0"/>
              <a:t>OMS. Règlement sanitaire international. Troisième édition. Genève ; 2005.</a:t>
            </a:r>
          </a:p>
          <a:p>
            <a:pPr marL="0" lvl="0" indent="0" algn="r" rtl="0">
              <a:lnSpc>
                <a:spcPct val="90000"/>
              </a:lnSpc>
              <a:spcBef>
                <a:spcPts val="1000"/>
              </a:spcBef>
              <a:spcAft>
                <a:spcPts val="0"/>
              </a:spcAft>
              <a:buClr>
                <a:schemeClr val="dk1"/>
              </a:buClr>
              <a:buSzPts val="1200"/>
              <a:buNone/>
            </a:pPr>
            <a:endParaRPr lang="fr-FR" noProof="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p8"/>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noProof="0" dirty="0"/>
              <a:t>Signaler tout cas de :</a:t>
            </a:r>
          </a:p>
          <a:p>
            <a:pPr marL="685800" lvl="1" indent="-228600" algn="l" rtl="0">
              <a:lnSpc>
                <a:spcPct val="100000"/>
              </a:lnSpc>
              <a:spcBef>
                <a:spcPts val="1000"/>
              </a:spcBef>
              <a:spcAft>
                <a:spcPts val="0"/>
              </a:spcAft>
              <a:buSzPts val="2400"/>
              <a:buChar char="▪"/>
            </a:pPr>
            <a:r>
              <a:rPr lang="fr-FR" noProof="0" dirty="0"/>
              <a:t>Variole</a:t>
            </a:r>
          </a:p>
          <a:p>
            <a:pPr marL="685800" lvl="1" indent="-228600" algn="l" rtl="0">
              <a:lnSpc>
                <a:spcPct val="100000"/>
              </a:lnSpc>
              <a:spcBef>
                <a:spcPts val="1000"/>
              </a:spcBef>
              <a:spcAft>
                <a:spcPts val="0"/>
              </a:spcAft>
              <a:buSzPts val="2400"/>
              <a:buChar char="▪"/>
            </a:pPr>
            <a:r>
              <a:rPr lang="fr-FR" noProof="0" dirty="0"/>
              <a:t>Poliomyélite (due à un poliovirus de type sauvage)</a:t>
            </a:r>
          </a:p>
          <a:p>
            <a:pPr marL="685800" lvl="1" indent="-228600" algn="l" rtl="0">
              <a:lnSpc>
                <a:spcPct val="100000"/>
              </a:lnSpc>
              <a:spcBef>
                <a:spcPts val="1000"/>
              </a:spcBef>
              <a:spcAft>
                <a:spcPts val="0"/>
              </a:spcAft>
              <a:buSzPts val="2400"/>
              <a:buChar char="▪"/>
            </a:pPr>
            <a:r>
              <a:rPr lang="fr-FR" noProof="0" dirty="0"/>
              <a:t>Grippe humaine causée par un nouveau sous-type</a:t>
            </a:r>
          </a:p>
          <a:p>
            <a:pPr marL="685800" lvl="1" indent="-228600" algn="l" rtl="0">
              <a:lnSpc>
                <a:spcPct val="100000"/>
              </a:lnSpc>
              <a:spcBef>
                <a:spcPts val="1000"/>
              </a:spcBef>
              <a:spcAft>
                <a:spcPts val="0"/>
              </a:spcAft>
              <a:buSzPts val="2400"/>
              <a:buChar char="▪"/>
            </a:pPr>
            <a:r>
              <a:rPr lang="fr-FR" noProof="0" dirty="0"/>
              <a:t>Syndrome respiratoire aigu sévère (SRAS)</a:t>
            </a:r>
          </a:p>
        </p:txBody>
      </p:sp>
      <p:sp>
        <p:nvSpPr>
          <p:cNvPr id="343" name="Google Shape;343;p8"/>
          <p:cNvSpPr txBox="1">
            <a:spLocks noGrp="1"/>
          </p:cNvSpPr>
          <p:nvPr>
            <p:ph type="title"/>
          </p:nvPr>
        </p:nvSpPr>
        <p:spPr>
          <a:xfrm>
            <a:off x="838200" y="457200"/>
            <a:ext cx="113538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000"/>
              <a:buFont typeface="Libre Franklin Medium"/>
              <a:buNone/>
            </a:pPr>
            <a:r>
              <a:rPr lang="fr-FR" sz="4000" noProof="0" dirty="0">
                <a:latin typeface="Franklin Gothic Medium" panose="020B0603020102020204" pitchFamily="34" charset="0"/>
              </a:rPr>
              <a:t>Rapport sur le RSI pour 4 maladies spécifiques</a:t>
            </a:r>
            <a:br>
              <a:rPr lang="fr-FR" sz="4000" noProof="0" dirty="0">
                <a:latin typeface="Franklin Gothic Medium" panose="020B0603020102020204" pitchFamily="34" charset="0"/>
              </a:rPr>
            </a:br>
            <a:endParaRPr lang="fr-FR" sz="4000" noProof="0" dirty="0">
              <a:latin typeface="Franklin Gothic Medium" panose="020B0603020102020204" pitchFamily="34" charset="0"/>
            </a:endParaRPr>
          </a:p>
        </p:txBody>
      </p:sp>
      <p:sp>
        <p:nvSpPr>
          <p:cNvPr id="344" name="Google Shape;344;p8"/>
          <p:cNvSpPr txBox="1">
            <a:spLocks noGrp="1"/>
          </p:cNvSpPr>
          <p:nvPr>
            <p:ph type="body" idx="2"/>
          </p:nvPr>
        </p:nvSpPr>
        <p:spPr>
          <a:xfrm>
            <a:off x="4062334" y="6513811"/>
            <a:ext cx="5476213" cy="207664"/>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dk1"/>
              </a:buClr>
              <a:buSzPts val="1200"/>
              <a:buNone/>
            </a:pPr>
            <a:r>
              <a:rPr lang="fr-FR" noProof="0" dirty="0"/>
              <a:t>OMS. Règlement sanitaire international. Troisième édition. Genève ; 2005.</a:t>
            </a:r>
          </a:p>
          <a:p>
            <a:pPr marL="0" lvl="0" indent="0" algn="r" rtl="0">
              <a:lnSpc>
                <a:spcPct val="90000"/>
              </a:lnSpc>
              <a:spcBef>
                <a:spcPts val="1000"/>
              </a:spcBef>
              <a:spcAft>
                <a:spcPts val="0"/>
              </a:spcAft>
              <a:buClr>
                <a:schemeClr val="dk1"/>
              </a:buClr>
              <a:buSzPts val="1200"/>
              <a:buNone/>
            </a:pPr>
            <a:endParaRPr lang="fr-FR" noProof="0" dirty="0"/>
          </a:p>
        </p:txBody>
      </p:sp>
      <p:pic>
        <p:nvPicPr>
          <p:cNvPr id="345" name="Google Shape;345;p8" descr="Covid-19 with solid fill"/>
          <p:cNvPicPr preferRelativeResize="0"/>
          <p:nvPr/>
        </p:nvPicPr>
        <p:blipFill rotWithShape="1">
          <a:blip r:embed="rId3">
            <a:alphaModFix/>
          </a:blip>
          <a:srcRect/>
          <a:stretch/>
        </p:blipFill>
        <p:spPr>
          <a:xfrm>
            <a:off x="9845848" y="3798511"/>
            <a:ext cx="1371600" cy="1371600"/>
          </a:xfrm>
          <a:prstGeom prst="rect">
            <a:avLst/>
          </a:prstGeom>
          <a:noFill/>
          <a:ln>
            <a:noFill/>
          </a:ln>
        </p:spPr>
      </p:pic>
      <p:pic>
        <p:nvPicPr>
          <p:cNvPr id="346" name="Google Shape;346;p8" descr="Germ with solid fill"/>
          <p:cNvPicPr preferRelativeResize="0"/>
          <p:nvPr/>
        </p:nvPicPr>
        <p:blipFill rotWithShape="1">
          <a:blip r:embed="rId4">
            <a:alphaModFix/>
          </a:blip>
          <a:srcRect/>
          <a:stretch/>
        </p:blipFill>
        <p:spPr>
          <a:xfrm>
            <a:off x="10063558" y="1478857"/>
            <a:ext cx="1371600" cy="1371600"/>
          </a:xfrm>
          <a:prstGeom prst="rect">
            <a:avLst/>
          </a:prstGeom>
          <a:noFill/>
          <a:ln>
            <a:noFill/>
          </a:ln>
        </p:spPr>
      </p:pic>
      <p:pic>
        <p:nvPicPr>
          <p:cNvPr id="347" name="Google Shape;347;p8" descr="Germ with solid fill"/>
          <p:cNvPicPr preferRelativeResize="0"/>
          <p:nvPr/>
        </p:nvPicPr>
        <p:blipFill rotWithShape="1">
          <a:blip r:embed="rId5">
            <a:alphaModFix/>
          </a:blip>
          <a:srcRect/>
          <a:stretch/>
        </p:blipFill>
        <p:spPr>
          <a:xfrm>
            <a:off x="8700750" y="2426911"/>
            <a:ext cx="1371600" cy="1371600"/>
          </a:xfrm>
          <a:prstGeom prst="rect">
            <a:avLst/>
          </a:prstGeom>
          <a:noFill/>
          <a:ln>
            <a:noFill/>
          </a:ln>
        </p:spPr>
      </p:pic>
      <p:pic>
        <p:nvPicPr>
          <p:cNvPr id="348" name="Google Shape;348;p8" descr="Germ with solid fill"/>
          <p:cNvPicPr preferRelativeResize="0"/>
          <p:nvPr/>
        </p:nvPicPr>
        <p:blipFill rotWithShape="1">
          <a:blip r:embed="rId6">
            <a:alphaModFix/>
          </a:blip>
          <a:srcRect/>
          <a:stretch/>
        </p:blipFill>
        <p:spPr>
          <a:xfrm>
            <a:off x="8381439" y="4470361"/>
            <a:ext cx="1371600" cy="13716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p9"/>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noProof="0" dirty="0">
                <a:latin typeface="Franklin Gothic Medium" panose="020B0603020102020204" pitchFamily="34" charset="0"/>
              </a:rPr>
              <a:t>Déclaration de cas inattendus dans le cadre du RSI</a:t>
            </a:r>
            <a:br>
              <a:rPr lang="fr-FR" noProof="0" dirty="0"/>
            </a:br>
            <a:endParaRPr lang="fr-FR" noProof="0" dirty="0"/>
          </a:p>
        </p:txBody>
      </p:sp>
      <p:sp>
        <p:nvSpPr>
          <p:cNvPr id="355" name="Google Shape;355;p9"/>
          <p:cNvSpPr txBox="1">
            <a:spLocks noGrp="1"/>
          </p:cNvSpPr>
          <p:nvPr>
            <p:ph type="body" idx="1"/>
          </p:nvPr>
        </p:nvSpPr>
        <p:spPr>
          <a:xfrm>
            <a:off x="608100" y="1592966"/>
            <a:ext cx="10975800" cy="4581600"/>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noProof="0" dirty="0"/>
              <a:t>Signalez les cas inattendus ou « impactants</a:t>
            </a:r>
            <a:r>
              <a:rPr lang="fr-FR" dirty="0"/>
              <a:t> »</a:t>
            </a:r>
            <a:r>
              <a:rPr lang="fr-FR" noProof="0" dirty="0"/>
              <a:t> de</a:t>
            </a:r>
            <a:r>
              <a:rPr lang="fr-FR" dirty="0"/>
              <a:t> </a:t>
            </a:r>
            <a:r>
              <a:rPr lang="fr-FR" noProof="0" dirty="0"/>
              <a:t>:</a:t>
            </a:r>
          </a:p>
          <a:p>
            <a:pPr marL="685800" lvl="1" indent="-228600" algn="l" rtl="0">
              <a:lnSpc>
                <a:spcPct val="100000"/>
              </a:lnSpc>
              <a:spcBef>
                <a:spcPts val="1000"/>
              </a:spcBef>
              <a:spcAft>
                <a:spcPts val="0"/>
              </a:spcAft>
              <a:buSzPts val="2400"/>
              <a:buChar char="▪"/>
            </a:pPr>
            <a:r>
              <a:rPr lang="fr-FR" noProof="0" dirty="0"/>
              <a:t>Choléra</a:t>
            </a:r>
          </a:p>
          <a:p>
            <a:pPr marL="685800" lvl="1" indent="-228600" algn="l" rtl="0">
              <a:lnSpc>
                <a:spcPct val="100000"/>
              </a:lnSpc>
              <a:spcBef>
                <a:spcPts val="1000"/>
              </a:spcBef>
              <a:spcAft>
                <a:spcPts val="0"/>
              </a:spcAft>
              <a:buSzPts val="2400"/>
              <a:buChar char="▪"/>
            </a:pPr>
            <a:r>
              <a:rPr lang="fr-FR" noProof="0" dirty="0"/>
              <a:t>Peste pneumonique</a:t>
            </a:r>
          </a:p>
          <a:p>
            <a:pPr marL="685800" lvl="1" indent="-228600" algn="l" rtl="0">
              <a:lnSpc>
                <a:spcPct val="100000"/>
              </a:lnSpc>
              <a:spcBef>
                <a:spcPts val="1000"/>
              </a:spcBef>
              <a:spcAft>
                <a:spcPts val="0"/>
              </a:spcAft>
              <a:buSzPts val="2400"/>
              <a:buChar char="▪"/>
            </a:pPr>
            <a:r>
              <a:rPr lang="fr-FR" noProof="0" dirty="0"/>
              <a:t>Fièvre jaune</a:t>
            </a:r>
          </a:p>
          <a:p>
            <a:pPr marL="685800" lvl="1" indent="-228600" algn="l" rtl="0">
              <a:lnSpc>
                <a:spcPct val="100000"/>
              </a:lnSpc>
              <a:spcBef>
                <a:spcPts val="1000"/>
              </a:spcBef>
              <a:spcAft>
                <a:spcPts val="0"/>
              </a:spcAft>
              <a:buSzPts val="2400"/>
              <a:buChar char="▪"/>
            </a:pPr>
            <a:r>
              <a:rPr lang="fr-FR" noProof="0" dirty="0"/>
              <a:t>Fièvres hémorragiques virales (Ebola, Lassa, Marburg)</a:t>
            </a:r>
          </a:p>
          <a:p>
            <a:pPr marL="685800" lvl="1" indent="-228600" algn="l" rtl="0">
              <a:lnSpc>
                <a:spcPct val="100000"/>
              </a:lnSpc>
              <a:spcBef>
                <a:spcPts val="1000"/>
              </a:spcBef>
              <a:spcAft>
                <a:spcPts val="0"/>
              </a:spcAft>
              <a:buSzPts val="2400"/>
              <a:buChar char="▪"/>
            </a:pPr>
            <a:r>
              <a:rPr lang="fr-FR" noProof="0" dirty="0"/>
              <a:t>Fièvre du Nil occidental</a:t>
            </a:r>
          </a:p>
          <a:p>
            <a:pPr marL="685800" lvl="1" indent="-228600" algn="l" rtl="0">
              <a:lnSpc>
                <a:spcPct val="100000"/>
              </a:lnSpc>
              <a:spcBef>
                <a:spcPts val="1000"/>
              </a:spcBef>
              <a:spcAft>
                <a:spcPts val="0"/>
              </a:spcAft>
              <a:buSzPts val="2400"/>
              <a:buChar char="▪"/>
            </a:pPr>
            <a:r>
              <a:rPr lang="fr-FR" noProof="0" dirty="0"/>
              <a:t>Maladies d'intérêt national ou régional telles que la dengue, la fièvre de la vallée du Rift et les maladies à méningocoques</a:t>
            </a:r>
          </a:p>
        </p:txBody>
      </p:sp>
      <p:sp>
        <p:nvSpPr>
          <p:cNvPr id="356" name="Google Shape;356;p9"/>
          <p:cNvSpPr txBox="1">
            <a:spLocks noGrp="1"/>
          </p:cNvSpPr>
          <p:nvPr>
            <p:ph type="body" idx="2"/>
          </p:nvPr>
        </p:nvSpPr>
        <p:spPr>
          <a:xfrm>
            <a:off x="4165600" y="6510232"/>
            <a:ext cx="5372947" cy="224397"/>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dk1"/>
              </a:buClr>
              <a:buSzPts val="1200"/>
              <a:buNone/>
            </a:pPr>
            <a:r>
              <a:rPr lang="fr-FR" noProof="0" dirty="0"/>
              <a:t>OMS. Règlement sanitaire international. Troisième édition. Genève ; 2005.</a:t>
            </a:r>
          </a:p>
          <a:p>
            <a:pPr marL="0" lvl="0" indent="0" algn="r" rtl="0">
              <a:lnSpc>
                <a:spcPct val="90000"/>
              </a:lnSpc>
              <a:spcBef>
                <a:spcPts val="1000"/>
              </a:spcBef>
              <a:spcAft>
                <a:spcPts val="0"/>
              </a:spcAft>
              <a:buClr>
                <a:schemeClr val="dk1"/>
              </a:buClr>
              <a:buSzPts val="1200"/>
              <a:buNone/>
            </a:pPr>
            <a:endParaRPr lang="fr-FR" noProof="0" dirty="0"/>
          </a:p>
        </p:txBody>
      </p:sp>
    </p:spTree>
  </p:cSld>
  <p:clrMapOvr>
    <a:masterClrMapping/>
  </p:clrMapOvr>
</p:sld>
</file>

<file path=ppt/theme/theme1.xml><?xml version="1.0" encoding="utf-8"?>
<a:theme xmlns:a="http://schemas.openxmlformats.org/drawingml/2006/main" name="4.A.01.01_FETPF3.0_PPT_Theme_French_2024_11_25">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ForReference xmlns="52ff0146-47b4-4d51-8c1c-03266fcd63a2">false</ForReference>
    <lcf76f155ced4ddcb4097134ff3c332f xmlns="52ff0146-47b4-4d51-8c1c-03266fcd63a2">
      <Terms xmlns="http://schemas.microsoft.com/office/infopath/2007/PartnerControls"/>
    </lcf76f155ced4ddcb4097134ff3c332f>
    <TaxCatchAll xmlns="cd03f174-a395-49eb-8ee9-8d943e22f40d"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263BB87ED693489DF545C68D111AB5" ma:contentTypeVersion="18" ma:contentTypeDescription="Create a new document." ma:contentTypeScope="" ma:versionID="bb9bf150f5f4c3e4586b1db79c7db240">
  <xsd:schema xmlns:xsd="http://www.w3.org/2001/XMLSchema" xmlns:xs="http://www.w3.org/2001/XMLSchema" xmlns:p="http://schemas.microsoft.com/office/2006/metadata/properties" xmlns:ns2="52ff0146-47b4-4d51-8c1c-03266fcd63a2" xmlns:ns3="cd03f174-a395-49eb-8ee9-8d943e22f40d" targetNamespace="http://schemas.microsoft.com/office/2006/metadata/properties" ma:root="true" ma:fieldsID="0b79479a1b04779b18bbda5c464a46e3" ns2:_="" ns3:_="">
    <xsd:import namespace="52ff0146-47b4-4d51-8c1c-03266fcd63a2"/>
    <xsd:import namespace="cd03f174-a395-49eb-8ee9-8d943e22f40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ForReferenc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ff0146-47b4-4d51-8c1c-03266fcd63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353dbe8-8260-4ccf-8219-3d2995e6fa1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ForReference" ma:index="24" nillable="true" ma:displayName="For Reference" ma:default="0" ma:description="Yes/No if this file is important to understand the context and history of ZFETP." ma:format="Dropdown" ma:internalName="ForReference">
      <xsd:simpleType>
        <xsd:restriction base="dms:Boolean"/>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d03f174-a395-49eb-8ee9-8d943e22f40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8d37e551-fb76-4f25-8c56-d73644bbf5a5}" ma:internalName="TaxCatchAll" ma:showField="CatchAllData" ma:web="cd03f174-a395-49eb-8ee9-8d943e22f4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C399EFE-3F28-4103-8F4E-D60EF60746BB}">
  <ds:schemaRefs>
    <ds:schemaRef ds:uri="http://schemas.openxmlformats.org/package/2006/metadata/core-properties"/>
    <ds:schemaRef ds:uri="http://purl.org/dc/dcmitype/"/>
    <ds:schemaRef ds:uri="http://purl.org/dc/elements/1.1/"/>
    <ds:schemaRef ds:uri="http://schemas.microsoft.com/office/2006/documentManagement/types"/>
    <ds:schemaRef ds:uri="http://purl.org/dc/terms/"/>
    <ds:schemaRef ds:uri="http://www.w3.org/XML/1998/namespace"/>
    <ds:schemaRef ds:uri="http://schemas.microsoft.com/office/infopath/2007/PartnerControls"/>
    <ds:schemaRef ds:uri="cd03f174-a395-49eb-8ee9-8d943e22f40d"/>
    <ds:schemaRef ds:uri="52ff0146-47b4-4d51-8c1c-03266fcd63a2"/>
    <ds:schemaRef ds:uri="http://schemas.microsoft.com/office/2006/metadata/properties"/>
  </ds:schemaRefs>
</ds:datastoreItem>
</file>

<file path=customXml/itemProps2.xml><?xml version="1.0" encoding="utf-8"?>
<ds:datastoreItem xmlns:ds="http://schemas.openxmlformats.org/officeDocument/2006/customXml" ds:itemID="{DF1D6FDE-222A-445D-8D72-923EDAE38E27}"/>
</file>

<file path=customXml/itemProps3.xml><?xml version="1.0" encoding="utf-8"?>
<ds:datastoreItem xmlns:ds="http://schemas.openxmlformats.org/officeDocument/2006/customXml" ds:itemID="{2AA0289A-6765-4270-B145-9B59813285F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975</TotalTime>
  <Words>12549</Words>
  <Application>Microsoft Office PowerPoint</Application>
  <PresentationFormat>Widescreen</PresentationFormat>
  <Paragraphs>1289</Paragraphs>
  <Slides>51</Slides>
  <Notes>51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51</vt:i4>
      </vt:variant>
    </vt:vector>
  </HeadingPairs>
  <TitlesOfParts>
    <vt:vector size="61" baseType="lpstr">
      <vt:lpstr>Arial</vt:lpstr>
      <vt:lpstr>Calibri</vt:lpstr>
      <vt:lpstr>Courier New</vt:lpstr>
      <vt:lpstr>Franklin Gothic Medium</vt:lpstr>
      <vt:lpstr>Libre Franklin Medium</vt:lpstr>
      <vt:lpstr>Noto Sans Symbols</vt:lpstr>
      <vt:lpstr>Times New Roman</vt:lpstr>
      <vt:lpstr>Trebuchet MS</vt:lpstr>
      <vt:lpstr>Wingdings</vt:lpstr>
      <vt:lpstr>4.A.01.01_FETPF3.0_PPT_Theme_French_2024_11_25</vt:lpstr>
      <vt:lpstr>PowerPoint Presentation</vt:lpstr>
      <vt:lpstr>PowerPoint Presentation</vt:lpstr>
      <vt:lpstr>PowerPoint Presentation</vt:lpstr>
      <vt:lpstr>PowerPoint Presentation</vt:lpstr>
      <vt:lpstr>Règlement sur les maladies à  déclaration obligatoire</vt:lpstr>
      <vt:lpstr>PowerPoint Presentation</vt:lpstr>
      <vt:lpstr>Rapports du RSI</vt:lpstr>
      <vt:lpstr>Rapport sur le RSI pour 4 maladies spécifiques </vt:lpstr>
      <vt:lpstr>Déclaration de cas inattendus dans le cadre du RSI </vt:lpstr>
      <vt:lpstr>Rapport du RSI sur les événements susceptibles d'avoir une incidence internationale</vt:lpstr>
      <vt:lpstr>Codes terrestres et aquatiques - OMSA </vt:lpstr>
      <vt:lpstr>Liste des maladies à déclaration obligatoire</vt:lpstr>
      <vt:lpstr>Conditions</vt:lpstr>
      <vt:lpstr>PowerPoint Presentation</vt:lpstr>
      <vt:lpstr>Comparaison des maladies à déclaration obligatoire chez l'homme et chez l'animal (2/2)</vt:lpstr>
      <vt:lpstr>Collecte passive et active de données</vt:lpstr>
      <vt:lpstr>Rapports globaux et par cas (1/2)</vt:lpstr>
      <vt:lpstr>Rapports globaux et par cas (2/2)</vt:lpstr>
      <vt:lpstr>Surveillance environnementale (1/2)</vt:lpstr>
      <vt:lpstr>Surveillance environnementale (2/2)</vt:lpstr>
      <vt:lpstr>Pas de notification ou notification zéro?</vt:lpstr>
      <vt:lpstr>Qu'est-ce que la « notification zéro » ?</vt:lpstr>
      <vt:lpstr>Déclaration zéro</vt:lpstr>
      <vt:lpstr>Pratiques de déclaration des maladies (1/4)</vt:lpstr>
      <vt:lpstr>Pratiques de déclaration des maladies (2/4)</vt:lpstr>
      <vt:lpstr>Pratiques de déclaration des maladies (3/4)</vt:lpstr>
      <vt:lpstr>Pratiques de déclaration des maladies (4/4)</vt:lpstr>
      <vt:lpstr>Objectifs 7-1-7</vt:lpstr>
      <vt:lpstr>Rapport sur la santé humaine</vt:lpstr>
      <vt:lpstr>Rapports sur la santé animale</vt:lpstr>
      <vt:lpstr>Rapports sur la santé environnementale</vt:lpstr>
      <vt:lpstr>Rôle du laboratoire</vt:lpstr>
      <vt:lpstr>Exigences en matière d'échantillons  de laboratoire</vt:lpstr>
      <vt:lpstr>Sources d'information</vt:lpstr>
      <vt:lpstr>Formulaire de rapport de cas :  Informations recueillies</vt:lpstr>
      <vt:lpstr>Formulaire de rapport de cas humain </vt:lpstr>
      <vt:lpstr>Question 2 Réponse (1-8)</vt:lpstr>
      <vt:lpstr>Question 2 Réponse (9-15)</vt:lpstr>
      <vt:lpstr>Question 2 Réponse (16-21)</vt:lpstr>
      <vt:lpstr>Question 3</vt:lpstr>
      <vt:lpstr>Question 4</vt:lpstr>
      <vt:lpstr>Surveillance Une Seule Santé</vt:lpstr>
      <vt:lpstr>Collaborer à la collecte de données</vt:lpstr>
      <vt:lpstr>Systèmes de surveillance Une Seule Santé</vt:lpstr>
      <vt:lpstr>Qu'est-ce qui est rapporté dans le système de CDC   de la proliferation des algues nuisibles ?</vt:lpstr>
      <vt:lpstr>Limites des systèmes de notification (1/2) </vt:lpstr>
      <vt:lpstr>Limites des systèmes d'information (2/2)</vt:lpstr>
      <vt:lpstr>Moyens d'améliorer les rapports</vt:lpstr>
      <vt:lpstr>Travail sur le terrain 1 :  Audit de la qualité des données</vt:lpstr>
      <vt:lpstr>Résumé</vt:lpstr>
      <vt:lpstr>Révision des objectifs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CDC</dc:creator>
  <cp:lastModifiedBy>Baskerville, Kristin (CDC/GHC/DGHP)</cp:lastModifiedBy>
  <cp:revision>39</cp:revision>
  <cp:lastPrinted>2025-11-21T17:51:07Z</cp:lastPrinted>
  <dcterms:created xsi:type="dcterms:W3CDTF">2017-06-15T16:45:28Z</dcterms:created>
  <dcterms:modified xsi:type="dcterms:W3CDTF">2025-11-21T17:59:22Z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0x010100BB263BB87ED693489DF545C68D111AB5</vt:lpwstr>
  </property>
  <property fmtid="{D5CDD505-2E9C-101B-9397-08002B2CF9AE}" pid="3" name="MSIP_Label_8af03ff0-41c5-4c41-b55e-fabb8fae94be_Enabled">
    <vt:lpwstr>true</vt:lpwstr>
  </property>
  <property fmtid="{D5CDD505-2E9C-101B-9397-08002B2CF9AE}" pid="4" name="MSIP_Label_8af03ff0-41c5-4c41-b55e-fabb8fae94be_SetDate">
    <vt:lpwstr>2021-01-11T21:30:12Z</vt:lpwstr>
  </property>
  <property fmtid="{D5CDD505-2E9C-101B-9397-08002B2CF9AE}" pid="5" name="MSIP_Label_8af03ff0-41c5-4c41-b55e-fabb8fae94be_Method">
    <vt:lpwstr>Privileged</vt:lpwstr>
  </property>
  <property fmtid="{D5CDD505-2E9C-101B-9397-08002B2CF9AE}" pid="6" name="MSIP_Label_8af03ff0-41c5-4c41-b55e-fabb8fae94be_Name">
    <vt:lpwstr>8af03ff0-41c5-4c41-b55e-fabb8fae94be</vt:lpwstr>
  </property>
  <property fmtid="{D5CDD505-2E9C-101B-9397-08002B2CF9AE}" pid="7" name="MSIP_Label_8af03ff0-41c5-4c41-b55e-fabb8fae94be_SiteId">
    <vt:lpwstr>9ce70869-60db-44fd-abe8-d2767077fc8f</vt:lpwstr>
  </property>
  <property fmtid="{D5CDD505-2E9C-101B-9397-08002B2CF9AE}" pid="8" name="MSIP_Label_8af03ff0-41c5-4c41-b55e-fabb8fae94be_ActionId">
    <vt:lpwstr>56a53640-dc7e-4886-b22c-18f260afcf95</vt:lpwstr>
  </property>
  <property fmtid="{D5CDD505-2E9C-101B-9397-08002B2CF9AE}" pid="9" name="MSIP_Label_8af03ff0-41c5-4c41-b55e-fabb8fae94be_ContentBits">
    <vt:lpwstr>0</vt:lpwstr>
  </property>
  <property fmtid="{D5CDD505-2E9C-101B-9397-08002B2CF9AE}" pid="10" name="MediaServiceImageTags">
    <vt:lpwstr/>
  </property>
</Properties>
</file>